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sldIdLst>
    <p:sldId id="256" r:id="rId5"/>
    <p:sldId id="257" r:id="rId6"/>
    <p:sldId id="258" r:id="rId7"/>
    <p:sldId id="276" r:id="rId8"/>
    <p:sldId id="260" r:id="rId9"/>
    <p:sldId id="261" r:id="rId10"/>
    <p:sldId id="262" r:id="rId11"/>
    <p:sldId id="263" r:id="rId12"/>
    <p:sldId id="264" r:id="rId13"/>
    <p:sldId id="265" r:id="rId14"/>
    <p:sldId id="267" r:id="rId15"/>
    <p:sldId id="277" r:id="rId16"/>
    <p:sldId id="274" r:id="rId17"/>
    <p:sldId id="275" r:id="rId18"/>
  </p:sldIdLst>
  <p:sldSz cx="7556500" cy="10693400"/>
  <p:notesSz cx="7556500" cy="10693400"/>
  <p:embeddedFontLst>
    <p:embeddedFont>
      <p:font typeface="Calibri" panose="020F0502020204030204" pitchFamily="34" charset="0"/>
      <p:regular r:id="rId20"/>
      <p:bold r:id="rId21"/>
      <p:italic r:id="rId22"/>
      <p:boldItalic r:id="rId23"/>
    </p:embeddedFont>
    <p:embeddedFont>
      <p:font typeface="Gill Sans MT" panose="020B0502020104020203" pitchFamily="34" charset="0"/>
      <p:regular r:id="rId24"/>
      <p:bold r:id="rId25"/>
      <p:italic r:id="rId26"/>
      <p:boldItalic r:id="rId27"/>
    </p:embeddedFont>
    <p:embeddedFont>
      <p:font typeface="Gill Sans Nova" panose="020B0602020104020203" pitchFamily="34" charset="0"/>
      <p:regular r:id="rId28"/>
      <p:bold r:id="rId29"/>
      <p:italic r:id="rId30"/>
      <p:boldItalic r:id="rId31"/>
    </p:embeddedFont>
    <p:embeddedFont>
      <p:font typeface="Montserrat" panose="00000500000000000000" pitchFamily="2" charset="0"/>
      <p:regular r:id="rId32"/>
      <p:bold r:id="rId33"/>
      <p:italic r:id="rId34"/>
      <p:boldItalic r:id="rId35"/>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2F88"/>
    <a:srgbClr val="8B3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850CCC-E54D-4B48-9233-A6BE8DB98361}" v="10" dt="2023-12-12T13:41:06.14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7" autoAdjust="0"/>
    <p:restoredTop sz="94688"/>
  </p:normalViewPr>
  <p:slideViewPr>
    <p:cSldViewPr>
      <p:cViewPr varScale="1">
        <p:scale>
          <a:sx n="52" d="100"/>
          <a:sy n="52" d="100"/>
        </p:scale>
        <p:origin x="2338"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C7A8C228-8169-1745-AB85-4A22C667C8FB}" type="datetimeFigureOut">
              <a:rPr lang="en-US" smtClean="0"/>
              <a:t>12/12/2023</a:t>
            </a:fld>
            <a:endParaRPr lang="en-US"/>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B1E19445-D045-E442-AAA2-02AC7644DE88}" type="slidenum">
              <a:rPr lang="en-US" smtClean="0"/>
              <a:t>‹#›</a:t>
            </a:fld>
            <a:endParaRPr lang="en-US"/>
          </a:p>
        </p:txBody>
      </p:sp>
    </p:spTree>
    <p:extLst>
      <p:ext uri="{BB962C8B-B14F-4D97-AF65-F5344CB8AC3E}">
        <p14:creationId xmlns:p14="http://schemas.microsoft.com/office/powerpoint/2010/main" val="2600968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19445-D045-E442-AAA2-02AC7644DE88}" type="slidenum">
              <a:rPr lang="en-US" smtClean="0"/>
              <a:t>3</a:t>
            </a:fld>
            <a:endParaRPr lang="en-US"/>
          </a:p>
        </p:txBody>
      </p:sp>
    </p:spTree>
    <p:extLst>
      <p:ext uri="{BB962C8B-B14F-4D97-AF65-F5344CB8AC3E}">
        <p14:creationId xmlns:p14="http://schemas.microsoft.com/office/powerpoint/2010/main" val="102152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19445-D045-E442-AAA2-02AC7644DE88}" type="slidenum">
              <a:rPr lang="en-US" smtClean="0"/>
              <a:t>4</a:t>
            </a:fld>
            <a:endParaRPr lang="en-US"/>
          </a:p>
        </p:txBody>
      </p:sp>
    </p:spTree>
    <p:extLst>
      <p:ext uri="{BB962C8B-B14F-4D97-AF65-F5344CB8AC3E}">
        <p14:creationId xmlns:p14="http://schemas.microsoft.com/office/powerpoint/2010/main" val="385153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19445-D045-E442-AAA2-02AC7644DE88}" type="slidenum">
              <a:rPr lang="en-US" smtClean="0"/>
              <a:t>5</a:t>
            </a:fld>
            <a:endParaRPr lang="en-US"/>
          </a:p>
        </p:txBody>
      </p:sp>
    </p:spTree>
    <p:extLst>
      <p:ext uri="{BB962C8B-B14F-4D97-AF65-F5344CB8AC3E}">
        <p14:creationId xmlns:p14="http://schemas.microsoft.com/office/powerpoint/2010/main" val="416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19445-D045-E442-AAA2-02AC7644DE88}" type="slidenum">
              <a:rPr lang="en-US" smtClean="0"/>
              <a:t>8</a:t>
            </a:fld>
            <a:endParaRPr lang="en-US"/>
          </a:p>
        </p:txBody>
      </p:sp>
    </p:spTree>
    <p:extLst>
      <p:ext uri="{BB962C8B-B14F-4D97-AF65-F5344CB8AC3E}">
        <p14:creationId xmlns:p14="http://schemas.microsoft.com/office/powerpoint/2010/main" val="4082779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19445-D045-E442-AAA2-02AC7644DE88}" type="slidenum">
              <a:rPr lang="en-US" smtClean="0"/>
              <a:t>9</a:t>
            </a:fld>
            <a:endParaRPr lang="en-US"/>
          </a:p>
        </p:txBody>
      </p:sp>
    </p:spTree>
    <p:extLst>
      <p:ext uri="{BB962C8B-B14F-4D97-AF65-F5344CB8AC3E}">
        <p14:creationId xmlns:p14="http://schemas.microsoft.com/office/powerpoint/2010/main" val="875801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19445-D045-E442-AAA2-02AC7644DE88}" type="slidenum">
              <a:rPr lang="en-US" smtClean="0"/>
              <a:t>11</a:t>
            </a:fld>
            <a:endParaRPr lang="en-US"/>
          </a:p>
        </p:txBody>
      </p:sp>
    </p:spTree>
    <p:extLst>
      <p:ext uri="{BB962C8B-B14F-4D97-AF65-F5344CB8AC3E}">
        <p14:creationId xmlns:p14="http://schemas.microsoft.com/office/powerpoint/2010/main" val="194634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430887"/>
          </a:xfrm>
          <a:prstGeom prst="rect">
            <a:avLst/>
          </a:prstGeom>
        </p:spPr>
        <p:txBody>
          <a:bodyPr wrap="square" lIns="0" tIns="0" rIns="0" bIns="0">
            <a:spAutoFit/>
          </a:bodyPr>
          <a:lstStyle>
            <a:lvl1pPr>
              <a:defRPr sz="2800" b="1" i="0">
                <a:solidFill>
                  <a:srgbClr val="0070C0"/>
                </a:solidFill>
                <a:latin typeface="Gill Sans Nova Book"/>
                <a:cs typeface="Gill Sans Nova Book"/>
              </a:defRPr>
            </a:lvl1pPr>
          </a:lstStyle>
          <a:p>
            <a:pPr rtl="0"/>
            <a:endParaRPr dirty="0"/>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b="0" i="0">
                <a:solidFill>
                  <a:schemeClr val="tx1"/>
                </a:solidFill>
              </a:defRPr>
            </a:lvl1pPr>
          </a:lstStyle>
          <a:p>
            <a:endParaRPr/>
          </a:p>
        </p:txBody>
      </p:sp>
      <p:sp>
        <p:nvSpPr>
          <p:cNvPr id="6" name="Holder 6"/>
          <p:cNvSpPr>
            <a:spLocks noGrp="1"/>
          </p:cNvSpPr>
          <p:nvPr>
            <p:ph type="sldNum" sz="quarter" idx="7"/>
          </p:nvPr>
        </p:nvSpPr>
        <p:spPr>
          <a:xfrm>
            <a:off x="6598141" y="10022700"/>
            <a:ext cx="415925" cy="163195"/>
          </a:xfrm>
          <a:prstGeom prst="rect">
            <a:avLst/>
          </a:prstGeom>
        </p:spPr>
        <p:txBody>
          <a:bodyPr lIns="0" tIns="0" rIns="0" bIns="0"/>
          <a:lstStyle>
            <a:lvl1pPr>
              <a:defRPr sz="900" b="0" i="0">
                <a:solidFill>
                  <a:schemeClr val="bg1"/>
                </a:solidFill>
                <a:latin typeface="GillSansNova-Book"/>
                <a:cs typeface="GillSansNova-Book"/>
              </a:defRPr>
            </a:lvl1pPr>
          </a:lstStyle>
          <a:p>
            <a:pPr marL="12700">
              <a:lnSpc>
                <a:spcPct val="100000"/>
              </a:lnSpc>
              <a:spcBef>
                <a:spcPts val="55"/>
              </a:spcBef>
            </a:pPr>
            <a:r>
              <a:rPr dirty="0"/>
              <a:t>Page</a:t>
            </a:r>
            <a:r>
              <a:rPr spc="-25" dirty="0"/>
              <a:t> </a:t>
            </a:r>
            <a:fld id="{81D60167-4931-47E6-BA6A-407CBD079E47}" type="slidenum">
              <a:rPr spc="-25" dirty="0"/>
              <a:t>‹#›</a:t>
            </a:fld>
            <a:endParaRPr spc="-25" dirty="0"/>
          </a:p>
        </p:txBody>
      </p:sp>
      <p:pic>
        <p:nvPicPr>
          <p:cNvPr id="15" name="object 73">
            <a:extLst>
              <a:ext uri="{FF2B5EF4-FFF2-40B4-BE49-F238E27FC236}">
                <a16:creationId xmlns:a16="http://schemas.microsoft.com/office/drawing/2014/main" id="{E953E023-F442-FDA0-4D38-EA97DE12497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372679" y="9988518"/>
            <a:ext cx="986842" cy="272959"/>
          </a:xfrm>
          <a:prstGeom prst="rect">
            <a:avLst/>
          </a:prstGeom>
        </p:spPr>
      </p:pic>
      <p:sp>
        <p:nvSpPr>
          <p:cNvPr id="17" name="object 78">
            <a:extLst>
              <a:ext uri="{FF2B5EF4-FFF2-40B4-BE49-F238E27FC236}">
                <a16:creationId xmlns:a16="http://schemas.microsoft.com/office/drawing/2014/main" id="{E387DE3F-3016-51B8-2BA3-498DD803FC5F}"/>
              </a:ext>
            </a:extLst>
          </p:cNvPr>
          <p:cNvSpPr txBox="1">
            <a:spLocks/>
          </p:cNvSpPr>
          <p:nvPr userDrawn="1"/>
        </p:nvSpPr>
        <p:spPr>
          <a:xfrm>
            <a:off x="1067300" y="10060162"/>
            <a:ext cx="271144" cy="103504"/>
          </a:xfrm>
          <a:prstGeom prst="rect">
            <a:avLst/>
          </a:prstGeom>
        </p:spPr>
        <p:txBody>
          <a:bodyPr vert="horz" wrap="square" lIns="0" tIns="10795" rIns="0" bIns="0" rtlCol="0">
            <a:spAutoFit/>
          </a:bodyPr>
          <a:lstStyle>
            <a:defPPr>
              <a:defRPr kern="0"/>
            </a:defPPr>
            <a:lvl1pPr>
              <a:defRPr sz="500" b="0" i="0">
                <a:solidFill>
                  <a:schemeClr val="bg1"/>
                </a:solidFill>
                <a:latin typeface="GillSansNova-Book"/>
                <a:cs typeface="GillSansNova-Book"/>
              </a:defRPr>
            </a:lvl1pPr>
          </a:lstStyle>
          <a:p>
            <a:pPr marL="12700">
              <a:spcBef>
                <a:spcPts val="85"/>
              </a:spcBef>
            </a:pPr>
            <a:r>
              <a:rPr lang="en-GB" spc="-10" dirty="0"/>
              <a:t>PART</a:t>
            </a:r>
            <a:r>
              <a:rPr lang="en-GB" spc="-5" dirty="0"/>
              <a:t> </a:t>
            </a:r>
            <a:r>
              <a:rPr lang="en-GB" spc="-25" dirty="0"/>
              <a:t>OF</a:t>
            </a:r>
          </a:p>
        </p:txBody>
      </p:sp>
      <p:pic>
        <p:nvPicPr>
          <p:cNvPr id="18" name="Picture 17" descr="Background pattern&#10;&#10;Description automatically generated">
            <a:extLst>
              <a:ext uri="{FF2B5EF4-FFF2-40B4-BE49-F238E27FC236}">
                <a16:creationId xmlns:a16="http://schemas.microsoft.com/office/drawing/2014/main" id="{9C63CB22-C9A4-DE49-75AC-EA8D07CAF2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12" y="4333061"/>
            <a:ext cx="810616" cy="63588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67300" y="988931"/>
            <a:ext cx="4610735" cy="430887"/>
          </a:xfrm>
          <a:prstGeom prst="rect">
            <a:avLst/>
          </a:prstGeom>
        </p:spPr>
        <p:txBody>
          <a:bodyPr lIns="0" tIns="0" rIns="0" bIns="0"/>
          <a:lstStyle>
            <a:lvl1pPr>
              <a:defRPr sz="2800" b="1" i="0">
                <a:solidFill>
                  <a:srgbClr val="0070C0"/>
                </a:solidFill>
                <a:latin typeface="Gill Sans Nova Book"/>
                <a:cs typeface="Gill Sans Nova Book"/>
              </a:defRPr>
            </a:lvl1pPr>
          </a:lstStyle>
          <a:p>
            <a:endParaRPr dirty="0"/>
          </a:p>
        </p:txBody>
      </p:sp>
      <p:sp>
        <p:nvSpPr>
          <p:cNvPr id="3" name="Holder 3"/>
          <p:cNvSpPr>
            <a:spLocks noGrp="1"/>
          </p:cNvSpPr>
          <p:nvPr>
            <p:ph type="body" idx="1"/>
          </p:nvPr>
        </p:nvSpPr>
        <p:spPr>
          <a:xfrm>
            <a:off x="1041900" y="2817003"/>
            <a:ext cx="5692775" cy="5143500"/>
          </a:xfrm>
          <a:prstGeom prst="rect">
            <a:avLst/>
          </a:prstGeom>
        </p:spPr>
        <p:txBody>
          <a:bodyPr lIns="0" tIns="0" rIns="0" bIns="0"/>
          <a:lstStyle>
            <a:lvl1pPr>
              <a:defRPr b="0" i="0">
                <a:solidFill>
                  <a:schemeClr val="tx1"/>
                </a:solidFill>
              </a:defRPr>
            </a:lvl1pPr>
          </a:lstStyle>
          <a:p>
            <a:endParaRPr/>
          </a:p>
        </p:txBody>
      </p:sp>
      <p:sp>
        <p:nvSpPr>
          <p:cNvPr id="6" name="Holder 6"/>
          <p:cNvSpPr>
            <a:spLocks noGrp="1"/>
          </p:cNvSpPr>
          <p:nvPr>
            <p:ph type="sldNum" sz="quarter" idx="7"/>
          </p:nvPr>
        </p:nvSpPr>
        <p:spPr>
          <a:xfrm>
            <a:off x="6598141" y="10022700"/>
            <a:ext cx="415925" cy="163195"/>
          </a:xfrm>
          <a:prstGeom prst="rect">
            <a:avLst/>
          </a:prstGeom>
        </p:spPr>
        <p:txBody>
          <a:bodyPr lIns="0" tIns="0" rIns="0" bIns="0"/>
          <a:lstStyle>
            <a:lvl1pPr>
              <a:defRPr sz="900" b="0" i="0">
                <a:solidFill>
                  <a:schemeClr val="bg1"/>
                </a:solidFill>
                <a:latin typeface="GillSansNova-Book"/>
                <a:cs typeface="GillSansNova-Book"/>
              </a:defRPr>
            </a:lvl1pPr>
          </a:lstStyle>
          <a:p>
            <a:pPr marL="12700">
              <a:lnSpc>
                <a:spcPct val="100000"/>
              </a:lnSpc>
              <a:spcBef>
                <a:spcPts val="55"/>
              </a:spcBef>
            </a:pPr>
            <a:r>
              <a:rPr dirty="0"/>
              <a:t>Page</a:t>
            </a:r>
            <a:r>
              <a:rPr spc="-25" dirty="0"/>
              <a:t> </a:t>
            </a:r>
            <a:fld id="{81D60167-4931-47E6-BA6A-407CBD079E47}" type="slidenum">
              <a:rPr spc="-25" dirty="0"/>
              <a:t>‹#›</a:t>
            </a:fld>
            <a:endParaRPr spc="-25" dirty="0"/>
          </a:p>
        </p:txBody>
      </p:sp>
      <p:pic>
        <p:nvPicPr>
          <p:cNvPr id="7" name="Picture 6" descr="Background pattern&#10;&#10;Description automatically generated">
            <a:extLst>
              <a:ext uri="{FF2B5EF4-FFF2-40B4-BE49-F238E27FC236}">
                <a16:creationId xmlns:a16="http://schemas.microsoft.com/office/drawing/2014/main" id="{E570C0E9-CCD3-8CAE-B743-3DFE9229727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12" y="4333061"/>
            <a:ext cx="810616" cy="6358832"/>
          </a:xfrm>
          <a:prstGeom prst="rect">
            <a:avLst/>
          </a:prstGeom>
        </p:spPr>
      </p:pic>
      <p:pic>
        <p:nvPicPr>
          <p:cNvPr id="8" name="object 73">
            <a:extLst>
              <a:ext uri="{FF2B5EF4-FFF2-40B4-BE49-F238E27FC236}">
                <a16:creationId xmlns:a16="http://schemas.microsoft.com/office/drawing/2014/main" id="{DC45C222-1C3B-8BC7-D167-E25A0DA86E74}"/>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372679" y="9988518"/>
            <a:ext cx="986842" cy="272959"/>
          </a:xfrm>
          <a:prstGeom prst="rect">
            <a:avLst/>
          </a:prstGeom>
        </p:spPr>
      </p:pic>
      <p:sp>
        <p:nvSpPr>
          <p:cNvPr id="9" name="object 78">
            <a:extLst>
              <a:ext uri="{FF2B5EF4-FFF2-40B4-BE49-F238E27FC236}">
                <a16:creationId xmlns:a16="http://schemas.microsoft.com/office/drawing/2014/main" id="{0786EF12-C911-516D-DC78-2BF5A3AF7E96}"/>
              </a:ext>
            </a:extLst>
          </p:cNvPr>
          <p:cNvSpPr txBox="1">
            <a:spLocks/>
          </p:cNvSpPr>
          <p:nvPr userDrawn="1"/>
        </p:nvSpPr>
        <p:spPr>
          <a:xfrm>
            <a:off x="1067300" y="10060162"/>
            <a:ext cx="271144" cy="103504"/>
          </a:xfrm>
          <a:prstGeom prst="rect">
            <a:avLst/>
          </a:prstGeom>
        </p:spPr>
        <p:txBody>
          <a:bodyPr vert="horz" wrap="square" lIns="0" tIns="10795" rIns="0" bIns="0" rtlCol="0">
            <a:spAutoFit/>
          </a:bodyPr>
          <a:lstStyle>
            <a:defPPr>
              <a:defRPr kern="0"/>
            </a:defPPr>
            <a:lvl1pPr>
              <a:defRPr sz="500" b="0" i="0">
                <a:solidFill>
                  <a:schemeClr val="bg1"/>
                </a:solidFill>
                <a:latin typeface="GillSansNova-Book"/>
                <a:cs typeface="GillSansNova-Book"/>
              </a:defRPr>
            </a:lvl1pPr>
          </a:lstStyle>
          <a:p>
            <a:pPr marL="12700">
              <a:spcBef>
                <a:spcPts val="85"/>
              </a:spcBef>
            </a:pPr>
            <a:r>
              <a:rPr lang="en-GB" spc="-10" dirty="0"/>
              <a:t>PART</a:t>
            </a:r>
            <a:r>
              <a:rPr lang="en-GB" spc="-5" dirty="0"/>
              <a:t> </a:t>
            </a:r>
            <a:r>
              <a:rPr lang="en-GB" spc="-25" dirty="0"/>
              <a:t>OF</a:t>
            </a:r>
          </a:p>
        </p:txBody>
      </p:sp>
    </p:spTree>
  </p:cSld>
  <p:clrMapOvr>
    <a:masterClrMapping/>
  </p:clrMapOvr>
  <p:extLst>
    <p:ext uri="{DCECCB84-F9BA-43D5-87BE-67443E8EF086}">
      <p15:sldGuideLst xmlns:p15="http://schemas.microsoft.com/office/powerpoint/2012/main">
        <p15:guide id="1" orient="horz" pos="3368" userDrawn="1">
          <p15:clr>
            <a:srgbClr val="FBAE40"/>
          </p15:clr>
        </p15:guide>
        <p15:guide id="2" pos="23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67300" y="988931"/>
            <a:ext cx="4610735" cy="807719"/>
          </a:xfrm>
          <a:prstGeom prst="rect">
            <a:avLst/>
          </a:prstGeom>
        </p:spPr>
        <p:txBody>
          <a:bodyPr lIns="0" tIns="0" rIns="0" bIns="0"/>
          <a:lstStyle>
            <a:lvl1pPr>
              <a:defRPr sz="2800" b="1" i="0">
                <a:solidFill>
                  <a:srgbClr val="002B54"/>
                </a:solidFill>
                <a:latin typeface="Gill Sans Nova Book"/>
                <a:cs typeface="Gill Sans Nova Book"/>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1067300" y="10060162"/>
            <a:ext cx="271144" cy="103504"/>
          </a:xfrm>
          <a:prstGeom prst="rect">
            <a:avLst/>
          </a:prstGeom>
        </p:spPr>
        <p:txBody>
          <a:bodyPr lIns="0" tIns="0" rIns="0" bIns="0"/>
          <a:lstStyle>
            <a:lvl1pPr>
              <a:defRPr sz="500" b="0" i="0">
                <a:solidFill>
                  <a:schemeClr val="bg1"/>
                </a:solidFill>
                <a:latin typeface="GillSansNova-Book"/>
                <a:cs typeface="GillSansNova-Book"/>
              </a:defRPr>
            </a:lvl1pPr>
          </a:lstStyle>
          <a:p>
            <a:pPr marL="12700">
              <a:lnSpc>
                <a:spcPct val="100000"/>
              </a:lnSpc>
              <a:spcBef>
                <a:spcPts val="85"/>
              </a:spcBef>
            </a:pPr>
            <a:r>
              <a:rPr spc="-10" dirty="0"/>
              <a:t>PART</a:t>
            </a:r>
            <a:r>
              <a:rPr spc="-5" dirty="0"/>
              <a:t> </a:t>
            </a:r>
            <a:r>
              <a:rPr spc="-25" dirty="0"/>
              <a:t>OF</a:t>
            </a:r>
          </a:p>
        </p:txBody>
      </p:sp>
      <p:sp>
        <p:nvSpPr>
          <p:cNvPr id="6" name="Holder 6"/>
          <p:cNvSpPr>
            <a:spLocks noGrp="1"/>
          </p:cNvSpPr>
          <p:nvPr>
            <p:ph type="dt" sz="half" idx="6"/>
          </p:nvPr>
        </p:nvSpPr>
        <p:spPr>
          <a:xfrm>
            <a:off x="-1931534" y="9628996"/>
            <a:ext cx="1739455" cy="53467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7" name="Holder 7"/>
          <p:cNvSpPr>
            <a:spLocks noGrp="1"/>
          </p:cNvSpPr>
          <p:nvPr>
            <p:ph type="sldNum" sz="quarter" idx="7"/>
          </p:nvPr>
        </p:nvSpPr>
        <p:spPr>
          <a:xfrm>
            <a:off x="6598141" y="10022700"/>
            <a:ext cx="415925" cy="163195"/>
          </a:xfrm>
          <a:prstGeom prst="rect">
            <a:avLst/>
          </a:prstGeom>
        </p:spPr>
        <p:txBody>
          <a:bodyPr lIns="0" tIns="0" rIns="0" bIns="0"/>
          <a:lstStyle>
            <a:lvl1pPr>
              <a:defRPr sz="900" b="0" i="0">
                <a:solidFill>
                  <a:schemeClr val="bg1"/>
                </a:solidFill>
                <a:latin typeface="GillSansNova-Book"/>
                <a:cs typeface="GillSansNova-Book"/>
              </a:defRPr>
            </a:lvl1pPr>
          </a:lstStyle>
          <a:p>
            <a:pPr marL="12700">
              <a:lnSpc>
                <a:spcPct val="100000"/>
              </a:lnSpc>
              <a:spcBef>
                <a:spcPts val="55"/>
              </a:spcBef>
            </a:pPr>
            <a:r>
              <a:rPr dirty="0"/>
              <a:t>Page</a:t>
            </a:r>
            <a:r>
              <a:rPr spc="-25" dirty="0"/>
              <a:t> </a:t>
            </a: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67300" y="988931"/>
            <a:ext cx="4610735" cy="807719"/>
          </a:xfrm>
          <a:prstGeom prst="rect">
            <a:avLst/>
          </a:prstGeom>
        </p:spPr>
        <p:txBody>
          <a:bodyPr lIns="0" tIns="0" rIns="0" bIns="0"/>
          <a:lstStyle>
            <a:lvl1pPr>
              <a:defRPr sz="2800" b="1" i="0">
                <a:solidFill>
                  <a:srgbClr val="002B54"/>
                </a:solidFill>
                <a:latin typeface="Gill Sans Nova Book"/>
                <a:cs typeface="Gill Sans Nova Book"/>
              </a:defRPr>
            </a:lvl1pPr>
          </a:lstStyle>
          <a:p>
            <a:endParaRPr/>
          </a:p>
        </p:txBody>
      </p:sp>
      <p:sp>
        <p:nvSpPr>
          <p:cNvPr id="3" name="Holder 3"/>
          <p:cNvSpPr>
            <a:spLocks noGrp="1"/>
          </p:cNvSpPr>
          <p:nvPr>
            <p:ph type="ftr" sz="quarter" idx="5"/>
          </p:nvPr>
        </p:nvSpPr>
        <p:spPr>
          <a:xfrm>
            <a:off x="1067300" y="10060162"/>
            <a:ext cx="271144" cy="103504"/>
          </a:xfrm>
          <a:prstGeom prst="rect">
            <a:avLst/>
          </a:prstGeom>
        </p:spPr>
        <p:txBody>
          <a:bodyPr lIns="0" tIns="0" rIns="0" bIns="0"/>
          <a:lstStyle>
            <a:lvl1pPr>
              <a:defRPr sz="500" b="0" i="0">
                <a:solidFill>
                  <a:schemeClr val="bg1"/>
                </a:solidFill>
                <a:latin typeface="GillSansNova-Book"/>
                <a:cs typeface="GillSansNova-Book"/>
              </a:defRPr>
            </a:lvl1pPr>
          </a:lstStyle>
          <a:p>
            <a:pPr marL="12700">
              <a:lnSpc>
                <a:spcPct val="100000"/>
              </a:lnSpc>
              <a:spcBef>
                <a:spcPts val="85"/>
              </a:spcBef>
            </a:pPr>
            <a:r>
              <a:rPr spc="-10" dirty="0"/>
              <a:t>PART</a:t>
            </a:r>
            <a:r>
              <a:rPr spc="-5" dirty="0"/>
              <a:t> </a:t>
            </a:r>
            <a:r>
              <a:rPr spc="-25" dirty="0"/>
              <a:t>OF</a:t>
            </a:r>
          </a:p>
        </p:txBody>
      </p:sp>
      <p:sp>
        <p:nvSpPr>
          <p:cNvPr id="4" name="Holder 4"/>
          <p:cNvSpPr>
            <a:spLocks noGrp="1"/>
          </p:cNvSpPr>
          <p:nvPr>
            <p:ph type="dt" sz="half" idx="6"/>
          </p:nvPr>
        </p:nvSpPr>
        <p:spPr>
          <a:xfrm>
            <a:off x="-1931534" y="9628996"/>
            <a:ext cx="1739455" cy="53467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5" name="Holder 5"/>
          <p:cNvSpPr>
            <a:spLocks noGrp="1"/>
          </p:cNvSpPr>
          <p:nvPr>
            <p:ph type="sldNum" sz="quarter" idx="7"/>
          </p:nvPr>
        </p:nvSpPr>
        <p:spPr>
          <a:xfrm>
            <a:off x="6598141" y="10022700"/>
            <a:ext cx="415925" cy="163195"/>
          </a:xfrm>
          <a:prstGeom prst="rect">
            <a:avLst/>
          </a:prstGeom>
        </p:spPr>
        <p:txBody>
          <a:bodyPr lIns="0" tIns="0" rIns="0" bIns="0"/>
          <a:lstStyle>
            <a:lvl1pPr>
              <a:defRPr sz="900" b="0" i="0">
                <a:solidFill>
                  <a:schemeClr val="bg1"/>
                </a:solidFill>
                <a:latin typeface="GillSansNova-Book"/>
                <a:cs typeface="GillSansNova-Book"/>
              </a:defRPr>
            </a:lvl1pPr>
          </a:lstStyle>
          <a:p>
            <a:pPr marL="12700">
              <a:lnSpc>
                <a:spcPct val="100000"/>
              </a:lnSpc>
              <a:spcBef>
                <a:spcPts val="55"/>
              </a:spcBef>
            </a:pPr>
            <a:r>
              <a:rPr dirty="0"/>
              <a:t>Page</a:t>
            </a:r>
            <a:r>
              <a:rPr spc="-25" dirty="0"/>
              <a:t> </a:t>
            </a: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1067300" y="10060162"/>
            <a:ext cx="271144" cy="103504"/>
          </a:xfrm>
          <a:prstGeom prst="rect">
            <a:avLst/>
          </a:prstGeom>
        </p:spPr>
        <p:txBody>
          <a:bodyPr lIns="0" tIns="0" rIns="0" bIns="0"/>
          <a:lstStyle>
            <a:lvl1pPr>
              <a:defRPr sz="500" b="0" i="0">
                <a:solidFill>
                  <a:schemeClr val="bg1"/>
                </a:solidFill>
                <a:latin typeface="GillSansNova-Book"/>
                <a:cs typeface="GillSansNova-Book"/>
              </a:defRPr>
            </a:lvl1pPr>
          </a:lstStyle>
          <a:p>
            <a:pPr marL="12700">
              <a:lnSpc>
                <a:spcPct val="100000"/>
              </a:lnSpc>
              <a:spcBef>
                <a:spcPts val="85"/>
              </a:spcBef>
            </a:pPr>
            <a:r>
              <a:rPr spc="-10" dirty="0"/>
              <a:t>PART</a:t>
            </a:r>
            <a:r>
              <a:rPr spc="-5" dirty="0"/>
              <a:t> </a:t>
            </a:r>
            <a:r>
              <a:rPr spc="-25" dirty="0"/>
              <a:t>OF</a:t>
            </a:r>
          </a:p>
        </p:txBody>
      </p:sp>
      <p:sp>
        <p:nvSpPr>
          <p:cNvPr id="3" name="Holder 3"/>
          <p:cNvSpPr>
            <a:spLocks noGrp="1"/>
          </p:cNvSpPr>
          <p:nvPr>
            <p:ph type="dt" sz="half" idx="6"/>
          </p:nvPr>
        </p:nvSpPr>
        <p:spPr>
          <a:xfrm>
            <a:off x="-1931534" y="9628996"/>
            <a:ext cx="1739455" cy="53467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4" name="Holder 4"/>
          <p:cNvSpPr>
            <a:spLocks noGrp="1"/>
          </p:cNvSpPr>
          <p:nvPr>
            <p:ph type="sldNum" sz="quarter" idx="7"/>
          </p:nvPr>
        </p:nvSpPr>
        <p:spPr>
          <a:xfrm>
            <a:off x="6598141" y="10022700"/>
            <a:ext cx="415925" cy="163195"/>
          </a:xfrm>
          <a:prstGeom prst="rect">
            <a:avLst/>
          </a:prstGeom>
        </p:spPr>
        <p:txBody>
          <a:bodyPr lIns="0" tIns="0" rIns="0" bIns="0"/>
          <a:lstStyle>
            <a:lvl1pPr>
              <a:defRPr sz="900" b="0" i="0">
                <a:solidFill>
                  <a:schemeClr val="bg1"/>
                </a:solidFill>
                <a:latin typeface="GillSansNova-Book"/>
                <a:cs typeface="GillSansNova-Book"/>
              </a:defRPr>
            </a:lvl1pPr>
          </a:lstStyle>
          <a:p>
            <a:pPr marL="12700">
              <a:lnSpc>
                <a:spcPct val="100000"/>
              </a:lnSpc>
              <a:spcBef>
                <a:spcPts val="55"/>
              </a:spcBef>
            </a:pPr>
            <a:r>
              <a:rPr dirty="0"/>
              <a:t>Page</a:t>
            </a:r>
            <a:r>
              <a:rPr spc="-25" dirty="0"/>
              <a:t> </a:t>
            </a: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287997" y="288010"/>
            <a:ext cx="6984365" cy="9558020"/>
          </a:xfrm>
          <a:custGeom>
            <a:avLst/>
            <a:gdLst/>
            <a:ahLst/>
            <a:cxnLst/>
            <a:rect l="l" t="t" r="r" b="b"/>
            <a:pathLst>
              <a:path w="6984365" h="9558020">
                <a:moveTo>
                  <a:pt x="0" y="9557994"/>
                </a:moveTo>
                <a:lnTo>
                  <a:pt x="6983996" y="9557994"/>
                </a:lnTo>
                <a:lnTo>
                  <a:pt x="6983996" y="0"/>
                </a:lnTo>
                <a:lnTo>
                  <a:pt x="0" y="0"/>
                </a:lnTo>
                <a:lnTo>
                  <a:pt x="0" y="9557994"/>
                </a:lnTo>
                <a:close/>
              </a:path>
            </a:pathLst>
          </a:custGeom>
          <a:solidFill>
            <a:srgbClr val="E6E7E8"/>
          </a:solidFill>
        </p:spPr>
        <p:txBody>
          <a:bodyPr wrap="square" lIns="0" tIns="0" rIns="0" bIns="0" rtlCol="0"/>
          <a:lstStyle/>
          <a:p>
            <a:pPr algn="l" rtl="0"/>
            <a:endParaRPr/>
          </a:p>
        </p:txBody>
      </p:sp>
      <p:sp>
        <p:nvSpPr>
          <p:cNvPr id="17" name="bg object 17"/>
          <p:cNvSpPr/>
          <p:nvPr userDrawn="1"/>
        </p:nvSpPr>
        <p:spPr>
          <a:xfrm>
            <a:off x="287997" y="9846005"/>
            <a:ext cx="6984365" cy="558165"/>
          </a:xfrm>
          <a:custGeom>
            <a:avLst/>
            <a:gdLst/>
            <a:ahLst/>
            <a:cxnLst/>
            <a:rect l="l" t="t" r="r" b="b"/>
            <a:pathLst>
              <a:path w="6984365" h="558165">
                <a:moveTo>
                  <a:pt x="6983996" y="0"/>
                </a:moveTo>
                <a:lnTo>
                  <a:pt x="0" y="0"/>
                </a:lnTo>
                <a:lnTo>
                  <a:pt x="0" y="557999"/>
                </a:lnTo>
                <a:lnTo>
                  <a:pt x="6983996" y="557999"/>
                </a:lnTo>
                <a:lnTo>
                  <a:pt x="6983996" y="0"/>
                </a:lnTo>
                <a:close/>
              </a:path>
            </a:pathLst>
          </a:custGeom>
          <a:solidFill>
            <a:srgbClr val="88292D"/>
          </a:solidFill>
        </p:spPr>
        <p:txBody>
          <a:bodyPr wrap="square" lIns="0" tIns="0" rIns="0" bIns="0" rtlCol="0"/>
          <a:lstStyle/>
          <a:p>
            <a:pPr algn="l" rtl="0"/>
            <a:endParaRPr/>
          </a:p>
        </p:txBody>
      </p:sp>
      <p:sp>
        <p:nvSpPr>
          <p:cNvPr id="2" name="Holder 2"/>
          <p:cNvSpPr>
            <a:spLocks noGrp="1"/>
          </p:cNvSpPr>
          <p:nvPr>
            <p:ph type="title"/>
          </p:nvPr>
        </p:nvSpPr>
        <p:spPr>
          <a:xfrm>
            <a:off x="1067300" y="988931"/>
            <a:ext cx="4610735" cy="430887"/>
          </a:xfrm>
          <a:prstGeom prst="rect">
            <a:avLst/>
          </a:prstGeom>
        </p:spPr>
        <p:txBody>
          <a:bodyPr wrap="square" lIns="0" tIns="0" rIns="0" bIns="0">
            <a:spAutoFit/>
          </a:bodyPr>
          <a:lstStyle>
            <a:lvl1pPr>
              <a:defRPr sz="2800" b="1" i="0">
                <a:solidFill>
                  <a:srgbClr val="002B54"/>
                </a:solidFill>
                <a:latin typeface="Gill Sans Nova Book"/>
                <a:cs typeface="Gill Sans Nova Book"/>
              </a:defRPr>
            </a:lvl1pPr>
          </a:lstStyle>
          <a:p>
            <a:pPr rtl="0"/>
            <a:endParaRPr dirty="0"/>
          </a:p>
        </p:txBody>
      </p:sp>
      <p:sp>
        <p:nvSpPr>
          <p:cNvPr id="3" name="Holder 3"/>
          <p:cNvSpPr>
            <a:spLocks noGrp="1"/>
          </p:cNvSpPr>
          <p:nvPr>
            <p:ph type="body" idx="1"/>
          </p:nvPr>
        </p:nvSpPr>
        <p:spPr>
          <a:xfrm>
            <a:off x="1041900" y="2817003"/>
            <a:ext cx="5692775" cy="5143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067300" y="10060162"/>
            <a:ext cx="271144" cy="103504"/>
          </a:xfrm>
          <a:prstGeom prst="rect">
            <a:avLst/>
          </a:prstGeom>
        </p:spPr>
        <p:txBody>
          <a:bodyPr wrap="square" lIns="0" tIns="0" rIns="0" bIns="0">
            <a:spAutoFit/>
          </a:bodyPr>
          <a:lstStyle>
            <a:lvl1pPr>
              <a:defRPr sz="500" b="0" i="0">
                <a:solidFill>
                  <a:schemeClr val="bg1"/>
                </a:solidFill>
                <a:latin typeface="GillSansNova-Book"/>
                <a:cs typeface="GillSansNova-Book"/>
              </a:defRPr>
            </a:lvl1pPr>
          </a:lstStyle>
          <a:p>
            <a:pPr marL="12700">
              <a:lnSpc>
                <a:spcPct val="100000"/>
              </a:lnSpc>
              <a:spcBef>
                <a:spcPts val="85"/>
              </a:spcBef>
            </a:pPr>
            <a:r>
              <a:rPr spc="-10" dirty="0"/>
              <a:t>PART</a:t>
            </a:r>
            <a:r>
              <a:rPr spc="-5" dirty="0"/>
              <a:t> </a:t>
            </a:r>
            <a:r>
              <a:rPr spc="-25" dirty="0"/>
              <a:t>OF</a:t>
            </a:r>
          </a:p>
        </p:txBody>
      </p:sp>
      <p:sp>
        <p:nvSpPr>
          <p:cNvPr id="6" name="Holder 6"/>
          <p:cNvSpPr>
            <a:spLocks noGrp="1"/>
          </p:cNvSpPr>
          <p:nvPr>
            <p:ph type="sldNum" sz="quarter" idx="7"/>
          </p:nvPr>
        </p:nvSpPr>
        <p:spPr>
          <a:xfrm>
            <a:off x="6598141" y="10022700"/>
            <a:ext cx="415925" cy="163195"/>
          </a:xfrm>
          <a:prstGeom prst="rect">
            <a:avLst/>
          </a:prstGeom>
        </p:spPr>
        <p:txBody>
          <a:bodyPr wrap="square" lIns="0" tIns="0" rIns="0" bIns="0">
            <a:spAutoFit/>
          </a:bodyPr>
          <a:lstStyle>
            <a:lvl1pPr>
              <a:defRPr sz="900" b="0" i="0">
                <a:solidFill>
                  <a:schemeClr val="bg1"/>
                </a:solidFill>
                <a:latin typeface="GillSansNova-Book"/>
                <a:cs typeface="GillSansNova-Book"/>
              </a:defRPr>
            </a:lvl1pPr>
          </a:lstStyle>
          <a:p>
            <a:pPr marL="12700">
              <a:lnSpc>
                <a:spcPct val="100000"/>
              </a:lnSpc>
              <a:spcBef>
                <a:spcPts val="55"/>
              </a:spcBef>
            </a:pPr>
            <a:r>
              <a:rPr dirty="0"/>
              <a:t>Page</a:t>
            </a:r>
            <a:r>
              <a:rPr spc="-25" dirty="0"/>
              <a:t> </a:t>
            </a: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solidFill>
            <a:srgbClr val="0070C0"/>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recruitmentapplications@allsaintsmat.org" TargetMode="External"/><Relationship Id="rId4" Type="http://schemas.openxmlformats.org/officeDocument/2006/relationships/hyperlink" Target="http://www.allsaintsmat.org/vacanci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mailto:info@astn.uk"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theacademyofstnicholas.org.uk/wp-content/uploads/2023/01/Ofsted-Report-The-Academy-of-St-Nicholas.pd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87997" y="288010"/>
            <a:ext cx="6984365" cy="6318250"/>
          </a:xfrm>
          <a:custGeom>
            <a:avLst/>
            <a:gdLst/>
            <a:ahLst/>
            <a:cxnLst/>
            <a:rect l="l" t="t" r="r" b="b"/>
            <a:pathLst>
              <a:path w="6984365" h="6318250">
                <a:moveTo>
                  <a:pt x="6983996" y="0"/>
                </a:moveTo>
                <a:lnTo>
                  <a:pt x="0" y="0"/>
                </a:lnTo>
                <a:lnTo>
                  <a:pt x="0" y="6317995"/>
                </a:lnTo>
                <a:lnTo>
                  <a:pt x="6983996" y="6317995"/>
                </a:lnTo>
                <a:lnTo>
                  <a:pt x="6983996" y="0"/>
                </a:lnTo>
                <a:close/>
              </a:path>
            </a:pathLst>
          </a:custGeom>
          <a:solidFill>
            <a:srgbClr val="542F88"/>
          </a:solidFill>
        </p:spPr>
        <p:txBody>
          <a:bodyPr wrap="square" lIns="0" tIns="0" rIns="0" bIns="0" rtlCol="0"/>
          <a:lstStyle/>
          <a:p>
            <a:pPr algn="l" rtl="0"/>
            <a:endParaRPr/>
          </a:p>
        </p:txBody>
      </p:sp>
      <p:sp>
        <p:nvSpPr>
          <p:cNvPr id="7" name="object 7"/>
          <p:cNvSpPr/>
          <p:nvPr/>
        </p:nvSpPr>
        <p:spPr>
          <a:xfrm>
            <a:off x="287997" y="9258007"/>
            <a:ext cx="6984365" cy="1146175"/>
          </a:xfrm>
          <a:custGeom>
            <a:avLst/>
            <a:gdLst/>
            <a:ahLst/>
            <a:cxnLst/>
            <a:rect l="l" t="t" r="r" b="b"/>
            <a:pathLst>
              <a:path w="6984365" h="1146175">
                <a:moveTo>
                  <a:pt x="6983996" y="0"/>
                </a:moveTo>
                <a:lnTo>
                  <a:pt x="0" y="0"/>
                </a:lnTo>
                <a:lnTo>
                  <a:pt x="0" y="1145997"/>
                </a:lnTo>
                <a:lnTo>
                  <a:pt x="6983996" y="1145997"/>
                </a:lnTo>
                <a:lnTo>
                  <a:pt x="6983996" y="0"/>
                </a:lnTo>
                <a:close/>
              </a:path>
            </a:pathLst>
          </a:custGeom>
          <a:solidFill>
            <a:srgbClr val="88292D"/>
          </a:solidFill>
        </p:spPr>
        <p:txBody>
          <a:bodyPr wrap="square" lIns="0" tIns="0" rIns="0" bIns="0" rtlCol="0"/>
          <a:lstStyle/>
          <a:p>
            <a:endParaRPr/>
          </a:p>
        </p:txBody>
      </p:sp>
      <p:sp>
        <p:nvSpPr>
          <p:cNvPr id="147" name="object 147"/>
          <p:cNvSpPr txBox="1">
            <a:spLocks noGrp="1"/>
          </p:cNvSpPr>
          <p:nvPr>
            <p:ph type="title"/>
          </p:nvPr>
        </p:nvSpPr>
        <p:spPr>
          <a:xfrm>
            <a:off x="1067300" y="2842931"/>
            <a:ext cx="3764279" cy="452120"/>
          </a:xfrm>
          <a:prstGeom prst="rect">
            <a:avLst/>
          </a:prstGeom>
        </p:spPr>
        <p:txBody>
          <a:bodyPr vert="horz" wrap="square" lIns="0" tIns="12700" rIns="0" bIns="0" rtlCol="0">
            <a:spAutoFit/>
          </a:bodyPr>
          <a:lstStyle/>
          <a:p>
            <a:pPr marL="12700">
              <a:lnSpc>
                <a:spcPct val="100000"/>
              </a:lnSpc>
              <a:spcBef>
                <a:spcPts val="100"/>
              </a:spcBef>
            </a:pPr>
            <a:r>
              <a:rPr spc="-20" dirty="0">
                <a:solidFill>
                  <a:schemeClr val="bg1"/>
                </a:solidFill>
              </a:rPr>
              <a:t>RECRUITMENT</a:t>
            </a:r>
            <a:r>
              <a:rPr spc="-150" dirty="0">
                <a:solidFill>
                  <a:schemeClr val="bg1"/>
                </a:solidFill>
              </a:rPr>
              <a:t> </a:t>
            </a:r>
            <a:r>
              <a:rPr spc="-75" dirty="0">
                <a:solidFill>
                  <a:schemeClr val="bg1"/>
                </a:solidFill>
              </a:rPr>
              <a:t>PACK</a:t>
            </a:r>
          </a:p>
        </p:txBody>
      </p:sp>
      <p:sp>
        <p:nvSpPr>
          <p:cNvPr id="149" name="object 149"/>
          <p:cNvSpPr/>
          <p:nvPr/>
        </p:nvSpPr>
        <p:spPr>
          <a:xfrm>
            <a:off x="1083778" y="5084375"/>
            <a:ext cx="1804035" cy="0"/>
          </a:xfrm>
          <a:custGeom>
            <a:avLst/>
            <a:gdLst/>
            <a:ahLst/>
            <a:cxnLst/>
            <a:rect l="l" t="t" r="r" b="b"/>
            <a:pathLst>
              <a:path w="1804035">
                <a:moveTo>
                  <a:pt x="0" y="0"/>
                </a:moveTo>
                <a:lnTo>
                  <a:pt x="1803425" y="0"/>
                </a:lnTo>
              </a:path>
            </a:pathLst>
          </a:custGeom>
          <a:ln w="6350">
            <a:solidFill>
              <a:srgbClr val="FFFFFF"/>
            </a:solidFill>
          </a:ln>
        </p:spPr>
        <p:txBody>
          <a:bodyPr wrap="square" lIns="0" tIns="0" rIns="0" bIns="0" rtlCol="0"/>
          <a:lstStyle/>
          <a:p>
            <a:endParaRPr/>
          </a:p>
        </p:txBody>
      </p:sp>
      <p:sp>
        <p:nvSpPr>
          <p:cNvPr id="150" name="object 150"/>
          <p:cNvSpPr/>
          <p:nvPr/>
        </p:nvSpPr>
        <p:spPr>
          <a:xfrm>
            <a:off x="1083778" y="3646101"/>
            <a:ext cx="1804035" cy="0"/>
          </a:xfrm>
          <a:custGeom>
            <a:avLst/>
            <a:gdLst/>
            <a:ahLst/>
            <a:cxnLst/>
            <a:rect l="l" t="t" r="r" b="b"/>
            <a:pathLst>
              <a:path w="1804035">
                <a:moveTo>
                  <a:pt x="0" y="0"/>
                </a:moveTo>
                <a:lnTo>
                  <a:pt x="1803425" y="0"/>
                </a:lnTo>
              </a:path>
            </a:pathLst>
          </a:custGeom>
          <a:ln w="6350">
            <a:solidFill>
              <a:srgbClr val="FFFFFF"/>
            </a:solidFill>
          </a:ln>
        </p:spPr>
        <p:txBody>
          <a:bodyPr wrap="square" lIns="0" tIns="0" rIns="0" bIns="0" rtlCol="0"/>
          <a:lstStyle/>
          <a:p>
            <a:endParaRPr/>
          </a:p>
        </p:txBody>
      </p:sp>
      <p:pic>
        <p:nvPicPr>
          <p:cNvPr id="5" name="Picture 4">
            <a:extLst>
              <a:ext uri="{FF2B5EF4-FFF2-40B4-BE49-F238E27FC236}">
                <a16:creationId xmlns:a16="http://schemas.microsoft.com/office/drawing/2014/main" id="{72657E8C-E342-0392-AEDD-53DC220C42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9583" y="9537700"/>
            <a:ext cx="1752600" cy="571500"/>
          </a:xfrm>
          <a:prstGeom prst="rect">
            <a:avLst/>
          </a:prstGeom>
        </p:spPr>
      </p:pic>
      <p:sp>
        <p:nvSpPr>
          <p:cNvPr id="6" name="object 148">
            <a:extLst>
              <a:ext uri="{FF2B5EF4-FFF2-40B4-BE49-F238E27FC236}">
                <a16:creationId xmlns:a16="http://schemas.microsoft.com/office/drawing/2014/main" id="{8066C068-7A16-DD27-1C3B-C66194C4145D}"/>
              </a:ext>
            </a:extLst>
          </p:cNvPr>
          <p:cNvSpPr txBox="1"/>
          <p:nvPr/>
        </p:nvSpPr>
        <p:spPr>
          <a:xfrm>
            <a:off x="1037609" y="3727275"/>
            <a:ext cx="4671060" cy="443711"/>
          </a:xfrm>
          <a:prstGeom prst="rect">
            <a:avLst/>
          </a:prstGeom>
        </p:spPr>
        <p:txBody>
          <a:bodyPr vert="horz" wrap="square" lIns="0" tIns="12700" rIns="0" bIns="0" rtlCol="0">
            <a:spAutoFit/>
          </a:bodyPr>
          <a:lstStyle/>
          <a:p>
            <a:pPr marL="12700">
              <a:lnSpc>
                <a:spcPct val="100000"/>
              </a:lnSpc>
              <a:spcBef>
                <a:spcPts val="100"/>
              </a:spcBef>
            </a:pPr>
            <a:r>
              <a:rPr lang="en-US" sz="2800" b="1" spc="-10" dirty="0">
                <a:solidFill>
                  <a:srgbClr val="FFFFFF"/>
                </a:solidFill>
                <a:latin typeface="Gill Sans Nova Book"/>
                <a:cs typeface="Gill Sans Nova Book"/>
              </a:rPr>
              <a:t>Learning Support Assistant</a:t>
            </a:r>
            <a:endParaRPr sz="2800" dirty="0">
              <a:latin typeface="Gill Sans Nova Book"/>
              <a:cs typeface="Gill Sans Nova Book"/>
            </a:endParaRPr>
          </a:p>
        </p:txBody>
      </p:sp>
      <p:sp>
        <p:nvSpPr>
          <p:cNvPr id="8" name="object 148">
            <a:extLst>
              <a:ext uri="{FF2B5EF4-FFF2-40B4-BE49-F238E27FC236}">
                <a16:creationId xmlns:a16="http://schemas.microsoft.com/office/drawing/2014/main" id="{30A724C4-88BA-8C8B-DAB6-97121DAF84FE}"/>
              </a:ext>
            </a:extLst>
          </p:cNvPr>
          <p:cNvSpPr txBox="1"/>
          <p:nvPr/>
        </p:nvSpPr>
        <p:spPr>
          <a:xfrm>
            <a:off x="1083778" y="4683046"/>
            <a:ext cx="4671060" cy="259045"/>
          </a:xfrm>
          <a:prstGeom prst="rect">
            <a:avLst/>
          </a:prstGeom>
        </p:spPr>
        <p:txBody>
          <a:bodyPr vert="horz" wrap="square" lIns="0" tIns="12700" rIns="0" bIns="0" rtlCol="0">
            <a:spAutoFit/>
          </a:bodyPr>
          <a:lstStyle/>
          <a:p>
            <a:pPr marL="12700">
              <a:lnSpc>
                <a:spcPct val="100000"/>
              </a:lnSpc>
              <a:spcBef>
                <a:spcPts val="1290"/>
              </a:spcBef>
            </a:pPr>
            <a:r>
              <a:rPr sz="1600" b="1" dirty="0">
                <a:solidFill>
                  <a:srgbClr val="FFFFFF"/>
                </a:solidFill>
                <a:latin typeface="Gill Sans Nova Book"/>
                <a:cs typeface="Gill Sans Nova Book"/>
              </a:rPr>
              <a:t>Salary</a:t>
            </a:r>
            <a:r>
              <a:rPr sz="1600" b="1" spc="-65" dirty="0">
                <a:solidFill>
                  <a:srgbClr val="FFFFFF"/>
                </a:solidFill>
                <a:latin typeface="Gill Sans Nova Book"/>
                <a:cs typeface="Gill Sans Nova Book"/>
              </a:rPr>
              <a:t> </a:t>
            </a:r>
            <a:r>
              <a:rPr sz="1600" b="1" dirty="0">
                <a:solidFill>
                  <a:srgbClr val="FFFFFF"/>
                </a:solidFill>
                <a:latin typeface="Gill Sans Nova Book"/>
                <a:cs typeface="Gill Sans Nova Book"/>
              </a:rPr>
              <a:t>Range:</a:t>
            </a:r>
            <a:r>
              <a:rPr lang="en-US" sz="1600" b="1" dirty="0">
                <a:solidFill>
                  <a:srgbClr val="FFFFFF"/>
                </a:solidFill>
                <a:latin typeface="Gill Sans Nova Book"/>
                <a:cs typeface="Gill Sans Nova Book"/>
              </a:rPr>
              <a:t> </a:t>
            </a:r>
            <a:r>
              <a:rPr lang="en-GB" sz="1600" b="1" dirty="0">
                <a:solidFill>
                  <a:srgbClr val="FFFFFF"/>
                </a:solidFill>
                <a:latin typeface="Gill Sans Nova Book"/>
                <a:cs typeface="Gill Sans Nova Book"/>
              </a:rPr>
              <a:t>Grade 3</a:t>
            </a:r>
            <a:endParaRPr sz="1600" dirty="0">
              <a:latin typeface="Gill Sans Nova Book"/>
              <a:cs typeface="Gill Sans Nova Book"/>
            </a:endParaRPr>
          </a:p>
        </p:txBody>
      </p:sp>
      <p:pic>
        <p:nvPicPr>
          <p:cNvPr id="12" name="Picture 11" descr="A picture containing text, sky, grass, outdoor&#10;&#10;Description automatically generated">
            <a:extLst>
              <a:ext uri="{FF2B5EF4-FFF2-40B4-BE49-F238E27FC236}">
                <a16:creationId xmlns:a16="http://schemas.microsoft.com/office/drawing/2014/main" id="{043A2FF9-3E65-23FB-9579-A9B0CC0BA5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7447" y="6606006"/>
            <a:ext cx="6975401" cy="2591993"/>
          </a:xfrm>
          <a:prstGeom prst="rect">
            <a:avLst/>
          </a:prstGeom>
        </p:spPr>
      </p:pic>
      <p:pic>
        <p:nvPicPr>
          <p:cNvPr id="159" name="Picture 158" descr="Background pattern&#10;&#10;Description automatically generated">
            <a:extLst>
              <a:ext uri="{FF2B5EF4-FFF2-40B4-BE49-F238E27FC236}">
                <a16:creationId xmlns:a16="http://schemas.microsoft.com/office/drawing/2014/main" id="{9265D42B-AF2B-AFC5-5405-40108F9B25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12" y="4333061"/>
            <a:ext cx="810616" cy="6358832"/>
          </a:xfrm>
          <a:prstGeom prst="rect">
            <a:avLst/>
          </a:prstGeom>
        </p:spPr>
      </p:pic>
      <p:pic>
        <p:nvPicPr>
          <p:cNvPr id="9" name="Picture 8">
            <a:extLst>
              <a:ext uri="{FF2B5EF4-FFF2-40B4-BE49-F238E27FC236}">
                <a16:creationId xmlns:a16="http://schemas.microsoft.com/office/drawing/2014/main" id="{5D895684-5F51-692E-3360-64961F21484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56971" y="1222464"/>
            <a:ext cx="3017767" cy="6327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p:cNvPicPr/>
          <p:nvPr/>
        </p:nvPicPr>
        <p:blipFill>
          <a:blip r:embed="rId2" cstate="screen">
            <a:extLst>
              <a:ext uri="{28A0092B-C50C-407E-A947-70E740481C1C}">
                <a14:useLocalDpi xmlns:a14="http://schemas.microsoft.com/office/drawing/2010/main"/>
              </a:ext>
            </a:extLst>
          </a:blip>
          <a:stretch>
            <a:fillRect/>
          </a:stretch>
        </p:blipFill>
        <p:spPr>
          <a:xfrm>
            <a:off x="1372679" y="9988518"/>
            <a:ext cx="986842" cy="272959"/>
          </a:xfrm>
          <a:prstGeom prst="rect">
            <a:avLst/>
          </a:prstGeom>
        </p:spPr>
      </p:pic>
      <p:sp>
        <p:nvSpPr>
          <p:cNvPr id="3" name="object 3"/>
          <p:cNvSpPr txBox="1">
            <a:spLocks noGrp="1"/>
          </p:cNvSpPr>
          <p:nvPr>
            <p:ph type="title"/>
          </p:nvPr>
        </p:nvSpPr>
        <p:spPr>
          <a:xfrm>
            <a:off x="1067300" y="988931"/>
            <a:ext cx="4610735" cy="443711"/>
          </a:xfrm>
          <a:prstGeom prst="rect">
            <a:avLst/>
          </a:prstGeom>
        </p:spPr>
        <p:txBody>
          <a:bodyPr vert="horz" wrap="square" lIns="0" tIns="12700" rIns="0" bIns="0" rtlCol="0">
            <a:spAutoFit/>
          </a:bodyPr>
          <a:lstStyle/>
          <a:p>
            <a:pPr marL="12700">
              <a:lnSpc>
                <a:spcPct val="100000"/>
              </a:lnSpc>
              <a:spcBef>
                <a:spcPts val="100"/>
              </a:spcBef>
            </a:pPr>
            <a:r>
              <a:rPr dirty="0">
                <a:solidFill>
                  <a:srgbClr val="542F88"/>
                </a:solidFill>
              </a:rPr>
              <a:t>JOB</a:t>
            </a:r>
            <a:r>
              <a:rPr spc="-120" dirty="0">
                <a:solidFill>
                  <a:srgbClr val="542F88"/>
                </a:solidFill>
              </a:rPr>
              <a:t> </a:t>
            </a:r>
            <a:r>
              <a:rPr spc="-75" dirty="0">
                <a:solidFill>
                  <a:srgbClr val="542F88"/>
                </a:solidFill>
              </a:rPr>
              <a:t>VACANCY</a:t>
            </a:r>
          </a:p>
        </p:txBody>
      </p:sp>
      <p:sp>
        <p:nvSpPr>
          <p:cNvPr id="9" name="object 9"/>
          <p:cNvSpPr/>
          <p:nvPr/>
        </p:nvSpPr>
        <p:spPr>
          <a:xfrm>
            <a:off x="1080000" y="3376589"/>
            <a:ext cx="4683125" cy="0"/>
          </a:xfrm>
          <a:custGeom>
            <a:avLst/>
            <a:gdLst/>
            <a:ahLst/>
            <a:cxnLst/>
            <a:rect l="l" t="t" r="r" b="b"/>
            <a:pathLst>
              <a:path w="4683125">
                <a:moveTo>
                  <a:pt x="0" y="0"/>
                </a:moveTo>
                <a:lnTo>
                  <a:pt x="4682998" y="0"/>
                </a:lnTo>
              </a:path>
            </a:pathLst>
          </a:custGeom>
          <a:ln w="3175">
            <a:solidFill>
              <a:srgbClr val="6D6E71"/>
            </a:solidFill>
          </a:ln>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6985" rIns="0" bIns="0" rtlCol="0">
            <a:spAutoFit/>
          </a:bodyPr>
          <a:lstStyle/>
          <a:p>
            <a:pPr marL="12700">
              <a:lnSpc>
                <a:spcPct val="100000"/>
              </a:lnSpc>
              <a:spcBef>
                <a:spcPts val="55"/>
              </a:spcBef>
            </a:pPr>
            <a:r>
              <a:rPr dirty="0"/>
              <a:t>Page</a:t>
            </a:r>
            <a:r>
              <a:rPr spc="-25" dirty="0"/>
              <a:t> </a:t>
            </a:r>
            <a:fld id="{81D60167-4931-47E6-BA6A-407CBD079E47}" type="slidenum">
              <a:rPr spc="-25" dirty="0"/>
              <a:t>10</a:t>
            </a:fld>
            <a:endParaRPr spc="-25" dirty="0"/>
          </a:p>
        </p:txBody>
      </p:sp>
      <p:sp>
        <p:nvSpPr>
          <p:cNvPr id="12" name="object 12"/>
          <p:cNvSpPr txBox="1">
            <a:spLocks noGrp="1"/>
          </p:cNvSpPr>
          <p:nvPr>
            <p:ph type="ftr" sz="quarter" idx="4294967295"/>
          </p:nvPr>
        </p:nvSpPr>
        <p:spPr>
          <a:xfrm>
            <a:off x="1067300" y="10060162"/>
            <a:ext cx="271144" cy="103504"/>
          </a:xfrm>
          <a:prstGeom prst="rect">
            <a:avLst/>
          </a:prstGeom>
        </p:spPr>
        <p:txBody>
          <a:bodyPr vert="horz" wrap="square" lIns="0" tIns="10795" rIns="0" bIns="0" rtlCol="0">
            <a:spAutoFit/>
          </a:bodyPr>
          <a:lstStyle/>
          <a:p>
            <a:pPr marL="12700">
              <a:lnSpc>
                <a:spcPct val="100000"/>
              </a:lnSpc>
              <a:spcBef>
                <a:spcPts val="85"/>
              </a:spcBef>
            </a:pPr>
            <a:r>
              <a:rPr spc="-10" dirty="0"/>
              <a:t>PART</a:t>
            </a:r>
            <a:r>
              <a:rPr spc="-5" dirty="0"/>
              <a:t> </a:t>
            </a:r>
            <a:r>
              <a:rPr spc="-25" dirty="0"/>
              <a:t>OF</a:t>
            </a:r>
          </a:p>
        </p:txBody>
      </p:sp>
      <p:sp>
        <p:nvSpPr>
          <p:cNvPr id="8" name="object 4">
            <a:extLst>
              <a:ext uri="{FF2B5EF4-FFF2-40B4-BE49-F238E27FC236}">
                <a16:creationId xmlns:a16="http://schemas.microsoft.com/office/drawing/2014/main" id="{F7E3C665-E8B1-788E-7D1E-3AE849B2610E}"/>
              </a:ext>
            </a:extLst>
          </p:cNvPr>
          <p:cNvSpPr txBox="1"/>
          <p:nvPr/>
        </p:nvSpPr>
        <p:spPr>
          <a:xfrm>
            <a:off x="1114925" y="2070139"/>
            <a:ext cx="4683125" cy="259045"/>
          </a:xfrm>
          <a:prstGeom prst="rect">
            <a:avLst/>
          </a:prstGeom>
        </p:spPr>
        <p:txBody>
          <a:bodyPr vert="horz" wrap="square" lIns="0" tIns="12700" rIns="0" bIns="0" rtlCol="0" anchor="t">
            <a:spAutoFit/>
          </a:bodyPr>
          <a:lstStyle/>
          <a:p>
            <a:pPr marL="12700" marR="565150">
              <a:spcBef>
                <a:spcPts val="100"/>
              </a:spcBef>
            </a:pPr>
            <a:r>
              <a:rPr lang="en-GB" sz="1600" b="1" spc="-10" dirty="0">
                <a:solidFill>
                  <a:srgbClr val="58595B"/>
                </a:solidFill>
                <a:latin typeface="GillSansNova-SemiBold"/>
                <a:cs typeface="GillSansNova-SemiBold"/>
              </a:rPr>
              <a:t>Role: Learning Support Assistant</a:t>
            </a:r>
            <a:endParaRPr sz="1600" dirty="0">
              <a:latin typeface="GillSansNova-SemiBold"/>
              <a:cs typeface="GillSansNova-SemiBold"/>
            </a:endParaRPr>
          </a:p>
        </p:txBody>
      </p:sp>
      <p:sp>
        <p:nvSpPr>
          <p:cNvPr id="10" name="object 4">
            <a:extLst>
              <a:ext uri="{FF2B5EF4-FFF2-40B4-BE49-F238E27FC236}">
                <a16:creationId xmlns:a16="http://schemas.microsoft.com/office/drawing/2014/main" id="{4BA7AEC7-6AD5-0001-75C2-8E001B7F250B}"/>
              </a:ext>
            </a:extLst>
          </p:cNvPr>
          <p:cNvSpPr txBox="1"/>
          <p:nvPr/>
        </p:nvSpPr>
        <p:spPr>
          <a:xfrm>
            <a:off x="1114925" y="2341602"/>
            <a:ext cx="4683125" cy="764312"/>
          </a:xfrm>
          <a:prstGeom prst="rect">
            <a:avLst/>
          </a:prstGeom>
        </p:spPr>
        <p:txBody>
          <a:bodyPr vert="horz" wrap="square" lIns="0" tIns="12700" rIns="0" bIns="0" rtlCol="0" anchor="t">
            <a:spAutoFit/>
          </a:bodyPr>
          <a:lstStyle/>
          <a:p>
            <a:pPr marL="12700" marR="565150">
              <a:lnSpc>
                <a:spcPct val="100000"/>
              </a:lnSpc>
              <a:spcBef>
                <a:spcPts val="100"/>
              </a:spcBef>
            </a:pPr>
            <a:r>
              <a:rPr lang="en-GB" sz="1600" b="1" spc="-10" dirty="0">
                <a:solidFill>
                  <a:srgbClr val="58595B"/>
                </a:solidFill>
                <a:latin typeface="GillSansNova-SemiBold"/>
                <a:cs typeface="GillSansNova-SemiBold"/>
              </a:rPr>
              <a:t>Salary Range: Grade 3, scale 5-9, salary £20,562-£21,979</a:t>
            </a:r>
          </a:p>
          <a:p>
            <a:pPr marL="12700" marR="565150">
              <a:lnSpc>
                <a:spcPct val="100000"/>
              </a:lnSpc>
              <a:spcBef>
                <a:spcPts val="100"/>
              </a:spcBef>
            </a:pPr>
            <a:endParaRPr sz="1600" dirty="0">
              <a:highlight>
                <a:srgbClr val="FFFF00"/>
              </a:highlight>
              <a:latin typeface="GillSansNova-SemiBold"/>
              <a:cs typeface="GillSansNova-SemiBold"/>
            </a:endParaRPr>
          </a:p>
        </p:txBody>
      </p:sp>
      <p:sp>
        <p:nvSpPr>
          <p:cNvPr id="14" name="object 4">
            <a:extLst>
              <a:ext uri="{FF2B5EF4-FFF2-40B4-BE49-F238E27FC236}">
                <a16:creationId xmlns:a16="http://schemas.microsoft.com/office/drawing/2014/main" id="{DC2D50DE-7029-C013-3B6F-957143CC4A06}"/>
              </a:ext>
            </a:extLst>
          </p:cNvPr>
          <p:cNvSpPr txBox="1"/>
          <p:nvPr/>
        </p:nvSpPr>
        <p:spPr>
          <a:xfrm>
            <a:off x="1070373" y="2821515"/>
            <a:ext cx="5483216" cy="764312"/>
          </a:xfrm>
          <a:prstGeom prst="rect">
            <a:avLst/>
          </a:prstGeom>
        </p:spPr>
        <p:txBody>
          <a:bodyPr vert="horz" wrap="square" lIns="0" tIns="12700" rIns="0" bIns="0" rtlCol="0" anchor="t">
            <a:spAutoFit/>
          </a:bodyPr>
          <a:lstStyle/>
          <a:p>
            <a:pPr marL="12700" marR="565150">
              <a:lnSpc>
                <a:spcPct val="100000"/>
              </a:lnSpc>
              <a:spcBef>
                <a:spcPts val="100"/>
              </a:spcBef>
            </a:pPr>
            <a:r>
              <a:rPr lang="en-GB" sz="1600" b="1" spc="-10" dirty="0">
                <a:solidFill>
                  <a:srgbClr val="58595B"/>
                </a:solidFill>
                <a:latin typeface="GillSansNova-SemiBold"/>
                <a:cs typeface="GillSansNova-SemiBold"/>
              </a:rPr>
              <a:t>Contract: 35 hours per week, 39 weeks per year /Permanent</a:t>
            </a:r>
          </a:p>
          <a:p>
            <a:pPr marL="12700" marR="565150">
              <a:lnSpc>
                <a:spcPct val="100000"/>
              </a:lnSpc>
              <a:spcBef>
                <a:spcPts val="100"/>
              </a:spcBef>
            </a:pPr>
            <a:endParaRPr sz="1600" dirty="0">
              <a:latin typeface="GillSansNova-SemiBold"/>
              <a:cs typeface="GillSansNova-SemiBold"/>
            </a:endParaRPr>
          </a:p>
        </p:txBody>
      </p:sp>
      <p:sp>
        <p:nvSpPr>
          <p:cNvPr id="15" name="object 4">
            <a:extLst>
              <a:ext uri="{FF2B5EF4-FFF2-40B4-BE49-F238E27FC236}">
                <a16:creationId xmlns:a16="http://schemas.microsoft.com/office/drawing/2014/main" id="{4C18FFDD-A593-9AA3-4E5C-10B3779AC5AB}"/>
              </a:ext>
            </a:extLst>
          </p:cNvPr>
          <p:cNvSpPr txBox="1"/>
          <p:nvPr/>
        </p:nvSpPr>
        <p:spPr>
          <a:xfrm>
            <a:off x="1120046" y="3664550"/>
            <a:ext cx="4683125" cy="259045"/>
          </a:xfrm>
          <a:prstGeom prst="rect">
            <a:avLst/>
          </a:prstGeom>
        </p:spPr>
        <p:txBody>
          <a:bodyPr vert="horz" wrap="square" lIns="0" tIns="12700" rIns="0" bIns="0" rtlCol="0" anchor="t">
            <a:spAutoFit/>
          </a:bodyPr>
          <a:lstStyle/>
          <a:p>
            <a:pPr marL="12700" marR="565150">
              <a:lnSpc>
                <a:spcPct val="100000"/>
              </a:lnSpc>
              <a:spcBef>
                <a:spcPts val="100"/>
              </a:spcBef>
            </a:pPr>
            <a:r>
              <a:rPr lang="en-GB" sz="1600" b="1" spc="-10" dirty="0">
                <a:solidFill>
                  <a:srgbClr val="58595B"/>
                </a:solidFill>
                <a:latin typeface="GillSansNova-SemiBold"/>
                <a:cs typeface="GillSansNova-SemiBold"/>
              </a:rPr>
              <a:t>Start Date: February 2024 or sooner</a:t>
            </a:r>
            <a:endParaRPr sz="1600" dirty="0">
              <a:latin typeface="GillSansNova-SemiBold"/>
              <a:cs typeface="GillSansNova-SemiBold"/>
            </a:endParaRPr>
          </a:p>
        </p:txBody>
      </p:sp>
      <p:pic>
        <p:nvPicPr>
          <p:cNvPr id="19" name="Picture 18">
            <a:extLst>
              <a:ext uri="{FF2B5EF4-FFF2-40B4-BE49-F238E27FC236}">
                <a16:creationId xmlns:a16="http://schemas.microsoft.com/office/drawing/2014/main" id="{9BCECD52-45E7-59F8-35EF-B39A541360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2250" y="488757"/>
            <a:ext cx="1722627" cy="362143"/>
          </a:xfrm>
          <a:prstGeom prst="rect">
            <a:avLst/>
          </a:prstGeom>
        </p:spPr>
      </p:pic>
      <p:sp>
        <p:nvSpPr>
          <p:cNvPr id="7" name="TextBox 6">
            <a:extLst>
              <a:ext uri="{FF2B5EF4-FFF2-40B4-BE49-F238E27FC236}">
                <a16:creationId xmlns:a16="http://schemas.microsoft.com/office/drawing/2014/main" id="{657E980F-E7F9-7CD1-08C5-E7E2ECDC32A5}"/>
              </a:ext>
            </a:extLst>
          </p:cNvPr>
          <p:cNvSpPr txBox="1"/>
          <p:nvPr/>
        </p:nvSpPr>
        <p:spPr>
          <a:xfrm>
            <a:off x="1067300" y="4142870"/>
            <a:ext cx="6019800" cy="4982711"/>
          </a:xfrm>
          <a:prstGeom prst="rect">
            <a:avLst/>
          </a:prstGeom>
          <a:noFill/>
        </p:spPr>
        <p:txBody>
          <a:bodyPr wrap="square">
            <a:spAutoFit/>
          </a:bodyPr>
          <a:lstStyle/>
          <a:p>
            <a:pPr algn="l">
              <a:lnSpc>
                <a:spcPct val="107000"/>
              </a:lnSpc>
              <a:spcAft>
                <a:spcPts val="800"/>
              </a:spcAft>
            </a:pPr>
            <a:r>
              <a:rPr lang="en-GB" sz="1000" dirty="0">
                <a:effectLst/>
                <a:latin typeface="GillSansNova-Book"/>
                <a:ea typeface="Calibri" panose="020F0502020204030204" pitchFamily="34" charset="0"/>
                <a:cs typeface="Times New Roman" panose="02020603050405020304" pitchFamily="18" charset="0"/>
              </a:rPr>
              <a:t>Applications are invited for an enthusiastic and ambitious Learning Support Assistant to join our team.</a:t>
            </a:r>
          </a:p>
          <a:p>
            <a:pPr algn="l">
              <a:lnSpc>
                <a:spcPct val="107000"/>
              </a:lnSpc>
              <a:spcAft>
                <a:spcPts val="800"/>
              </a:spcAft>
            </a:pPr>
            <a:r>
              <a:rPr lang="en-GB" sz="1000" dirty="0">
                <a:effectLst/>
                <a:latin typeface="GillSansNova-Book"/>
                <a:ea typeface="Calibri" panose="020F0502020204030204" pitchFamily="34" charset="0"/>
                <a:cs typeface="Times New Roman" panose="02020603050405020304" pitchFamily="18" charset="0"/>
              </a:rPr>
              <a:t>We are determined that the successful candidate will have:</a:t>
            </a:r>
          </a:p>
          <a:p>
            <a:pPr marL="342900" lvl="0" indent="-342900" algn="l">
              <a:buSzPts val="1000"/>
              <a:buFont typeface="Symbol" panose="05050102010706020507" pitchFamily="18" charset="2"/>
              <a:buChar char=""/>
              <a:tabLst>
                <a:tab pos="457200" algn="l"/>
              </a:tabLst>
            </a:pPr>
            <a:r>
              <a:rPr lang="en-GB" sz="1000" dirty="0">
                <a:solidFill>
                  <a:srgbClr val="242424"/>
                </a:solidFill>
                <a:effectLst/>
                <a:latin typeface="GillSansNova-Book"/>
                <a:ea typeface="Times New Roman" panose="02020603050405020304" pitchFamily="18" charset="0"/>
              </a:rPr>
              <a:t>An understanding of the SEND Code of Practice </a:t>
            </a:r>
            <a:endParaRPr lang="en-GB" sz="1200" dirty="0">
              <a:effectLst/>
              <a:latin typeface="GillSansNova-Book"/>
              <a:ea typeface="Times New Roman" panose="02020603050405020304" pitchFamily="18" charset="0"/>
            </a:endParaRPr>
          </a:p>
          <a:p>
            <a:pPr marL="342900" lvl="0" indent="-342900" algn="l">
              <a:buSzPts val="1000"/>
              <a:buFont typeface="Symbol" panose="05050102010706020507" pitchFamily="18" charset="2"/>
              <a:buChar char=""/>
              <a:tabLst>
                <a:tab pos="457200" algn="l"/>
              </a:tabLst>
            </a:pPr>
            <a:r>
              <a:rPr lang="en-GB" sz="1000" dirty="0">
                <a:solidFill>
                  <a:srgbClr val="242424"/>
                </a:solidFill>
                <a:effectLst/>
                <a:latin typeface="GillSansNova-Book"/>
                <a:ea typeface="Times New Roman" panose="02020603050405020304" pitchFamily="18" charset="0"/>
              </a:rPr>
              <a:t>Experience in supporting students with Special Educational Needs and Disabilities and improving their outcomes</a:t>
            </a:r>
          </a:p>
          <a:p>
            <a:pPr marL="342900" lvl="0" indent="-342900" algn="l">
              <a:buSzPts val="1000"/>
              <a:buFont typeface="Symbol" panose="05050102010706020507" pitchFamily="18" charset="2"/>
              <a:buChar char=""/>
              <a:tabLst>
                <a:tab pos="457200" algn="l"/>
              </a:tabLst>
            </a:pPr>
            <a:r>
              <a:rPr lang="en-GB" sz="1000" dirty="0">
                <a:solidFill>
                  <a:srgbClr val="242424"/>
                </a:solidFill>
                <a:latin typeface="GillSansNova-Book"/>
                <a:ea typeface="Times New Roman" panose="02020603050405020304" pitchFamily="18" charset="0"/>
              </a:rPr>
              <a:t>A passion for working with young people</a:t>
            </a:r>
            <a:endParaRPr lang="en-GB" sz="1200" dirty="0">
              <a:effectLst/>
              <a:latin typeface="GillSansNova-Book"/>
              <a:ea typeface="Times New Roman" panose="02020603050405020304" pitchFamily="18" charset="0"/>
            </a:endParaRPr>
          </a:p>
          <a:p>
            <a:pPr marL="342900" lvl="0" indent="-342900" algn="l">
              <a:buSzPts val="1000"/>
              <a:buFont typeface="Symbol" panose="05050102010706020507" pitchFamily="18" charset="2"/>
              <a:buChar char=""/>
              <a:tabLst>
                <a:tab pos="457200" algn="l"/>
              </a:tabLst>
            </a:pPr>
            <a:r>
              <a:rPr lang="en-GB" sz="1000" dirty="0">
                <a:solidFill>
                  <a:srgbClr val="242424"/>
                </a:solidFill>
                <a:effectLst/>
                <a:latin typeface="GillSansNova-Book"/>
                <a:ea typeface="Times New Roman" panose="02020603050405020304" pitchFamily="18" charset="0"/>
              </a:rPr>
              <a:t>A passion for making a difference for young people in the city of Liverpool</a:t>
            </a:r>
            <a:endParaRPr lang="en-GB" sz="1200" dirty="0">
              <a:effectLst/>
              <a:latin typeface="GillSansNova-Book"/>
              <a:ea typeface="Times New Roman" panose="02020603050405020304" pitchFamily="18" charset="0"/>
            </a:endParaRPr>
          </a:p>
          <a:p>
            <a:pPr algn="l"/>
            <a:r>
              <a:rPr lang="en-GB" sz="1100" dirty="0">
                <a:solidFill>
                  <a:srgbClr val="242424"/>
                </a:solidFill>
                <a:effectLst/>
                <a:latin typeface="GillSansNova-Book"/>
                <a:ea typeface="Times New Roman" panose="02020603050405020304" pitchFamily="18" charset="0"/>
              </a:rPr>
              <a:t> </a:t>
            </a:r>
            <a:endParaRPr lang="en-GB" sz="1200" dirty="0">
              <a:effectLst/>
              <a:latin typeface="GillSansNova-Book"/>
              <a:ea typeface="Times New Roman" panose="02020603050405020304" pitchFamily="18" charset="0"/>
            </a:endParaRPr>
          </a:p>
          <a:p>
            <a:pPr algn="l">
              <a:lnSpc>
                <a:spcPct val="107000"/>
              </a:lnSpc>
              <a:spcAft>
                <a:spcPts val="800"/>
              </a:spcAft>
            </a:pPr>
            <a:r>
              <a:rPr lang="en-GB" sz="1000" dirty="0">
                <a:effectLst/>
                <a:latin typeface="GillSansNova-Book"/>
                <a:ea typeface="Calibri" panose="020F0502020204030204" pitchFamily="34" charset="0"/>
                <a:cs typeface="Times New Roman" panose="02020603050405020304" pitchFamily="18" charset="0"/>
              </a:rPr>
              <a:t> </a:t>
            </a:r>
          </a:p>
          <a:p>
            <a:pPr algn="l">
              <a:lnSpc>
                <a:spcPct val="107000"/>
              </a:lnSpc>
              <a:spcAft>
                <a:spcPts val="800"/>
              </a:spcAft>
            </a:pPr>
            <a:r>
              <a:rPr lang="en-GB" sz="1000" dirty="0">
                <a:effectLst/>
                <a:latin typeface="GillSansNova-Book"/>
                <a:ea typeface="Calibri" panose="020F0502020204030204" pitchFamily="34" charset="0"/>
                <a:cs typeface="Times New Roman" panose="02020603050405020304" pitchFamily="18" charset="0"/>
              </a:rPr>
              <a:t>Closing date for applications: </a:t>
            </a:r>
            <a:r>
              <a:rPr lang="en-GB" sz="1000" dirty="0">
                <a:latin typeface="GillSansNova-Book"/>
                <a:ea typeface="Calibri" panose="020F0502020204030204" pitchFamily="34" charset="0"/>
                <a:cs typeface="Times New Roman" panose="02020603050405020304" pitchFamily="18" charset="0"/>
              </a:rPr>
              <a:t>Fri</a:t>
            </a:r>
            <a:r>
              <a:rPr lang="en-GB" sz="1000" dirty="0">
                <a:effectLst/>
                <a:latin typeface="GillSansNova-Book"/>
                <a:ea typeface="Calibri" panose="020F0502020204030204" pitchFamily="34" charset="0"/>
                <a:cs typeface="Times New Roman" panose="02020603050405020304" pitchFamily="18" charset="0"/>
              </a:rPr>
              <a:t>day 12</a:t>
            </a:r>
            <a:r>
              <a:rPr lang="en-GB" sz="1000" baseline="30000" dirty="0">
                <a:effectLst/>
                <a:latin typeface="GillSansNova-Book"/>
                <a:ea typeface="Calibri" panose="020F0502020204030204" pitchFamily="34" charset="0"/>
                <a:cs typeface="Times New Roman" panose="02020603050405020304" pitchFamily="18" charset="0"/>
              </a:rPr>
              <a:t>th</a:t>
            </a:r>
            <a:r>
              <a:rPr lang="en-GB" sz="1000" dirty="0">
                <a:effectLst/>
                <a:latin typeface="GillSansNova-Book"/>
                <a:ea typeface="Calibri" panose="020F0502020204030204" pitchFamily="34" charset="0"/>
                <a:cs typeface="Times New Roman" panose="02020603050405020304" pitchFamily="18" charset="0"/>
              </a:rPr>
              <a:t> January 2024</a:t>
            </a:r>
            <a:endParaRPr lang="en-GB" sz="1000" b="1" dirty="0">
              <a:effectLst/>
              <a:latin typeface="GillSansNova-Book"/>
              <a:ea typeface="Calibri" panose="020F0502020204030204" pitchFamily="34" charset="0"/>
              <a:cs typeface="Times New Roman" panose="02020603050405020304" pitchFamily="18" charset="0"/>
            </a:endParaRPr>
          </a:p>
          <a:p>
            <a:pPr algn="l">
              <a:lnSpc>
                <a:spcPct val="107000"/>
              </a:lnSpc>
              <a:spcAft>
                <a:spcPts val="800"/>
              </a:spcAft>
            </a:pPr>
            <a:r>
              <a:rPr lang="en-GB" sz="1000" dirty="0">
                <a:effectLst/>
                <a:latin typeface="GillSansNova-Book"/>
                <a:ea typeface="Calibri" panose="020F0502020204030204" pitchFamily="34" charset="0"/>
                <a:cs typeface="Times New Roman" panose="02020603050405020304" pitchFamily="18" charset="0"/>
              </a:rPr>
              <a:t>Interview date: </a:t>
            </a:r>
            <a:r>
              <a:rPr lang="en-GB" sz="1000" dirty="0">
                <a:latin typeface="GillSansNova-Book"/>
                <a:ea typeface="Calibri" panose="020F0502020204030204" pitchFamily="34" charset="0"/>
                <a:cs typeface="Times New Roman" panose="02020603050405020304" pitchFamily="18" charset="0"/>
              </a:rPr>
              <a:t>Fri</a:t>
            </a:r>
            <a:r>
              <a:rPr lang="en-GB" sz="1000" dirty="0">
                <a:effectLst/>
                <a:latin typeface="GillSansNova-Book"/>
                <a:ea typeface="Calibri" panose="020F0502020204030204" pitchFamily="34" charset="0"/>
                <a:cs typeface="Times New Roman" panose="02020603050405020304" pitchFamily="18" charset="0"/>
              </a:rPr>
              <a:t>day 19</a:t>
            </a:r>
            <a:r>
              <a:rPr lang="en-GB" sz="1000" baseline="30000" dirty="0">
                <a:effectLst/>
                <a:latin typeface="GillSansNova-Book"/>
                <a:ea typeface="Calibri" panose="020F0502020204030204" pitchFamily="34" charset="0"/>
                <a:cs typeface="Times New Roman" panose="02020603050405020304" pitchFamily="18" charset="0"/>
              </a:rPr>
              <a:t>th</a:t>
            </a:r>
            <a:r>
              <a:rPr lang="en-GB" sz="1000" dirty="0">
                <a:effectLst/>
                <a:latin typeface="GillSansNova-Book"/>
                <a:ea typeface="Calibri" panose="020F0502020204030204" pitchFamily="34" charset="0"/>
                <a:cs typeface="Times New Roman" panose="02020603050405020304" pitchFamily="18" charset="0"/>
              </a:rPr>
              <a:t> January 2024</a:t>
            </a:r>
            <a:endParaRPr lang="en-GB" sz="1000" b="1" dirty="0">
              <a:effectLst/>
              <a:latin typeface="GillSansNova-Book"/>
              <a:ea typeface="Calibri" panose="020F0502020204030204" pitchFamily="34" charset="0"/>
              <a:cs typeface="Times New Roman" panose="02020603050405020304" pitchFamily="18" charset="0"/>
            </a:endParaRPr>
          </a:p>
          <a:p>
            <a:pPr algn="l">
              <a:lnSpc>
                <a:spcPct val="107000"/>
              </a:lnSpc>
              <a:spcAft>
                <a:spcPts val="800"/>
              </a:spcAft>
            </a:pPr>
            <a:r>
              <a:rPr lang="en-GB" sz="1000" dirty="0">
                <a:effectLst/>
                <a:latin typeface="GillSansNova-Book"/>
                <a:ea typeface="Calibri" panose="020F0502020204030204" pitchFamily="34" charset="0"/>
                <a:cs typeface="Times New Roman" panose="02020603050405020304" pitchFamily="18" charset="0"/>
              </a:rPr>
              <a:t> </a:t>
            </a:r>
          </a:p>
          <a:p>
            <a:pPr algn="l">
              <a:lnSpc>
                <a:spcPct val="107000"/>
              </a:lnSpc>
              <a:spcAft>
                <a:spcPts val="800"/>
              </a:spcAft>
            </a:pPr>
            <a:r>
              <a:rPr lang="en-GB" sz="1000" dirty="0">
                <a:effectLst/>
                <a:latin typeface="GillSansNova-Book"/>
                <a:ea typeface="Calibri" panose="020F0502020204030204" pitchFamily="34" charset="0"/>
                <a:cs typeface="Times New Roman" panose="02020603050405020304" pitchFamily="18" charset="0"/>
              </a:rPr>
              <a:t>Application packs are available on the Trust website at </a:t>
            </a:r>
            <a:r>
              <a:rPr lang="en-GB" sz="1000" u="sng" dirty="0">
                <a:solidFill>
                  <a:srgbClr val="0000FF"/>
                </a:solidFill>
                <a:effectLst/>
                <a:latin typeface="GillSansNova-Book"/>
                <a:ea typeface="Calibri" panose="020F0502020204030204" pitchFamily="34" charset="0"/>
                <a:cs typeface="Times New Roman" panose="02020603050405020304" pitchFamily="18" charset="0"/>
                <a:hlinkClick r:id="rId4"/>
              </a:rPr>
              <a:t>www.allsaintsmat.org/vacancies</a:t>
            </a:r>
            <a:r>
              <a:rPr lang="en-GB" sz="1000" u="sng" dirty="0">
                <a:solidFill>
                  <a:srgbClr val="0000FF"/>
                </a:solidFill>
                <a:effectLst/>
                <a:latin typeface="GillSansNova-Book"/>
                <a:ea typeface="Calibri" panose="020F0502020204030204" pitchFamily="34" charset="0"/>
                <a:cs typeface="Times New Roman" panose="02020603050405020304" pitchFamily="18" charset="0"/>
              </a:rPr>
              <a:t>.</a:t>
            </a:r>
          </a:p>
          <a:p>
            <a:pPr algn="l">
              <a:lnSpc>
                <a:spcPct val="107000"/>
              </a:lnSpc>
              <a:spcAft>
                <a:spcPts val="800"/>
              </a:spcAft>
            </a:pPr>
            <a:endParaRPr lang="en-GB" sz="1000" u="sng" dirty="0">
              <a:solidFill>
                <a:srgbClr val="0000FF"/>
              </a:solidFill>
              <a:effectLst/>
              <a:latin typeface="GillSansNova-Book"/>
              <a:ea typeface="Calibri" panose="020F0502020204030204" pitchFamily="34" charset="0"/>
              <a:cs typeface="Times New Roman" panose="02020603050405020304" pitchFamily="18" charset="0"/>
            </a:endParaRPr>
          </a:p>
          <a:p>
            <a:pPr algn="l">
              <a:lnSpc>
                <a:spcPct val="107000"/>
              </a:lnSpc>
              <a:spcAft>
                <a:spcPts val="800"/>
              </a:spcAft>
            </a:pPr>
            <a:r>
              <a:rPr lang="en-GB" sz="1000" dirty="0">
                <a:effectLst/>
                <a:latin typeface="GillSansNova-Book"/>
                <a:ea typeface="Calibri" panose="020F0502020204030204" pitchFamily="34" charset="0"/>
                <a:cs typeface="Times New Roman" panose="02020603050405020304" pitchFamily="18" charset="0"/>
              </a:rPr>
              <a:t>Completed application forms should be forwarded to </a:t>
            </a:r>
            <a:r>
              <a:rPr lang="en-GB" sz="1000" u="sng" dirty="0">
                <a:solidFill>
                  <a:srgbClr val="0000FF"/>
                </a:solidFill>
                <a:effectLst/>
                <a:latin typeface="GillSansNova-Book"/>
                <a:ea typeface="Calibri" panose="020F0502020204030204" pitchFamily="34" charset="0"/>
                <a:cs typeface="Times New Roman" panose="02020603050405020304" pitchFamily="18" charset="0"/>
                <a:hlinkClick r:id="rId5"/>
              </a:rPr>
              <a:t>recruitmentapplications@allsaintsmat.org</a:t>
            </a:r>
            <a:r>
              <a:rPr lang="en-GB" sz="1000" dirty="0">
                <a:effectLst/>
                <a:latin typeface="GillSansNova-Book"/>
                <a:ea typeface="Calibri" panose="020F0502020204030204" pitchFamily="34" charset="0"/>
                <a:cs typeface="Times New Roman" panose="02020603050405020304" pitchFamily="18" charset="0"/>
              </a:rPr>
              <a:t> </a:t>
            </a:r>
          </a:p>
          <a:p>
            <a:pPr algn="l">
              <a:lnSpc>
                <a:spcPct val="107000"/>
              </a:lnSpc>
              <a:spcAft>
                <a:spcPts val="800"/>
              </a:spcAft>
            </a:pPr>
            <a:r>
              <a:rPr lang="en-GB" sz="1000" dirty="0">
                <a:effectLst/>
                <a:latin typeface="GillSansNova-Book"/>
                <a:ea typeface="Calibri" panose="020F0502020204030204" pitchFamily="34" charset="0"/>
                <a:cs typeface="Times New Roman" panose="02020603050405020304" pitchFamily="18" charset="0"/>
              </a:rPr>
              <a:t> </a:t>
            </a:r>
          </a:p>
          <a:p>
            <a:pPr algn="l">
              <a:lnSpc>
                <a:spcPct val="107000"/>
              </a:lnSpc>
              <a:spcAft>
                <a:spcPts val="800"/>
              </a:spcAft>
            </a:pPr>
            <a:r>
              <a:rPr lang="en-GB" sz="1000" dirty="0">
                <a:effectLst/>
                <a:latin typeface="GillSansNova-Book"/>
                <a:ea typeface="Calibri" panose="020F0502020204030204" pitchFamily="34" charset="0"/>
                <a:cs typeface="Times New Roman" panose="02020603050405020304" pitchFamily="18" charset="0"/>
              </a:rPr>
              <a:t> </a:t>
            </a:r>
            <a:r>
              <a:rPr lang="en-GB" sz="1000" i="1" dirty="0">
                <a:effectLst/>
                <a:latin typeface="GillSansNova-Book"/>
                <a:ea typeface="Calibri" panose="020F0502020204030204" pitchFamily="34" charset="0"/>
                <a:cs typeface="Times New Roman" panose="02020603050405020304" pitchFamily="18" charset="0"/>
              </a:rPr>
              <a:t>The Academy is committed to safeguarding and promoting the welfare of children and young people and expects all staff and volunteers to share this commitment.  This post is subject to an Enhanced DBS Check.</a:t>
            </a:r>
            <a:endParaRPr lang="en-GB" sz="1000" dirty="0">
              <a:effectLst/>
              <a:latin typeface="GillSansNova-Book"/>
              <a:ea typeface="Calibri" panose="020F0502020204030204" pitchFamily="34" charset="0"/>
              <a:cs typeface="Times New Roman" panose="02020603050405020304" pitchFamily="18" charset="0"/>
            </a:endParaRPr>
          </a:p>
          <a:p>
            <a:pPr algn="l">
              <a:tabLst>
                <a:tab pos="2865755" algn="ctr"/>
                <a:tab pos="5731510" algn="r"/>
              </a:tabLst>
            </a:pPr>
            <a:r>
              <a:rPr lang="en-GB" sz="1000" dirty="0">
                <a:effectLst/>
                <a:latin typeface="GillSansNova-Book"/>
                <a:ea typeface="Calibri" panose="020F0502020204030204" pitchFamily="34" charset="0"/>
                <a:cs typeface="Times New Roman" panose="02020603050405020304" pitchFamily="18" charset="0"/>
              </a:rPr>
              <a:t> </a:t>
            </a:r>
          </a:p>
          <a:p>
            <a:pPr algn="l">
              <a:lnSpc>
                <a:spcPct val="107000"/>
              </a:lnSpc>
              <a:spcAft>
                <a:spcPts val="800"/>
              </a:spcAft>
            </a:pPr>
            <a:r>
              <a:rPr lang="en-GB" sz="1000" dirty="0">
                <a:effectLst/>
                <a:latin typeface="GillSansNova-Book"/>
                <a:ea typeface="Calibri" panose="020F0502020204030204" pitchFamily="34" charset="0"/>
                <a:cs typeface="Times New Roman" panose="02020603050405020304" pitchFamily="18" charset="0"/>
              </a:rPr>
              <a:t>The Trust is an equal opportunities employer.</a:t>
            </a:r>
          </a:p>
          <a:p>
            <a:pPr algn="ctr">
              <a:lnSpc>
                <a:spcPct val="107000"/>
              </a:lnSpc>
              <a:spcAft>
                <a:spcPts val="800"/>
              </a:spcAft>
            </a:pPr>
            <a:endParaRPr lang="en-GB" sz="1000" b="1" dirty="0">
              <a:latin typeface="Gill Sans Nova" panose="020B0602020104020203"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000" dirty="0">
              <a:effectLst/>
              <a:latin typeface="Gill Sans Nova" panose="020B0602020104020203"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067300" y="988931"/>
            <a:ext cx="4610735" cy="443711"/>
          </a:xfrm>
          <a:prstGeom prst="rect">
            <a:avLst/>
          </a:prstGeom>
        </p:spPr>
        <p:txBody>
          <a:bodyPr vert="horz" wrap="square" lIns="0" tIns="12700" rIns="0" bIns="0" rtlCol="0">
            <a:spAutoFit/>
          </a:bodyPr>
          <a:lstStyle/>
          <a:p>
            <a:pPr marL="12700">
              <a:lnSpc>
                <a:spcPct val="100000"/>
              </a:lnSpc>
              <a:spcBef>
                <a:spcPts val="100"/>
              </a:spcBef>
            </a:pPr>
            <a:r>
              <a:rPr dirty="0">
                <a:solidFill>
                  <a:srgbClr val="542F88"/>
                </a:solidFill>
              </a:rPr>
              <a:t>JOB</a:t>
            </a:r>
            <a:r>
              <a:rPr spc="-130" dirty="0">
                <a:solidFill>
                  <a:srgbClr val="542F88"/>
                </a:solidFill>
              </a:rPr>
              <a:t> </a:t>
            </a:r>
            <a:r>
              <a:rPr spc="-25" dirty="0">
                <a:solidFill>
                  <a:srgbClr val="542F88"/>
                </a:solidFill>
              </a:rPr>
              <a:t>DESCRIPTION</a:t>
            </a:r>
          </a:p>
        </p:txBody>
      </p:sp>
      <p:sp>
        <p:nvSpPr>
          <p:cNvPr id="3" name="object 3"/>
          <p:cNvSpPr txBox="1"/>
          <p:nvPr/>
        </p:nvSpPr>
        <p:spPr>
          <a:xfrm>
            <a:off x="1067300" y="2282559"/>
            <a:ext cx="661035" cy="223520"/>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58595B"/>
                </a:solidFill>
                <a:latin typeface="GillSansNova-SemiBold"/>
                <a:cs typeface="GillSansNova-SemiBold"/>
              </a:rPr>
              <a:t>Job</a:t>
            </a:r>
            <a:r>
              <a:rPr sz="1300" b="1" spc="-60" dirty="0">
                <a:solidFill>
                  <a:srgbClr val="58595B"/>
                </a:solidFill>
                <a:latin typeface="GillSansNova-SemiBold"/>
                <a:cs typeface="GillSansNova-SemiBold"/>
              </a:rPr>
              <a:t> </a:t>
            </a:r>
            <a:r>
              <a:rPr sz="1300" b="1" spc="-10" dirty="0">
                <a:solidFill>
                  <a:srgbClr val="58595B"/>
                </a:solidFill>
                <a:latin typeface="GillSansNova-SemiBold"/>
                <a:cs typeface="GillSansNova-SemiBold"/>
              </a:rPr>
              <a:t>Title:</a:t>
            </a:r>
            <a:endParaRPr sz="1300">
              <a:latin typeface="GillSansNova-SemiBold"/>
              <a:cs typeface="GillSansNova-SemiBold"/>
            </a:endParaRPr>
          </a:p>
        </p:txBody>
      </p:sp>
      <p:sp>
        <p:nvSpPr>
          <p:cNvPr id="4" name="object 4"/>
          <p:cNvSpPr txBox="1"/>
          <p:nvPr/>
        </p:nvSpPr>
        <p:spPr>
          <a:xfrm>
            <a:off x="2438936" y="2282559"/>
            <a:ext cx="4050263" cy="217758"/>
          </a:xfrm>
          <a:prstGeom prst="rect">
            <a:avLst/>
          </a:prstGeom>
        </p:spPr>
        <p:txBody>
          <a:bodyPr vert="horz" wrap="square" lIns="0" tIns="12700" rIns="0" bIns="0" rtlCol="0">
            <a:spAutoFit/>
          </a:bodyPr>
          <a:lstStyle/>
          <a:p>
            <a:pPr marL="12700">
              <a:lnSpc>
                <a:spcPct val="100000"/>
              </a:lnSpc>
              <a:spcBef>
                <a:spcPts val="100"/>
              </a:spcBef>
            </a:pPr>
            <a:r>
              <a:rPr lang="en-US" sz="1300" spc="-20" dirty="0">
                <a:solidFill>
                  <a:srgbClr val="58595B"/>
                </a:solidFill>
                <a:latin typeface="GillSansNova-Book"/>
                <a:cs typeface="GillSansNova-Book"/>
              </a:rPr>
              <a:t>Learning Support Assistant</a:t>
            </a:r>
            <a:endParaRPr lang="en-GB" sz="1300" dirty="0">
              <a:latin typeface="GillSansNova-Book"/>
              <a:cs typeface="GillSansNova-Book"/>
            </a:endParaRPr>
          </a:p>
        </p:txBody>
      </p:sp>
      <p:sp>
        <p:nvSpPr>
          <p:cNvPr id="5" name="object 5"/>
          <p:cNvSpPr txBox="1"/>
          <p:nvPr/>
        </p:nvSpPr>
        <p:spPr>
          <a:xfrm>
            <a:off x="1067300" y="2650859"/>
            <a:ext cx="1278890" cy="223520"/>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58595B"/>
                </a:solidFill>
                <a:latin typeface="GillSansNova-SemiBold"/>
                <a:cs typeface="GillSansNova-SemiBold"/>
              </a:rPr>
              <a:t>Grade</a:t>
            </a:r>
            <a:r>
              <a:rPr sz="1300" b="1" spc="-80" dirty="0">
                <a:solidFill>
                  <a:srgbClr val="58595B"/>
                </a:solidFill>
                <a:latin typeface="GillSansNova-SemiBold"/>
                <a:cs typeface="GillSansNova-SemiBold"/>
              </a:rPr>
              <a:t> </a:t>
            </a:r>
            <a:r>
              <a:rPr sz="1300" b="1" dirty="0">
                <a:solidFill>
                  <a:srgbClr val="58595B"/>
                </a:solidFill>
                <a:latin typeface="GillSansNova-SemiBold"/>
                <a:cs typeface="GillSansNova-SemiBold"/>
              </a:rPr>
              <a:t>and</a:t>
            </a:r>
            <a:r>
              <a:rPr sz="1300" b="1" spc="-65" dirty="0">
                <a:solidFill>
                  <a:srgbClr val="58595B"/>
                </a:solidFill>
                <a:latin typeface="GillSansNova-SemiBold"/>
                <a:cs typeface="GillSansNova-SemiBold"/>
              </a:rPr>
              <a:t> </a:t>
            </a:r>
            <a:r>
              <a:rPr sz="1300" b="1" spc="-10" dirty="0">
                <a:solidFill>
                  <a:srgbClr val="58595B"/>
                </a:solidFill>
                <a:latin typeface="GillSansNova-SemiBold"/>
                <a:cs typeface="GillSansNova-SemiBold"/>
              </a:rPr>
              <a:t>Salary:</a:t>
            </a:r>
            <a:endParaRPr sz="1300" dirty="0">
              <a:latin typeface="GillSansNova-SemiBold"/>
              <a:cs typeface="GillSansNova-SemiBold"/>
            </a:endParaRPr>
          </a:p>
        </p:txBody>
      </p:sp>
      <p:sp>
        <p:nvSpPr>
          <p:cNvPr id="6" name="object 6"/>
          <p:cNvSpPr txBox="1"/>
          <p:nvPr/>
        </p:nvSpPr>
        <p:spPr>
          <a:xfrm>
            <a:off x="2438922" y="2650859"/>
            <a:ext cx="3930128" cy="212879"/>
          </a:xfrm>
          <a:prstGeom prst="rect">
            <a:avLst/>
          </a:prstGeom>
        </p:spPr>
        <p:txBody>
          <a:bodyPr vert="horz" wrap="square" lIns="0" tIns="12700" rIns="0" bIns="0" rtlCol="0">
            <a:spAutoFit/>
          </a:bodyPr>
          <a:lstStyle/>
          <a:p>
            <a:pPr marL="12700">
              <a:lnSpc>
                <a:spcPct val="100000"/>
              </a:lnSpc>
              <a:spcBef>
                <a:spcPts val="100"/>
              </a:spcBef>
            </a:pPr>
            <a:r>
              <a:rPr lang="en-GB" sz="1300" spc="-20" dirty="0">
                <a:solidFill>
                  <a:srgbClr val="58595B"/>
                </a:solidFill>
                <a:latin typeface="GillSansNova-Book"/>
                <a:cs typeface="GillSansNova-Book"/>
              </a:rPr>
              <a:t>Grade 3</a:t>
            </a:r>
            <a:endParaRPr lang="en-GB" sz="1300" dirty="0">
              <a:latin typeface="GillSansNova-Book"/>
              <a:cs typeface="GillSansNova-Book"/>
            </a:endParaRPr>
          </a:p>
        </p:txBody>
      </p:sp>
      <p:sp>
        <p:nvSpPr>
          <p:cNvPr id="7" name="object 7"/>
          <p:cNvSpPr txBox="1"/>
          <p:nvPr/>
        </p:nvSpPr>
        <p:spPr>
          <a:xfrm>
            <a:off x="1067300" y="3019159"/>
            <a:ext cx="970915" cy="223520"/>
          </a:xfrm>
          <a:prstGeom prst="rect">
            <a:avLst/>
          </a:prstGeom>
        </p:spPr>
        <p:txBody>
          <a:bodyPr vert="horz" wrap="square" lIns="0" tIns="12700" rIns="0" bIns="0" rtlCol="0">
            <a:spAutoFit/>
          </a:bodyPr>
          <a:lstStyle/>
          <a:p>
            <a:pPr marL="12700">
              <a:lnSpc>
                <a:spcPct val="100000"/>
              </a:lnSpc>
              <a:spcBef>
                <a:spcPts val="100"/>
              </a:spcBef>
            </a:pPr>
            <a:r>
              <a:rPr sz="1300" b="1" spc="-10" dirty="0">
                <a:solidFill>
                  <a:srgbClr val="58595B"/>
                </a:solidFill>
                <a:latin typeface="GillSansNova-SemiBold"/>
                <a:cs typeface="GillSansNova-SemiBold"/>
              </a:rPr>
              <a:t>Reporting</a:t>
            </a:r>
            <a:r>
              <a:rPr sz="1300" b="1" spc="-55" dirty="0">
                <a:solidFill>
                  <a:srgbClr val="58595B"/>
                </a:solidFill>
                <a:latin typeface="GillSansNova-SemiBold"/>
                <a:cs typeface="GillSansNova-SemiBold"/>
              </a:rPr>
              <a:t> </a:t>
            </a:r>
            <a:r>
              <a:rPr sz="1300" b="1" spc="-25" dirty="0">
                <a:solidFill>
                  <a:srgbClr val="58595B"/>
                </a:solidFill>
                <a:latin typeface="GillSansNova-SemiBold"/>
                <a:cs typeface="GillSansNova-SemiBold"/>
              </a:rPr>
              <a:t>to:</a:t>
            </a:r>
            <a:endParaRPr sz="1300">
              <a:latin typeface="GillSansNova-SemiBold"/>
              <a:cs typeface="GillSansNova-SemiBold"/>
            </a:endParaRPr>
          </a:p>
        </p:txBody>
      </p:sp>
      <p:sp>
        <p:nvSpPr>
          <p:cNvPr id="8" name="object 8"/>
          <p:cNvSpPr txBox="1"/>
          <p:nvPr/>
        </p:nvSpPr>
        <p:spPr>
          <a:xfrm>
            <a:off x="2438932" y="3019159"/>
            <a:ext cx="4114165" cy="212879"/>
          </a:xfrm>
          <a:prstGeom prst="rect">
            <a:avLst/>
          </a:prstGeom>
        </p:spPr>
        <p:txBody>
          <a:bodyPr vert="horz" wrap="square" lIns="0" tIns="12700" rIns="0" bIns="0" rtlCol="0">
            <a:spAutoFit/>
          </a:bodyPr>
          <a:lstStyle/>
          <a:p>
            <a:pPr marL="12700">
              <a:lnSpc>
                <a:spcPct val="100000"/>
              </a:lnSpc>
              <a:spcBef>
                <a:spcPts val="100"/>
              </a:spcBef>
            </a:pPr>
            <a:r>
              <a:rPr lang="en-GB" sz="1300" spc="-20" dirty="0">
                <a:solidFill>
                  <a:srgbClr val="58595B"/>
                </a:solidFill>
                <a:latin typeface="GillSansNova-Book"/>
                <a:cs typeface="GillSansNova-Book"/>
              </a:rPr>
              <a:t>Learning Support Coordinator</a:t>
            </a:r>
            <a:endParaRPr lang="en-GB" sz="1300" dirty="0">
              <a:latin typeface="GillSansNova-Book"/>
              <a:cs typeface="GillSansNova-Book"/>
            </a:endParaRPr>
          </a:p>
        </p:txBody>
      </p:sp>
      <p:sp>
        <p:nvSpPr>
          <p:cNvPr id="9" name="object 9"/>
          <p:cNvSpPr txBox="1"/>
          <p:nvPr/>
        </p:nvSpPr>
        <p:spPr>
          <a:xfrm>
            <a:off x="1067300" y="3387459"/>
            <a:ext cx="1090295" cy="223520"/>
          </a:xfrm>
          <a:prstGeom prst="rect">
            <a:avLst/>
          </a:prstGeom>
        </p:spPr>
        <p:txBody>
          <a:bodyPr vert="horz" wrap="square" lIns="0" tIns="12700" rIns="0" bIns="0" rtlCol="0">
            <a:spAutoFit/>
          </a:bodyPr>
          <a:lstStyle/>
          <a:p>
            <a:pPr marL="12700">
              <a:lnSpc>
                <a:spcPct val="100000"/>
              </a:lnSpc>
              <a:spcBef>
                <a:spcPts val="100"/>
              </a:spcBef>
            </a:pPr>
            <a:r>
              <a:rPr sz="1300" b="1" spc="-10" dirty="0">
                <a:solidFill>
                  <a:srgbClr val="58595B"/>
                </a:solidFill>
                <a:latin typeface="GillSansNova-SemiBold"/>
                <a:cs typeface="GillSansNova-SemiBold"/>
              </a:rPr>
              <a:t>Contract</a:t>
            </a:r>
            <a:r>
              <a:rPr sz="1300" b="1" spc="-30" dirty="0">
                <a:solidFill>
                  <a:srgbClr val="58595B"/>
                </a:solidFill>
                <a:latin typeface="GillSansNova-SemiBold"/>
                <a:cs typeface="GillSansNova-SemiBold"/>
              </a:rPr>
              <a:t> </a:t>
            </a:r>
            <a:r>
              <a:rPr sz="1300" b="1" spc="-40" dirty="0">
                <a:solidFill>
                  <a:srgbClr val="58595B"/>
                </a:solidFill>
                <a:latin typeface="GillSansNova-SemiBold"/>
                <a:cs typeface="GillSansNova-SemiBold"/>
              </a:rPr>
              <a:t>Type:</a:t>
            </a:r>
            <a:endParaRPr sz="1300">
              <a:latin typeface="GillSansNova-SemiBold"/>
              <a:cs typeface="GillSansNova-SemiBold"/>
            </a:endParaRPr>
          </a:p>
        </p:txBody>
      </p:sp>
      <p:sp>
        <p:nvSpPr>
          <p:cNvPr id="10" name="object 10"/>
          <p:cNvSpPr txBox="1"/>
          <p:nvPr/>
        </p:nvSpPr>
        <p:spPr>
          <a:xfrm>
            <a:off x="2438930" y="3387459"/>
            <a:ext cx="4380200" cy="220775"/>
          </a:xfrm>
          <a:prstGeom prst="rect">
            <a:avLst/>
          </a:prstGeom>
        </p:spPr>
        <p:txBody>
          <a:bodyPr vert="horz" wrap="square" lIns="0" tIns="12700" rIns="0" bIns="0" rtlCol="0">
            <a:spAutoFit/>
          </a:bodyPr>
          <a:lstStyle/>
          <a:p>
            <a:pPr marL="12700">
              <a:lnSpc>
                <a:spcPct val="100000"/>
              </a:lnSpc>
              <a:spcBef>
                <a:spcPts val="100"/>
              </a:spcBef>
            </a:pPr>
            <a:r>
              <a:rPr lang="en-US" sz="1300" spc="-20" dirty="0">
                <a:solidFill>
                  <a:srgbClr val="58595B"/>
                </a:solidFill>
                <a:latin typeface="GillSansNova-Book"/>
                <a:cs typeface="GillSansNova-Book"/>
              </a:rPr>
              <a:t>F</a:t>
            </a:r>
            <a:r>
              <a:rPr lang="en-GB" sz="1300" spc="-20" dirty="0">
                <a:solidFill>
                  <a:srgbClr val="58595B"/>
                </a:solidFill>
                <a:latin typeface="GillSansNova-Book"/>
                <a:cs typeface="GillSansNova-Book"/>
              </a:rPr>
              <a:t>ull Time / Permanent</a:t>
            </a:r>
            <a:endParaRPr sz="1300" dirty="0">
              <a:latin typeface="GillSansNova-Book"/>
              <a:cs typeface="GillSansNova-Book"/>
            </a:endParaRPr>
          </a:p>
        </p:txBody>
      </p:sp>
      <p:sp>
        <p:nvSpPr>
          <p:cNvPr id="11" name="object 11"/>
          <p:cNvSpPr txBox="1"/>
          <p:nvPr/>
        </p:nvSpPr>
        <p:spPr>
          <a:xfrm>
            <a:off x="1067300" y="3755759"/>
            <a:ext cx="1160780" cy="223520"/>
          </a:xfrm>
          <a:prstGeom prst="rect">
            <a:avLst/>
          </a:prstGeom>
        </p:spPr>
        <p:txBody>
          <a:bodyPr vert="horz" wrap="square" lIns="0" tIns="12700" rIns="0" bIns="0" rtlCol="0">
            <a:spAutoFit/>
          </a:bodyPr>
          <a:lstStyle/>
          <a:p>
            <a:pPr marL="12700">
              <a:lnSpc>
                <a:spcPct val="100000"/>
              </a:lnSpc>
              <a:spcBef>
                <a:spcPts val="100"/>
              </a:spcBef>
            </a:pPr>
            <a:r>
              <a:rPr sz="1300" b="1" spc="-20" dirty="0">
                <a:solidFill>
                  <a:srgbClr val="58595B"/>
                </a:solidFill>
                <a:latin typeface="GillSansNova-SemiBold"/>
                <a:cs typeface="GillSansNova-SemiBold"/>
              </a:rPr>
              <a:t>Responsible</a:t>
            </a:r>
            <a:r>
              <a:rPr sz="1300" b="1" spc="5" dirty="0">
                <a:solidFill>
                  <a:srgbClr val="58595B"/>
                </a:solidFill>
                <a:latin typeface="GillSansNova-SemiBold"/>
                <a:cs typeface="GillSansNova-SemiBold"/>
              </a:rPr>
              <a:t> </a:t>
            </a:r>
            <a:r>
              <a:rPr sz="1300" b="1" spc="-20" dirty="0">
                <a:solidFill>
                  <a:srgbClr val="58595B"/>
                </a:solidFill>
                <a:latin typeface="GillSansNova-SemiBold"/>
                <a:cs typeface="GillSansNova-SemiBold"/>
              </a:rPr>
              <a:t>for:</a:t>
            </a:r>
            <a:endParaRPr sz="1300">
              <a:latin typeface="GillSansNova-SemiBold"/>
              <a:cs typeface="GillSansNova-SemiBold"/>
            </a:endParaRPr>
          </a:p>
        </p:txBody>
      </p:sp>
      <p:sp>
        <p:nvSpPr>
          <p:cNvPr id="12" name="object 12"/>
          <p:cNvSpPr txBox="1"/>
          <p:nvPr/>
        </p:nvSpPr>
        <p:spPr>
          <a:xfrm>
            <a:off x="2438936" y="3755758"/>
            <a:ext cx="4683125" cy="212879"/>
          </a:xfrm>
          <a:prstGeom prst="rect">
            <a:avLst/>
          </a:prstGeom>
        </p:spPr>
        <p:txBody>
          <a:bodyPr vert="horz" wrap="square" lIns="0" tIns="12700" rIns="0" bIns="0" rtlCol="0">
            <a:spAutoFit/>
          </a:bodyPr>
          <a:lstStyle/>
          <a:p>
            <a:pPr marL="12700">
              <a:lnSpc>
                <a:spcPct val="100000"/>
              </a:lnSpc>
              <a:spcBef>
                <a:spcPts val="100"/>
              </a:spcBef>
            </a:pPr>
            <a:r>
              <a:rPr lang="en-US" sz="1300" spc="-10" dirty="0">
                <a:solidFill>
                  <a:srgbClr val="58595B"/>
                </a:solidFill>
                <a:latin typeface="GillSansNova-Book"/>
                <a:cs typeface="GillSansNova-Book"/>
              </a:rPr>
              <a:t>N</a:t>
            </a:r>
            <a:r>
              <a:rPr lang="en-GB" sz="1300" spc="-10" dirty="0">
                <a:solidFill>
                  <a:srgbClr val="58595B"/>
                </a:solidFill>
                <a:latin typeface="GillSansNova-Book"/>
                <a:cs typeface="GillSansNova-Book"/>
              </a:rPr>
              <a:t>o Line Management responsibility</a:t>
            </a:r>
            <a:endParaRPr sz="1300" dirty="0">
              <a:latin typeface="GillSansNova-Book"/>
              <a:cs typeface="GillSansNova-Book"/>
            </a:endParaRPr>
          </a:p>
        </p:txBody>
      </p:sp>
      <p:sp>
        <p:nvSpPr>
          <p:cNvPr id="15" name="object 15"/>
          <p:cNvSpPr/>
          <p:nvPr/>
        </p:nvSpPr>
        <p:spPr>
          <a:xfrm>
            <a:off x="1080000" y="2575590"/>
            <a:ext cx="4683125" cy="0"/>
          </a:xfrm>
          <a:custGeom>
            <a:avLst/>
            <a:gdLst/>
            <a:ahLst/>
            <a:cxnLst/>
            <a:rect l="l" t="t" r="r" b="b"/>
            <a:pathLst>
              <a:path w="4683125">
                <a:moveTo>
                  <a:pt x="0" y="0"/>
                </a:moveTo>
                <a:lnTo>
                  <a:pt x="4682998" y="0"/>
                </a:lnTo>
              </a:path>
            </a:pathLst>
          </a:custGeom>
          <a:ln w="3175">
            <a:solidFill>
              <a:srgbClr val="6D6E71"/>
            </a:solidFill>
          </a:ln>
        </p:spPr>
        <p:txBody>
          <a:bodyPr wrap="square" lIns="0" tIns="0" rIns="0" bIns="0" rtlCol="0"/>
          <a:lstStyle/>
          <a:p>
            <a:endParaRPr/>
          </a:p>
        </p:txBody>
      </p:sp>
      <p:sp>
        <p:nvSpPr>
          <p:cNvPr id="16" name="object 16"/>
          <p:cNvSpPr/>
          <p:nvPr/>
        </p:nvSpPr>
        <p:spPr>
          <a:xfrm>
            <a:off x="1080000" y="2962590"/>
            <a:ext cx="4683125" cy="0"/>
          </a:xfrm>
          <a:custGeom>
            <a:avLst/>
            <a:gdLst/>
            <a:ahLst/>
            <a:cxnLst/>
            <a:rect l="l" t="t" r="r" b="b"/>
            <a:pathLst>
              <a:path w="4683125">
                <a:moveTo>
                  <a:pt x="0" y="0"/>
                </a:moveTo>
                <a:lnTo>
                  <a:pt x="4682998" y="0"/>
                </a:lnTo>
              </a:path>
            </a:pathLst>
          </a:custGeom>
          <a:ln w="3175">
            <a:solidFill>
              <a:srgbClr val="6D6E71"/>
            </a:solidFill>
          </a:ln>
        </p:spPr>
        <p:txBody>
          <a:bodyPr wrap="square" lIns="0" tIns="0" rIns="0" bIns="0" rtlCol="0"/>
          <a:lstStyle/>
          <a:p>
            <a:endParaRPr/>
          </a:p>
        </p:txBody>
      </p:sp>
      <p:sp>
        <p:nvSpPr>
          <p:cNvPr id="17" name="object 17"/>
          <p:cNvSpPr/>
          <p:nvPr/>
        </p:nvSpPr>
        <p:spPr>
          <a:xfrm>
            <a:off x="1080000" y="3340591"/>
            <a:ext cx="4683125" cy="0"/>
          </a:xfrm>
          <a:custGeom>
            <a:avLst/>
            <a:gdLst/>
            <a:ahLst/>
            <a:cxnLst/>
            <a:rect l="l" t="t" r="r" b="b"/>
            <a:pathLst>
              <a:path w="4683125">
                <a:moveTo>
                  <a:pt x="0" y="0"/>
                </a:moveTo>
                <a:lnTo>
                  <a:pt x="4682998" y="0"/>
                </a:lnTo>
              </a:path>
            </a:pathLst>
          </a:custGeom>
          <a:ln w="3175">
            <a:solidFill>
              <a:srgbClr val="6D6E71"/>
            </a:solidFill>
          </a:ln>
        </p:spPr>
        <p:txBody>
          <a:bodyPr wrap="square" lIns="0" tIns="0" rIns="0" bIns="0" rtlCol="0"/>
          <a:lstStyle/>
          <a:p>
            <a:pPr algn="l" rtl="0"/>
            <a:endParaRPr/>
          </a:p>
        </p:txBody>
      </p:sp>
      <p:sp>
        <p:nvSpPr>
          <p:cNvPr id="18" name="object 18"/>
          <p:cNvSpPr/>
          <p:nvPr/>
        </p:nvSpPr>
        <p:spPr>
          <a:xfrm>
            <a:off x="1080000" y="3709590"/>
            <a:ext cx="4683125" cy="0"/>
          </a:xfrm>
          <a:custGeom>
            <a:avLst/>
            <a:gdLst/>
            <a:ahLst/>
            <a:cxnLst/>
            <a:rect l="l" t="t" r="r" b="b"/>
            <a:pathLst>
              <a:path w="4683125">
                <a:moveTo>
                  <a:pt x="0" y="0"/>
                </a:moveTo>
                <a:lnTo>
                  <a:pt x="4682998" y="0"/>
                </a:lnTo>
              </a:path>
            </a:pathLst>
          </a:custGeom>
          <a:ln w="3175">
            <a:solidFill>
              <a:srgbClr val="6D6E71"/>
            </a:solidFill>
          </a:ln>
        </p:spPr>
        <p:txBody>
          <a:bodyPr wrap="square" lIns="0" tIns="0" rIns="0" bIns="0" rtlCol="0"/>
          <a:lstStyle/>
          <a:p>
            <a:pPr algn="l" rtl="0"/>
            <a:endParaRPr/>
          </a:p>
        </p:txBody>
      </p:sp>
      <p:pic>
        <p:nvPicPr>
          <p:cNvPr id="21" name="object 21"/>
          <p:cNvPicPr/>
          <p:nvPr/>
        </p:nvPicPr>
        <p:blipFill>
          <a:blip r:embed="rId3" cstate="screen">
            <a:extLst>
              <a:ext uri="{28A0092B-C50C-407E-A947-70E740481C1C}">
                <a14:useLocalDpi xmlns:a14="http://schemas.microsoft.com/office/drawing/2010/main"/>
              </a:ext>
            </a:extLst>
          </a:blip>
          <a:stretch>
            <a:fillRect/>
          </a:stretch>
        </p:blipFill>
        <p:spPr>
          <a:xfrm>
            <a:off x="1372679" y="9988518"/>
            <a:ext cx="986842" cy="272959"/>
          </a:xfrm>
          <a:prstGeom prst="rect">
            <a:avLst/>
          </a:prstGeom>
        </p:spPr>
      </p:pic>
      <p:sp>
        <p:nvSpPr>
          <p:cNvPr id="22" name="object 22"/>
          <p:cNvSpPr txBox="1">
            <a:spLocks noGrp="1"/>
          </p:cNvSpPr>
          <p:nvPr>
            <p:ph type="sldNum" sz="quarter" idx="7"/>
          </p:nvPr>
        </p:nvSpPr>
        <p:spPr>
          <a:prstGeom prst="rect">
            <a:avLst/>
          </a:prstGeom>
        </p:spPr>
        <p:txBody>
          <a:bodyPr vert="horz" wrap="square" lIns="0" tIns="6985" rIns="0" bIns="0" rtlCol="0">
            <a:spAutoFit/>
          </a:bodyPr>
          <a:lstStyle/>
          <a:p>
            <a:pPr marL="12700">
              <a:lnSpc>
                <a:spcPct val="100000"/>
              </a:lnSpc>
              <a:spcBef>
                <a:spcPts val="55"/>
              </a:spcBef>
            </a:pPr>
            <a:r>
              <a:rPr dirty="0"/>
              <a:t>Page</a:t>
            </a:r>
            <a:r>
              <a:rPr spc="-25" dirty="0"/>
              <a:t> </a:t>
            </a:r>
            <a:fld id="{81D60167-4931-47E6-BA6A-407CBD079E47}" type="slidenum">
              <a:rPr spc="-25" dirty="0"/>
              <a:t>11</a:t>
            </a:fld>
            <a:endParaRPr spc="-25" dirty="0"/>
          </a:p>
        </p:txBody>
      </p:sp>
      <p:sp>
        <p:nvSpPr>
          <p:cNvPr id="23" name="object 23"/>
          <p:cNvSpPr txBox="1">
            <a:spLocks noGrp="1"/>
          </p:cNvSpPr>
          <p:nvPr>
            <p:ph type="ftr" sz="quarter" idx="4294967295"/>
          </p:nvPr>
        </p:nvSpPr>
        <p:spPr>
          <a:xfrm>
            <a:off x="1067300" y="10060162"/>
            <a:ext cx="271144" cy="103504"/>
          </a:xfrm>
          <a:prstGeom prst="rect">
            <a:avLst/>
          </a:prstGeom>
        </p:spPr>
        <p:txBody>
          <a:bodyPr vert="horz" wrap="square" lIns="0" tIns="10795" rIns="0" bIns="0" rtlCol="0">
            <a:spAutoFit/>
          </a:bodyPr>
          <a:lstStyle/>
          <a:p>
            <a:pPr marL="12700">
              <a:lnSpc>
                <a:spcPct val="100000"/>
              </a:lnSpc>
              <a:spcBef>
                <a:spcPts val="85"/>
              </a:spcBef>
            </a:pPr>
            <a:r>
              <a:rPr spc="-10" dirty="0"/>
              <a:t>PART</a:t>
            </a:r>
            <a:r>
              <a:rPr spc="-5" dirty="0"/>
              <a:t> </a:t>
            </a:r>
            <a:r>
              <a:rPr spc="-25" dirty="0"/>
              <a:t>OF</a:t>
            </a:r>
          </a:p>
        </p:txBody>
      </p:sp>
      <p:pic>
        <p:nvPicPr>
          <p:cNvPr id="14" name="Picture 13">
            <a:extLst>
              <a:ext uri="{FF2B5EF4-FFF2-40B4-BE49-F238E27FC236}">
                <a16:creationId xmlns:a16="http://schemas.microsoft.com/office/drawing/2014/main" id="{1EA57FC0-8D8B-0617-A039-AD08C29411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02250" y="488757"/>
            <a:ext cx="1722627" cy="362143"/>
          </a:xfrm>
          <a:prstGeom prst="rect">
            <a:avLst/>
          </a:prstGeom>
        </p:spPr>
      </p:pic>
      <p:sp>
        <p:nvSpPr>
          <p:cNvPr id="13" name="TextBox 1">
            <a:extLst>
              <a:ext uri="{FF2B5EF4-FFF2-40B4-BE49-F238E27FC236}">
                <a16:creationId xmlns:a16="http://schemas.microsoft.com/office/drawing/2014/main" id="{40A6E8A0-B58A-714B-7E27-D549BE25E626}"/>
              </a:ext>
            </a:extLst>
          </p:cNvPr>
          <p:cNvSpPr txBox="1"/>
          <p:nvPr/>
        </p:nvSpPr>
        <p:spPr>
          <a:xfrm>
            <a:off x="104508" y="4165758"/>
            <a:ext cx="6384691" cy="304571"/>
          </a:xfrm>
          <a:prstGeom prst="rect">
            <a:avLst/>
          </a:prstGeom>
          <a:noFill/>
        </p:spPr>
        <p:txBody>
          <a:bodyPr wrap="square">
            <a:spAutoFit/>
          </a:bodyPr>
          <a:lstStyle>
            <a:defPPr>
              <a:defRPr kern="0"/>
            </a:defPPr>
          </a:lstStyle>
          <a:p>
            <a:pPr marL="8890" indent="448310" algn="just">
              <a:lnSpc>
                <a:spcPct val="102000"/>
              </a:lnSpc>
              <a:spcAft>
                <a:spcPts val="55"/>
              </a:spcAft>
            </a:pPr>
            <a:r>
              <a:rPr lang="en-GB" sz="1400" b="1" dirty="0">
                <a:solidFill>
                  <a:srgbClr val="000000"/>
                </a:solidFill>
                <a:effectLst/>
                <a:latin typeface="Gill Sans Nova Book"/>
                <a:ea typeface="Times New Roman" panose="02020603050405020304" pitchFamily="18" charset="0"/>
                <a:cs typeface="Arial" panose="020B0604020202020204" pitchFamily="34" charset="0"/>
              </a:rPr>
              <a:t>To be responsible for</a:t>
            </a:r>
            <a:r>
              <a:rPr lang="en-GB" sz="1000" dirty="0">
                <a:effectLst/>
                <a:latin typeface="Gill Sans Nova" panose="020B0602020104020203" pitchFamily="34" charset="0"/>
                <a:ea typeface="Times New Roman" panose="02020603050405020304" pitchFamily="18" charset="0"/>
                <a:cs typeface="Arial" panose="020B0604020202020204" pitchFamily="34" charset="0"/>
              </a:rPr>
              <a:t> </a:t>
            </a:r>
            <a:endParaRPr lang="en-GB" sz="1000" dirty="0">
              <a:effectLst/>
              <a:latin typeface="Times New Roman" panose="02020603050405020304" pitchFamily="18" charset="0"/>
              <a:ea typeface="Times New Roman" panose="02020603050405020304" pitchFamily="18" charset="0"/>
            </a:endParaRPr>
          </a:p>
        </p:txBody>
      </p:sp>
      <p:graphicFrame>
        <p:nvGraphicFramePr>
          <p:cNvPr id="19" name="Table 18">
            <a:extLst>
              <a:ext uri="{FF2B5EF4-FFF2-40B4-BE49-F238E27FC236}">
                <a16:creationId xmlns:a16="http://schemas.microsoft.com/office/drawing/2014/main" id="{2069C443-BAB9-F27D-6D03-7C1352C2F7B1}"/>
              </a:ext>
            </a:extLst>
          </p:cNvPr>
          <p:cNvGraphicFramePr>
            <a:graphicFrameLocks noGrp="1"/>
          </p:cNvGraphicFramePr>
          <p:nvPr>
            <p:extLst>
              <p:ext uri="{D42A27DB-BD31-4B8C-83A1-F6EECF244321}">
                <p14:modId xmlns:p14="http://schemas.microsoft.com/office/powerpoint/2010/main" val="1835019408"/>
              </p:ext>
            </p:extLst>
          </p:nvPr>
        </p:nvGraphicFramePr>
        <p:xfrm>
          <a:off x="611441" y="4655026"/>
          <a:ext cx="6384691" cy="4641715"/>
        </p:xfrm>
        <a:graphic>
          <a:graphicData uri="http://schemas.openxmlformats.org/drawingml/2006/table">
            <a:tbl>
              <a:tblPr>
                <a:tableStyleId>{5C22544A-7EE6-4342-B048-85BDC9FD1C3A}</a:tableStyleId>
              </a:tblPr>
              <a:tblGrid>
                <a:gridCol w="6384691">
                  <a:extLst>
                    <a:ext uri="{9D8B030D-6E8A-4147-A177-3AD203B41FA5}">
                      <a16:colId xmlns:a16="http://schemas.microsoft.com/office/drawing/2014/main" val="3887684163"/>
                    </a:ext>
                  </a:extLst>
                </a:gridCol>
              </a:tblGrid>
              <a:tr h="4641715">
                <a:tc>
                  <a:txBody>
                    <a:bodyPr/>
                    <a:lstStyle/>
                    <a:p>
                      <a:r>
                        <a:rPr lang="en-GB" sz="1100" dirty="0">
                          <a:solidFill>
                            <a:schemeClr val="dk1"/>
                          </a:solidFill>
                          <a:effectLst/>
                          <a:latin typeface="Gill Sans Nova Book"/>
                          <a:ea typeface="+mn-ea"/>
                          <a:cs typeface="+mn-cs"/>
                        </a:rPr>
                        <a:t>Supporting learning in a designated class or with a designated group of students.</a:t>
                      </a:r>
                    </a:p>
                    <a:p>
                      <a:pPr marL="0" lvl="0" indent="0" algn="l">
                        <a:spcBef>
                          <a:spcPts val="600"/>
                        </a:spcBef>
                        <a:spcAft>
                          <a:spcPts val="600"/>
                        </a:spcAft>
                        <a:buFont typeface="Arial" panose="020B0604020202020204" pitchFamily="34" charset="0"/>
                        <a:buNone/>
                        <a:tabLst>
                          <a:tab pos="457200" algn="l"/>
                        </a:tabLst>
                      </a:pPr>
                      <a:r>
                        <a:rPr lang="en-GB" sz="1400" b="1" dirty="0">
                          <a:effectLst/>
                          <a:latin typeface="Gill Sans Nova Book"/>
                          <a:ea typeface="Times New Roman" panose="02020603050405020304" pitchFamily="18" charset="0"/>
                          <a:cs typeface="Times New Roman" panose="02020603050405020304" pitchFamily="18" charset="0"/>
                        </a:rPr>
                        <a:t>Core Responsibilities and Tasks</a:t>
                      </a:r>
                    </a:p>
                    <a:p>
                      <a:pPr marL="342900" lvl="0" indent="-342900" fontAlgn="base" hangingPunct="0">
                        <a:spcAft>
                          <a:spcPts val="1200"/>
                        </a:spcAft>
                        <a:buFont typeface="Gill Sans MT" panose="020B0502020104020203" pitchFamily="34" charset="0"/>
                        <a:buChar char="•"/>
                        <a:tabLst>
                          <a:tab pos="228600" algn="l"/>
                        </a:tabLst>
                      </a:pPr>
                      <a:r>
                        <a:rPr lang="en-GB" sz="1100" b="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Provide learning activities for classes/individuals under the professional direction and supervision of a qualified teacher in order to progress students’ learning.</a:t>
                      </a:r>
                      <a:endParaRPr lang="en-GB"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hangingPunct="0">
                        <a:spcAft>
                          <a:spcPts val="1200"/>
                        </a:spcAft>
                        <a:buFont typeface="Arial" panose="020B0604020202020204" pitchFamily="34" charset="0"/>
                        <a:buChar char="•"/>
                        <a:tabLst>
                          <a:tab pos="228600" algn="l"/>
                        </a:tabLst>
                      </a:pPr>
                      <a:r>
                        <a:rPr lang="en-GB" sz="1100" b="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Assess, and report on development, progress and attainment as agreed with the teacher. </a:t>
                      </a:r>
                      <a:endParaRPr lang="en-GB"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hangingPunct="0">
                        <a:spcAft>
                          <a:spcPts val="1200"/>
                        </a:spcAft>
                        <a:buFont typeface="Arial" panose="020B0604020202020204" pitchFamily="34" charset="0"/>
                        <a:buChar char="•"/>
                        <a:tabLst>
                          <a:tab pos="228600" algn="l"/>
                        </a:tabLst>
                      </a:pPr>
                      <a:r>
                        <a:rPr lang="en-GB" sz="1100" b="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Monitor and record student responses and learning achievements, drawing any problems which cannot be resolved easily to the attention of the teacher. </a:t>
                      </a:r>
                      <a:endParaRPr lang="en-GB"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hangingPunct="0">
                        <a:spcAft>
                          <a:spcPts val="1200"/>
                        </a:spcAft>
                        <a:buFont typeface="Arial" panose="020B0604020202020204" pitchFamily="34" charset="0"/>
                        <a:buChar char="•"/>
                        <a:tabLst>
                          <a:tab pos="228600" algn="l"/>
                        </a:tabLst>
                      </a:pPr>
                      <a:r>
                        <a:rPr lang="en-GB" sz="1100" b="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Participate in planning and evaluation of learning activities with the teacher, writing reports and records as required. </a:t>
                      </a:r>
                      <a:endParaRPr lang="en-GB"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hangingPunct="0">
                        <a:spcAft>
                          <a:spcPts val="1200"/>
                        </a:spcAft>
                        <a:buFont typeface="Arial" panose="020B0604020202020204" pitchFamily="34" charset="0"/>
                        <a:buChar char="•"/>
                        <a:tabLst>
                          <a:tab pos="228600" algn="l"/>
                        </a:tabLst>
                      </a:pPr>
                      <a:r>
                        <a:rPr lang="en-GB" sz="1100" b="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Support learning by selecting appropriate resources/methods to facilitate agreed learning activities. </a:t>
                      </a:r>
                      <a:endParaRPr lang="en-GB"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hangingPunct="0">
                        <a:spcAft>
                          <a:spcPts val="1200"/>
                        </a:spcAft>
                        <a:buFont typeface="Arial" panose="020B0604020202020204" pitchFamily="34" charset="0"/>
                        <a:buChar char="•"/>
                        <a:tabLst>
                          <a:tab pos="228600" algn="l"/>
                        </a:tabLst>
                      </a:pPr>
                      <a:r>
                        <a:rPr lang="en-GB" sz="1100" b="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Provide particular and skilled support to all students in a particular learning area from within the overall national curriculum. </a:t>
                      </a:r>
                      <a:endParaRPr lang="en-GB"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hangingPunct="0">
                        <a:spcAft>
                          <a:spcPts val="1200"/>
                        </a:spcAft>
                        <a:buFont typeface="Arial" panose="020B0604020202020204" pitchFamily="34" charset="0"/>
                        <a:buChar char="•"/>
                        <a:tabLst>
                          <a:tab pos="228600" algn="l"/>
                        </a:tabLst>
                      </a:pPr>
                      <a:r>
                        <a:rPr lang="en-GB" sz="1100" b="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Be involved in planning, organising and implementing SEN Support Plans, including attendance at, and contribution to, reviews. </a:t>
                      </a:r>
                      <a:endParaRPr lang="en-GB"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hangingPunct="0">
                        <a:spcAft>
                          <a:spcPts val="1200"/>
                        </a:spcAft>
                        <a:buFont typeface="Arial" panose="020B0604020202020204" pitchFamily="34" charset="0"/>
                        <a:buChar char="•"/>
                        <a:tabLst>
                          <a:tab pos="228600" algn="l"/>
                        </a:tabLst>
                      </a:pPr>
                      <a:r>
                        <a:rPr lang="en-GB" sz="1100" b="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Consult with children and their families and carers and other adults as directed. </a:t>
                      </a:r>
                      <a:endParaRPr lang="en-GB"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lvl="0" indent="-171450" algn="l">
                        <a:spcBef>
                          <a:spcPts val="600"/>
                        </a:spcBef>
                        <a:spcAft>
                          <a:spcPts val="600"/>
                        </a:spcAft>
                        <a:buFont typeface="Arial" panose="020B0604020202020204" pitchFamily="34" charset="0"/>
                        <a:buChar char="•"/>
                        <a:tabLst>
                          <a:tab pos="457200" algn="l"/>
                        </a:tabLst>
                      </a:pPr>
                      <a:endParaRPr lang="en-GB" sz="1100" dirty="0">
                        <a:effectLst/>
                        <a:latin typeface="Gill Sans Nova Book"/>
                        <a:ea typeface="Times New Roman" panose="02020603050405020304" pitchFamily="18"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90556148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531623" y="505468"/>
            <a:ext cx="4610735" cy="443711"/>
          </a:xfrm>
          <a:prstGeom prst="rect">
            <a:avLst/>
          </a:prstGeom>
        </p:spPr>
        <p:txBody>
          <a:bodyPr vert="horz" wrap="square" lIns="0" tIns="12700" rIns="0" bIns="0" rtlCol="0">
            <a:spAutoFit/>
          </a:bodyPr>
          <a:lstStyle/>
          <a:p>
            <a:pPr marL="12700">
              <a:lnSpc>
                <a:spcPct val="100000"/>
              </a:lnSpc>
              <a:spcBef>
                <a:spcPts val="100"/>
              </a:spcBef>
            </a:pPr>
            <a:r>
              <a:rPr dirty="0">
                <a:solidFill>
                  <a:srgbClr val="542F88"/>
                </a:solidFill>
              </a:rPr>
              <a:t>JOB</a:t>
            </a:r>
            <a:r>
              <a:rPr spc="-130" dirty="0">
                <a:solidFill>
                  <a:srgbClr val="542F88"/>
                </a:solidFill>
              </a:rPr>
              <a:t> </a:t>
            </a:r>
            <a:r>
              <a:rPr spc="-25" dirty="0">
                <a:solidFill>
                  <a:srgbClr val="542F88"/>
                </a:solidFill>
              </a:rPr>
              <a:t>DESCRIPTION</a:t>
            </a:r>
          </a:p>
        </p:txBody>
      </p:sp>
      <p:pic>
        <p:nvPicPr>
          <p:cNvPr id="8" name="object 8"/>
          <p:cNvPicPr/>
          <p:nvPr/>
        </p:nvPicPr>
        <p:blipFill>
          <a:blip r:embed="rId2" cstate="screen">
            <a:extLst>
              <a:ext uri="{28A0092B-C50C-407E-A947-70E740481C1C}">
                <a14:useLocalDpi xmlns:a14="http://schemas.microsoft.com/office/drawing/2010/main"/>
              </a:ext>
            </a:extLst>
          </a:blip>
          <a:stretch>
            <a:fillRect/>
          </a:stretch>
        </p:blipFill>
        <p:spPr>
          <a:xfrm>
            <a:off x="1372679" y="9988518"/>
            <a:ext cx="986842" cy="272959"/>
          </a:xfrm>
          <a:prstGeom prst="rect">
            <a:avLst/>
          </a:prstGeom>
        </p:spPr>
      </p:pic>
      <p:sp>
        <p:nvSpPr>
          <p:cNvPr id="9" name="object 9"/>
          <p:cNvSpPr txBox="1">
            <a:spLocks noGrp="1"/>
          </p:cNvSpPr>
          <p:nvPr>
            <p:ph type="sldNum" sz="quarter" idx="7"/>
          </p:nvPr>
        </p:nvSpPr>
        <p:spPr>
          <a:prstGeom prst="rect">
            <a:avLst/>
          </a:prstGeom>
        </p:spPr>
        <p:txBody>
          <a:bodyPr vert="horz" wrap="square" lIns="0" tIns="6985" rIns="0" bIns="0" rtlCol="0">
            <a:spAutoFit/>
          </a:bodyPr>
          <a:lstStyle/>
          <a:p>
            <a:pPr marL="12700">
              <a:lnSpc>
                <a:spcPct val="100000"/>
              </a:lnSpc>
              <a:spcBef>
                <a:spcPts val="55"/>
              </a:spcBef>
            </a:pPr>
            <a:r>
              <a:rPr dirty="0"/>
              <a:t>Page</a:t>
            </a:r>
            <a:r>
              <a:rPr spc="-25" dirty="0"/>
              <a:t> </a:t>
            </a:r>
            <a:fld id="{81D60167-4931-47E6-BA6A-407CBD079E47}" type="slidenum">
              <a:rPr spc="-25" dirty="0"/>
              <a:t>12</a:t>
            </a:fld>
            <a:endParaRPr spc="-25" dirty="0"/>
          </a:p>
        </p:txBody>
      </p:sp>
      <p:sp>
        <p:nvSpPr>
          <p:cNvPr id="10" name="object 10"/>
          <p:cNvSpPr txBox="1">
            <a:spLocks noGrp="1"/>
          </p:cNvSpPr>
          <p:nvPr>
            <p:ph type="ftr" sz="quarter" idx="4294967295"/>
          </p:nvPr>
        </p:nvSpPr>
        <p:spPr>
          <a:xfrm>
            <a:off x="1067300" y="10060162"/>
            <a:ext cx="271144" cy="103504"/>
          </a:xfrm>
          <a:prstGeom prst="rect">
            <a:avLst/>
          </a:prstGeom>
        </p:spPr>
        <p:txBody>
          <a:bodyPr vert="horz" wrap="square" lIns="0" tIns="10795" rIns="0" bIns="0" rtlCol="0">
            <a:spAutoFit/>
          </a:bodyPr>
          <a:lstStyle/>
          <a:p>
            <a:pPr marL="12700">
              <a:lnSpc>
                <a:spcPct val="100000"/>
              </a:lnSpc>
              <a:spcBef>
                <a:spcPts val="85"/>
              </a:spcBef>
            </a:pPr>
            <a:r>
              <a:rPr spc="-10" dirty="0"/>
              <a:t>PART</a:t>
            </a:r>
            <a:r>
              <a:rPr spc="-5" dirty="0"/>
              <a:t> </a:t>
            </a:r>
            <a:r>
              <a:rPr spc="-25" dirty="0"/>
              <a:t>OF</a:t>
            </a:r>
          </a:p>
        </p:txBody>
      </p:sp>
      <p:pic>
        <p:nvPicPr>
          <p:cNvPr id="4" name="Picture 3">
            <a:extLst>
              <a:ext uri="{FF2B5EF4-FFF2-40B4-BE49-F238E27FC236}">
                <a16:creationId xmlns:a16="http://schemas.microsoft.com/office/drawing/2014/main" id="{A866676C-0AB7-4F62-86EE-06F4327B3B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2250" y="488757"/>
            <a:ext cx="1722627" cy="362143"/>
          </a:xfrm>
          <a:prstGeom prst="rect">
            <a:avLst/>
          </a:prstGeom>
        </p:spPr>
      </p:pic>
      <p:graphicFrame>
        <p:nvGraphicFramePr>
          <p:cNvPr id="3" name="Table 2">
            <a:extLst>
              <a:ext uri="{FF2B5EF4-FFF2-40B4-BE49-F238E27FC236}">
                <a16:creationId xmlns:a16="http://schemas.microsoft.com/office/drawing/2014/main" id="{7F6A0D3B-CACA-456C-3F16-94555F119C44}"/>
              </a:ext>
            </a:extLst>
          </p:cNvPr>
          <p:cNvGraphicFramePr>
            <a:graphicFrameLocks noGrp="1"/>
          </p:cNvGraphicFramePr>
          <p:nvPr/>
        </p:nvGraphicFramePr>
        <p:xfrm>
          <a:off x="548784" y="1231900"/>
          <a:ext cx="6476093" cy="2987040"/>
        </p:xfrm>
        <a:graphic>
          <a:graphicData uri="http://schemas.openxmlformats.org/drawingml/2006/table">
            <a:tbl>
              <a:tblPr firstRow="1" firstCol="1" lastRow="1" lastCol="1" bandRow="1" bandCol="1">
                <a:tableStyleId>{5C22544A-7EE6-4342-B048-85BDC9FD1C3A}</a:tableStyleId>
              </a:tblPr>
              <a:tblGrid>
                <a:gridCol w="6476093">
                  <a:extLst>
                    <a:ext uri="{9D8B030D-6E8A-4147-A177-3AD203B41FA5}">
                      <a16:colId xmlns:a16="http://schemas.microsoft.com/office/drawing/2014/main" val="1973970328"/>
                    </a:ext>
                  </a:extLst>
                </a:gridCol>
              </a:tblGrid>
              <a:tr h="145460">
                <a:tc>
                  <a:txBody>
                    <a:bodyPr/>
                    <a:lstStyle/>
                    <a:p>
                      <a:pPr algn="l">
                        <a:spcBef>
                          <a:spcPts val="600"/>
                        </a:spcBef>
                        <a:spcAft>
                          <a:spcPts val="600"/>
                        </a:spcAft>
                      </a:pPr>
                      <a:r>
                        <a:rPr lang="en-GB" sz="1400" b="1" u="none" dirty="0">
                          <a:solidFill>
                            <a:schemeClr val="tx1"/>
                          </a:solidFill>
                          <a:effectLst/>
                          <a:latin typeface="Gill Sans Nova Book"/>
                        </a:rPr>
                        <a:t>Academy Ethos</a:t>
                      </a:r>
                    </a:p>
                    <a:p>
                      <a:pPr algn="l">
                        <a:spcBef>
                          <a:spcPts val="600"/>
                        </a:spcBef>
                        <a:spcAft>
                          <a:spcPts val="600"/>
                        </a:spcAft>
                      </a:pPr>
                      <a:endParaRPr lang="en-GB" sz="1200" b="0" dirty="0">
                        <a:solidFill>
                          <a:schemeClr val="tx1"/>
                        </a:solidFill>
                        <a:effectLst/>
                        <a:latin typeface="Gill Sans Nova Book"/>
                        <a:ea typeface="Times New Roman" panose="02020603050405020304" pitchFamily="18" charset="0"/>
                        <a:cs typeface="Times New Roman" panose="02020603050405020304" pitchFamily="18" charset="0"/>
                      </a:endParaRPr>
                    </a:p>
                  </a:txBody>
                  <a:tcPr marL="59506" marR="59506"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1390097"/>
                  </a:ext>
                </a:extLst>
              </a:tr>
              <a:tr h="2406702">
                <a:tc>
                  <a:txBody>
                    <a:bodyPr/>
                    <a:lstStyle/>
                    <a:p>
                      <a:pPr marL="342900" lvl="0" indent="-342900" algn="just">
                        <a:spcBef>
                          <a:spcPts val="600"/>
                        </a:spcBef>
                        <a:spcAft>
                          <a:spcPts val="600"/>
                        </a:spcAft>
                        <a:buFont typeface="Symbol" panose="05050102010706020507" pitchFamily="18" charset="2"/>
                        <a:buChar char=""/>
                        <a:tabLst>
                          <a:tab pos="457200" algn="l"/>
                        </a:tabLst>
                      </a:pPr>
                      <a:r>
                        <a:rPr lang="en-GB" sz="1100" b="0" dirty="0">
                          <a:solidFill>
                            <a:schemeClr val="tx1"/>
                          </a:solidFill>
                          <a:effectLst/>
                          <a:latin typeface="Gill Sans Nova Book"/>
                        </a:rPr>
                        <a:t>Promote the Academy as an inclusive institution with Christian values, serving the local community and reflecting the approach of the Church of England and the Catholic Church to education.</a:t>
                      </a:r>
                    </a:p>
                    <a:p>
                      <a:pPr marL="342900" lvl="0" indent="-342900" algn="just">
                        <a:spcBef>
                          <a:spcPts val="600"/>
                        </a:spcBef>
                        <a:spcAft>
                          <a:spcPts val="600"/>
                        </a:spcAft>
                        <a:buFont typeface="Symbol" panose="05050102010706020507" pitchFamily="18" charset="2"/>
                        <a:buChar char=""/>
                        <a:tabLst>
                          <a:tab pos="457200" algn="l"/>
                        </a:tabLst>
                      </a:pPr>
                      <a:r>
                        <a:rPr lang="en-GB" sz="1100" b="0" dirty="0">
                          <a:solidFill>
                            <a:schemeClr val="tx1"/>
                          </a:solidFill>
                          <a:effectLst/>
                          <a:latin typeface="Gill Sans Nova Book"/>
                        </a:rPr>
                        <a:t>Implement the Academy Improvement Plan to meet the objectives set out in the Funding Agreement.</a:t>
                      </a:r>
                    </a:p>
                    <a:p>
                      <a:pPr marL="342900" lvl="0" indent="-342900" algn="just">
                        <a:spcBef>
                          <a:spcPts val="600"/>
                        </a:spcBef>
                        <a:spcAft>
                          <a:spcPts val="600"/>
                        </a:spcAft>
                        <a:buFont typeface="Symbol" panose="05050102010706020507" pitchFamily="18" charset="2"/>
                        <a:buChar char=""/>
                        <a:tabLst>
                          <a:tab pos="457200" algn="l"/>
                        </a:tabLst>
                      </a:pPr>
                      <a:r>
                        <a:rPr lang="en-GB" sz="1100" b="0" dirty="0">
                          <a:solidFill>
                            <a:schemeClr val="tx1"/>
                          </a:solidFill>
                          <a:effectLst/>
                          <a:latin typeface="Gill Sans Nova Book"/>
                        </a:rPr>
                        <a:t>Help to meet strategic targets for the Academy set by the Governing Body.</a:t>
                      </a:r>
                    </a:p>
                    <a:p>
                      <a:pPr marL="342900" lvl="0" indent="-342900" algn="just">
                        <a:spcBef>
                          <a:spcPts val="600"/>
                        </a:spcBef>
                        <a:spcAft>
                          <a:spcPts val="600"/>
                        </a:spcAft>
                        <a:buFont typeface="Symbol" panose="05050102010706020507" pitchFamily="18" charset="2"/>
                        <a:buChar char=""/>
                        <a:tabLst>
                          <a:tab pos="457200" algn="l"/>
                        </a:tabLst>
                      </a:pPr>
                      <a:r>
                        <a:rPr lang="en-GB" sz="1100" b="0" dirty="0">
                          <a:solidFill>
                            <a:schemeClr val="tx1"/>
                          </a:solidFill>
                          <a:effectLst/>
                          <a:latin typeface="Gill Sans Nova Book"/>
                        </a:rPr>
                        <a:t>Support and facilitate access to the curriculum for all learners to meet the objectives in the Academy Improvement Plan and targets set by the Secretary of State and Governing Body</a:t>
                      </a:r>
                    </a:p>
                    <a:p>
                      <a:pPr marL="342900" lvl="0" indent="-342900" algn="just">
                        <a:spcBef>
                          <a:spcPts val="600"/>
                        </a:spcBef>
                        <a:spcAft>
                          <a:spcPts val="600"/>
                        </a:spcAft>
                        <a:buFont typeface="Symbol" panose="05050102010706020507" pitchFamily="18" charset="2"/>
                        <a:buChar char=""/>
                        <a:tabLst>
                          <a:tab pos="457200" algn="l"/>
                        </a:tabLst>
                      </a:pPr>
                      <a:r>
                        <a:rPr lang="en-GB" sz="1100" b="0" dirty="0">
                          <a:solidFill>
                            <a:schemeClr val="tx1"/>
                          </a:solidFill>
                          <a:effectLst/>
                          <a:latin typeface="Gill Sans Nova Book"/>
                        </a:rPr>
                        <a:t>Enable the Academy to be rooted at the heart of the community.</a:t>
                      </a:r>
                    </a:p>
                    <a:p>
                      <a:pPr marL="342900" lvl="0" indent="-342900" algn="just">
                        <a:spcBef>
                          <a:spcPts val="600"/>
                        </a:spcBef>
                        <a:spcAft>
                          <a:spcPts val="600"/>
                        </a:spcAft>
                        <a:buFont typeface="Symbol" panose="05050102010706020507" pitchFamily="18" charset="2"/>
                        <a:buChar char=""/>
                        <a:tabLst>
                          <a:tab pos="457200" algn="l"/>
                        </a:tabLst>
                      </a:pPr>
                      <a:r>
                        <a:rPr lang="en-GB" sz="1100" b="0" dirty="0">
                          <a:solidFill>
                            <a:schemeClr val="tx1"/>
                          </a:solidFill>
                          <a:effectLst/>
                          <a:latin typeface="Gill Sans Nova Book"/>
                        </a:rPr>
                        <a:t>Develop links as appropriate with partners, schools, FE and HE establishments, sponsors and the Connexions service, thereby ensuring greater opportunities for the young people in the Academy particularly in the areas of work experience and study support. </a:t>
                      </a:r>
                      <a:endParaRPr lang="en-GB" sz="1100" b="0" dirty="0">
                        <a:solidFill>
                          <a:schemeClr val="tx1"/>
                        </a:solidFill>
                        <a:effectLst/>
                        <a:latin typeface="Gill Sans Nova Book"/>
                        <a:ea typeface="Times New Roman" panose="02020603050405020304" pitchFamily="18" charset="0"/>
                        <a:cs typeface="Times New Roman" panose="02020603050405020304" pitchFamily="18" charset="0"/>
                      </a:endParaRPr>
                    </a:p>
                  </a:txBody>
                  <a:tcPr marL="59506" marR="59506"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9224635"/>
                  </a:ext>
                </a:extLst>
              </a:tr>
            </a:tbl>
          </a:graphicData>
        </a:graphic>
      </p:graphicFrame>
      <p:graphicFrame>
        <p:nvGraphicFramePr>
          <p:cNvPr id="5" name="Table 4">
            <a:extLst>
              <a:ext uri="{FF2B5EF4-FFF2-40B4-BE49-F238E27FC236}">
                <a16:creationId xmlns:a16="http://schemas.microsoft.com/office/drawing/2014/main" id="{0E94E4C4-A108-C055-9CB3-C91FB2FE318D}"/>
              </a:ext>
            </a:extLst>
          </p:cNvPr>
          <p:cNvGraphicFramePr>
            <a:graphicFrameLocks noGrp="1"/>
          </p:cNvGraphicFramePr>
          <p:nvPr>
            <p:extLst>
              <p:ext uri="{D42A27DB-BD31-4B8C-83A1-F6EECF244321}">
                <p14:modId xmlns:p14="http://schemas.microsoft.com/office/powerpoint/2010/main" val="3208506037"/>
              </p:ext>
            </p:extLst>
          </p:nvPr>
        </p:nvGraphicFramePr>
        <p:xfrm>
          <a:off x="531623" y="5118100"/>
          <a:ext cx="6482444" cy="2146683"/>
        </p:xfrm>
        <a:graphic>
          <a:graphicData uri="http://schemas.openxmlformats.org/drawingml/2006/table">
            <a:tbl>
              <a:tblPr firstRow="1" firstCol="1" lastRow="1" lastCol="1" bandRow="1" bandCol="1">
                <a:tableStyleId>{5C22544A-7EE6-4342-B048-85BDC9FD1C3A}</a:tableStyleId>
              </a:tblPr>
              <a:tblGrid>
                <a:gridCol w="6482444">
                  <a:extLst>
                    <a:ext uri="{9D8B030D-6E8A-4147-A177-3AD203B41FA5}">
                      <a16:colId xmlns:a16="http://schemas.microsoft.com/office/drawing/2014/main" val="3880605830"/>
                    </a:ext>
                  </a:extLst>
                </a:gridCol>
              </a:tblGrid>
              <a:tr h="145460">
                <a:tc>
                  <a:txBody>
                    <a:bodyPr/>
                    <a:lstStyle/>
                    <a:p>
                      <a:pPr algn="just">
                        <a:spcBef>
                          <a:spcPts val="600"/>
                        </a:spcBef>
                        <a:spcAft>
                          <a:spcPts val="600"/>
                        </a:spcAft>
                      </a:pPr>
                      <a:r>
                        <a:rPr lang="en-GB" sz="1400" b="1" u="none" dirty="0">
                          <a:solidFill>
                            <a:schemeClr val="tx1"/>
                          </a:solidFill>
                          <a:effectLst/>
                          <a:latin typeface="Gill Sans Nova Book"/>
                        </a:rPr>
                        <a:t>Communication &amp; Liaison</a:t>
                      </a:r>
                    </a:p>
                    <a:p>
                      <a:pPr algn="just">
                        <a:spcBef>
                          <a:spcPts val="600"/>
                        </a:spcBef>
                        <a:spcAft>
                          <a:spcPts val="600"/>
                        </a:spcAft>
                      </a:pPr>
                      <a:endParaRPr lang="en-GB" sz="1100" b="0" dirty="0">
                        <a:solidFill>
                          <a:schemeClr val="tx1"/>
                        </a:solidFill>
                        <a:effectLst/>
                        <a:latin typeface="Gill Sans Nova Book"/>
                        <a:ea typeface="Times New Roman" panose="02020603050405020304" pitchFamily="18" charset="0"/>
                        <a:cs typeface="Times New Roman" panose="02020603050405020304" pitchFamily="18" charset="0"/>
                      </a:endParaRPr>
                    </a:p>
                  </a:txBody>
                  <a:tcPr marL="59506" marR="59506"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4958444"/>
                  </a:ext>
                </a:extLst>
              </a:tr>
              <a:tr h="1613283">
                <a:tc>
                  <a:txBody>
                    <a:bodyPr/>
                    <a:lstStyle/>
                    <a:p>
                      <a:pPr marL="342900" lvl="0" indent="-342900" algn="just">
                        <a:spcBef>
                          <a:spcPts val="600"/>
                        </a:spcBef>
                        <a:spcAft>
                          <a:spcPts val="600"/>
                        </a:spcAft>
                        <a:buFont typeface="Symbol" panose="05050102010706020507" pitchFamily="18" charset="2"/>
                        <a:buChar char=""/>
                        <a:tabLst>
                          <a:tab pos="457200" algn="l"/>
                        </a:tabLst>
                      </a:pPr>
                      <a:r>
                        <a:rPr lang="en-GB" sz="1100" b="0" dirty="0">
                          <a:solidFill>
                            <a:schemeClr val="tx1"/>
                          </a:solidFill>
                          <a:effectLst/>
                          <a:latin typeface="Gill Sans Nova Book"/>
                        </a:rPr>
                        <a:t>Communicate effectively with the parents of students as appropriate.</a:t>
                      </a:r>
                    </a:p>
                    <a:p>
                      <a:pPr marL="342900" lvl="0" indent="-342900" algn="just">
                        <a:spcBef>
                          <a:spcPts val="600"/>
                        </a:spcBef>
                        <a:spcAft>
                          <a:spcPts val="600"/>
                        </a:spcAft>
                        <a:buFont typeface="Symbol" panose="05050102010706020507" pitchFamily="18" charset="2"/>
                        <a:buChar char=""/>
                        <a:tabLst>
                          <a:tab pos="457200" algn="l"/>
                        </a:tabLst>
                      </a:pPr>
                      <a:r>
                        <a:rPr lang="en-GB" sz="1100" b="0" dirty="0">
                          <a:solidFill>
                            <a:schemeClr val="tx1"/>
                          </a:solidFill>
                          <a:effectLst/>
                          <a:latin typeface="Gill Sans Nova Book"/>
                        </a:rPr>
                        <a:t>Where appropriate, communicate and co-operate with persons or bodies outside the Academy.</a:t>
                      </a:r>
                    </a:p>
                    <a:p>
                      <a:pPr marL="342900" lvl="0" indent="-342900" algn="just">
                        <a:spcBef>
                          <a:spcPts val="600"/>
                        </a:spcBef>
                        <a:spcAft>
                          <a:spcPts val="600"/>
                        </a:spcAft>
                        <a:buFont typeface="Symbol" panose="05050102010706020507" pitchFamily="18" charset="2"/>
                        <a:buChar char=""/>
                        <a:tabLst>
                          <a:tab pos="457200" algn="l"/>
                        </a:tabLst>
                      </a:pPr>
                      <a:r>
                        <a:rPr lang="en-GB" sz="1100" b="0" dirty="0">
                          <a:solidFill>
                            <a:schemeClr val="tx1"/>
                          </a:solidFill>
                          <a:effectLst/>
                          <a:latin typeface="Gill Sans Nova Book"/>
                        </a:rPr>
                        <a:t>Follow agreed policies for communications in the Academy.</a:t>
                      </a:r>
                    </a:p>
                    <a:p>
                      <a:pPr marL="457200" algn="just"/>
                      <a:r>
                        <a:rPr lang="en-GB" sz="1100" b="0" dirty="0">
                          <a:solidFill>
                            <a:schemeClr val="tx1"/>
                          </a:solidFill>
                          <a:effectLst/>
                          <a:latin typeface="Gill Sans Nova Book"/>
                        </a:rPr>
                        <a:t> </a:t>
                      </a:r>
                      <a:endParaRPr lang="en-GB" sz="1100" b="0" dirty="0">
                        <a:solidFill>
                          <a:schemeClr val="tx1"/>
                        </a:solidFill>
                        <a:effectLst/>
                        <a:latin typeface="Gill Sans Nova Book"/>
                        <a:ea typeface="Times New Roman" panose="02020603050405020304" pitchFamily="18" charset="0"/>
                        <a:cs typeface="Times New Roman" panose="02020603050405020304" pitchFamily="18" charset="0"/>
                      </a:endParaRPr>
                    </a:p>
                  </a:txBody>
                  <a:tcPr marL="59506" marR="59506"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2776643"/>
                  </a:ext>
                </a:extLst>
              </a:tr>
            </a:tbl>
          </a:graphicData>
        </a:graphic>
      </p:graphicFrame>
    </p:spTree>
    <p:extLst>
      <p:ext uri="{BB962C8B-B14F-4D97-AF65-F5344CB8AC3E}">
        <p14:creationId xmlns:p14="http://schemas.microsoft.com/office/powerpoint/2010/main" val="4107122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object 2"/>
          <p:cNvGrpSpPr/>
          <p:nvPr/>
        </p:nvGrpSpPr>
        <p:grpSpPr>
          <a:xfrm>
            <a:off x="144741" y="288010"/>
            <a:ext cx="7127875" cy="10336530"/>
            <a:chOff x="144741" y="288010"/>
            <a:chExt cx="7127875" cy="10336530"/>
          </a:xfrm>
        </p:grpSpPr>
        <p:sp>
          <p:nvSpPr>
            <p:cNvPr id="3" name="object 3"/>
            <p:cNvSpPr/>
            <p:nvPr/>
          </p:nvSpPr>
          <p:spPr>
            <a:xfrm>
              <a:off x="287997" y="288010"/>
              <a:ext cx="6984365" cy="9558020"/>
            </a:xfrm>
            <a:custGeom>
              <a:avLst/>
              <a:gdLst/>
              <a:ahLst/>
              <a:cxnLst/>
              <a:rect l="l" t="t" r="r" b="b"/>
              <a:pathLst>
                <a:path w="6984365" h="9558020">
                  <a:moveTo>
                    <a:pt x="0" y="9557994"/>
                  </a:moveTo>
                  <a:lnTo>
                    <a:pt x="6983996" y="9557994"/>
                  </a:lnTo>
                  <a:lnTo>
                    <a:pt x="6983996" y="0"/>
                  </a:lnTo>
                  <a:lnTo>
                    <a:pt x="0" y="0"/>
                  </a:lnTo>
                  <a:lnTo>
                    <a:pt x="0" y="9557994"/>
                  </a:lnTo>
                  <a:close/>
                </a:path>
              </a:pathLst>
            </a:custGeom>
            <a:solidFill>
              <a:srgbClr val="E6E7E8"/>
            </a:solidFill>
          </p:spPr>
          <p:txBody>
            <a:bodyPr wrap="square" lIns="0" tIns="0" rIns="0" bIns="0" rtlCol="0"/>
            <a:lstStyle/>
            <a:p>
              <a:endParaRPr/>
            </a:p>
          </p:txBody>
        </p:sp>
        <p:sp>
          <p:nvSpPr>
            <p:cNvPr id="4" name="object 4"/>
            <p:cNvSpPr/>
            <p:nvPr/>
          </p:nvSpPr>
          <p:spPr>
            <a:xfrm>
              <a:off x="287997" y="9846005"/>
              <a:ext cx="6984365" cy="558165"/>
            </a:xfrm>
            <a:custGeom>
              <a:avLst/>
              <a:gdLst/>
              <a:ahLst/>
              <a:cxnLst/>
              <a:rect l="l" t="t" r="r" b="b"/>
              <a:pathLst>
                <a:path w="6984365" h="558165">
                  <a:moveTo>
                    <a:pt x="6983996" y="0"/>
                  </a:moveTo>
                  <a:lnTo>
                    <a:pt x="0" y="0"/>
                  </a:lnTo>
                  <a:lnTo>
                    <a:pt x="0" y="557999"/>
                  </a:lnTo>
                  <a:lnTo>
                    <a:pt x="6983996" y="557999"/>
                  </a:lnTo>
                  <a:lnTo>
                    <a:pt x="6983996" y="0"/>
                  </a:lnTo>
                  <a:close/>
                </a:path>
              </a:pathLst>
            </a:custGeom>
            <a:solidFill>
              <a:srgbClr val="88292D"/>
            </a:solidFill>
          </p:spPr>
          <p:txBody>
            <a:bodyPr wrap="square" lIns="0" tIns="0" rIns="0" bIns="0" rtlCol="0"/>
            <a:lstStyle/>
            <a:p>
              <a:endParaRPr/>
            </a:p>
          </p:txBody>
        </p:sp>
        <p:sp>
          <p:nvSpPr>
            <p:cNvPr id="5" name="object 5"/>
            <p:cNvSpPr/>
            <p:nvPr/>
          </p:nvSpPr>
          <p:spPr>
            <a:xfrm>
              <a:off x="147599" y="10349388"/>
              <a:ext cx="272415" cy="272415"/>
            </a:xfrm>
            <a:custGeom>
              <a:avLst/>
              <a:gdLst/>
              <a:ahLst/>
              <a:cxnLst/>
              <a:rect l="l" t="t" r="r" b="b"/>
              <a:pathLst>
                <a:path w="272415" h="272415">
                  <a:moveTo>
                    <a:pt x="0" y="0"/>
                  </a:moveTo>
                  <a:lnTo>
                    <a:pt x="271811" y="271811"/>
                  </a:lnTo>
                </a:path>
              </a:pathLst>
            </a:custGeom>
            <a:ln w="5118">
              <a:solidFill>
                <a:srgbClr val="FFFFFF"/>
              </a:solidFill>
            </a:ln>
          </p:spPr>
          <p:txBody>
            <a:bodyPr wrap="square" lIns="0" tIns="0" rIns="0" bIns="0" rtlCol="0"/>
            <a:lstStyle/>
            <a:p>
              <a:endParaRPr/>
            </a:p>
          </p:txBody>
        </p:sp>
        <p:sp>
          <p:nvSpPr>
            <p:cNvPr id="6" name="object 6"/>
            <p:cNvSpPr/>
            <p:nvPr/>
          </p:nvSpPr>
          <p:spPr>
            <a:xfrm>
              <a:off x="147599" y="9292610"/>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7" name="object 7"/>
            <p:cNvSpPr/>
            <p:nvPr/>
          </p:nvSpPr>
          <p:spPr>
            <a:xfrm>
              <a:off x="147599" y="9461699"/>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8" name="object 8"/>
            <p:cNvSpPr/>
            <p:nvPr/>
          </p:nvSpPr>
          <p:spPr>
            <a:xfrm>
              <a:off x="147599" y="8404918"/>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9" name="object 9"/>
            <p:cNvSpPr/>
            <p:nvPr/>
          </p:nvSpPr>
          <p:spPr>
            <a:xfrm>
              <a:off x="147599" y="9648477"/>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10" name="object 10"/>
            <p:cNvSpPr/>
            <p:nvPr/>
          </p:nvSpPr>
          <p:spPr>
            <a:xfrm>
              <a:off x="147599" y="8591697"/>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11" name="object 11"/>
            <p:cNvSpPr/>
            <p:nvPr/>
          </p:nvSpPr>
          <p:spPr>
            <a:xfrm>
              <a:off x="147599" y="9819854"/>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12" name="object 12"/>
            <p:cNvSpPr/>
            <p:nvPr/>
          </p:nvSpPr>
          <p:spPr>
            <a:xfrm>
              <a:off x="147599" y="8763074"/>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13" name="object 13"/>
            <p:cNvSpPr/>
            <p:nvPr/>
          </p:nvSpPr>
          <p:spPr>
            <a:xfrm>
              <a:off x="147599" y="9991234"/>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14" name="object 14"/>
            <p:cNvSpPr/>
            <p:nvPr/>
          </p:nvSpPr>
          <p:spPr>
            <a:xfrm>
              <a:off x="147599" y="8934451"/>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15" name="object 15"/>
            <p:cNvSpPr/>
            <p:nvPr/>
          </p:nvSpPr>
          <p:spPr>
            <a:xfrm>
              <a:off x="147599" y="10162608"/>
              <a:ext cx="459105" cy="459105"/>
            </a:xfrm>
            <a:custGeom>
              <a:avLst/>
              <a:gdLst/>
              <a:ahLst/>
              <a:cxnLst/>
              <a:rect l="l" t="t" r="r" b="b"/>
              <a:pathLst>
                <a:path w="459105" h="459104">
                  <a:moveTo>
                    <a:pt x="0" y="0"/>
                  </a:moveTo>
                  <a:lnTo>
                    <a:pt x="458592" y="458592"/>
                  </a:lnTo>
                </a:path>
              </a:pathLst>
            </a:custGeom>
            <a:ln w="5118">
              <a:solidFill>
                <a:srgbClr val="FFFFFF"/>
              </a:solidFill>
            </a:ln>
          </p:spPr>
          <p:txBody>
            <a:bodyPr wrap="square" lIns="0" tIns="0" rIns="0" bIns="0" rtlCol="0"/>
            <a:lstStyle/>
            <a:p>
              <a:endParaRPr/>
            </a:p>
          </p:txBody>
        </p:sp>
        <p:sp>
          <p:nvSpPr>
            <p:cNvPr id="16" name="object 16"/>
            <p:cNvSpPr/>
            <p:nvPr/>
          </p:nvSpPr>
          <p:spPr>
            <a:xfrm>
              <a:off x="147599" y="9105831"/>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17" name="object 17"/>
            <p:cNvSpPr/>
            <p:nvPr/>
          </p:nvSpPr>
          <p:spPr>
            <a:xfrm>
              <a:off x="147599" y="10435077"/>
              <a:ext cx="186690" cy="186690"/>
            </a:xfrm>
            <a:custGeom>
              <a:avLst/>
              <a:gdLst/>
              <a:ahLst/>
              <a:cxnLst/>
              <a:rect l="l" t="t" r="r" b="b"/>
              <a:pathLst>
                <a:path w="186690" h="186690">
                  <a:moveTo>
                    <a:pt x="0" y="0"/>
                  </a:moveTo>
                  <a:lnTo>
                    <a:pt x="186123" y="186123"/>
                  </a:lnTo>
                </a:path>
              </a:pathLst>
            </a:custGeom>
            <a:ln w="5118">
              <a:solidFill>
                <a:srgbClr val="FFFFFF"/>
              </a:solidFill>
            </a:ln>
          </p:spPr>
          <p:txBody>
            <a:bodyPr wrap="square" lIns="0" tIns="0" rIns="0" bIns="0" rtlCol="0"/>
            <a:lstStyle/>
            <a:p>
              <a:endParaRPr/>
            </a:p>
          </p:txBody>
        </p:sp>
        <p:sp>
          <p:nvSpPr>
            <p:cNvPr id="18" name="object 18"/>
            <p:cNvSpPr/>
            <p:nvPr/>
          </p:nvSpPr>
          <p:spPr>
            <a:xfrm>
              <a:off x="147599" y="9378293"/>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19" name="object 19"/>
            <p:cNvSpPr/>
            <p:nvPr/>
          </p:nvSpPr>
          <p:spPr>
            <a:xfrm>
              <a:off x="147599" y="9547386"/>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20" name="object 20"/>
            <p:cNvSpPr/>
            <p:nvPr/>
          </p:nvSpPr>
          <p:spPr>
            <a:xfrm>
              <a:off x="147599" y="8490607"/>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21" name="object 21"/>
            <p:cNvSpPr/>
            <p:nvPr/>
          </p:nvSpPr>
          <p:spPr>
            <a:xfrm>
              <a:off x="147599" y="9734165"/>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22" name="object 22"/>
            <p:cNvSpPr/>
            <p:nvPr/>
          </p:nvSpPr>
          <p:spPr>
            <a:xfrm>
              <a:off x="147599" y="8677385"/>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23" name="object 23"/>
            <p:cNvSpPr/>
            <p:nvPr/>
          </p:nvSpPr>
          <p:spPr>
            <a:xfrm>
              <a:off x="147599" y="9905541"/>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24" name="object 24"/>
            <p:cNvSpPr/>
            <p:nvPr/>
          </p:nvSpPr>
          <p:spPr>
            <a:xfrm>
              <a:off x="147599" y="8848761"/>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25" name="object 25"/>
            <p:cNvSpPr/>
            <p:nvPr/>
          </p:nvSpPr>
          <p:spPr>
            <a:xfrm>
              <a:off x="147599" y="10076921"/>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26" name="object 26"/>
            <p:cNvSpPr/>
            <p:nvPr/>
          </p:nvSpPr>
          <p:spPr>
            <a:xfrm>
              <a:off x="147599" y="9020138"/>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27" name="object 27"/>
            <p:cNvSpPr/>
            <p:nvPr/>
          </p:nvSpPr>
          <p:spPr>
            <a:xfrm>
              <a:off x="147599" y="10248299"/>
              <a:ext cx="373380" cy="373380"/>
            </a:xfrm>
            <a:custGeom>
              <a:avLst/>
              <a:gdLst/>
              <a:ahLst/>
              <a:cxnLst/>
              <a:rect l="l" t="t" r="r" b="b"/>
              <a:pathLst>
                <a:path w="373380" h="373379">
                  <a:moveTo>
                    <a:pt x="0" y="0"/>
                  </a:moveTo>
                  <a:lnTo>
                    <a:pt x="372900" y="372900"/>
                  </a:lnTo>
                </a:path>
              </a:pathLst>
            </a:custGeom>
            <a:ln w="5118">
              <a:solidFill>
                <a:srgbClr val="FFFFFF"/>
              </a:solidFill>
            </a:ln>
          </p:spPr>
          <p:txBody>
            <a:bodyPr wrap="square" lIns="0" tIns="0" rIns="0" bIns="0" rtlCol="0"/>
            <a:lstStyle/>
            <a:p>
              <a:endParaRPr/>
            </a:p>
          </p:txBody>
        </p:sp>
        <p:sp>
          <p:nvSpPr>
            <p:cNvPr id="28" name="object 28"/>
            <p:cNvSpPr/>
            <p:nvPr/>
          </p:nvSpPr>
          <p:spPr>
            <a:xfrm>
              <a:off x="147599" y="9191518"/>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29" name="object 29"/>
            <p:cNvSpPr/>
            <p:nvPr/>
          </p:nvSpPr>
          <p:spPr>
            <a:xfrm>
              <a:off x="147599" y="7534894"/>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30" name="object 30"/>
            <p:cNvSpPr/>
            <p:nvPr/>
          </p:nvSpPr>
          <p:spPr>
            <a:xfrm>
              <a:off x="147599" y="6647204"/>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31" name="object 31"/>
            <p:cNvSpPr/>
            <p:nvPr/>
          </p:nvSpPr>
          <p:spPr>
            <a:xfrm>
              <a:off x="147599" y="5590424"/>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32" name="object 32"/>
            <p:cNvSpPr/>
            <p:nvPr/>
          </p:nvSpPr>
          <p:spPr>
            <a:xfrm>
              <a:off x="147599" y="5759517"/>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33" name="object 33"/>
            <p:cNvSpPr/>
            <p:nvPr/>
          </p:nvSpPr>
          <p:spPr>
            <a:xfrm>
              <a:off x="147599" y="4702732"/>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34" name="object 34"/>
            <p:cNvSpPr/>
            <p:nvPr/>
          </p:nvSpPr>
          <p:spPr>
            <a:xfrm>
              <a:off x="147599" y="7721674"/>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35" name="object 35"/>
            <p:cNvSpPr/>
            <p:nvPr/>
          </p:nvSpPr>
          <p:spPr>
            <a:xfrm>
              <a:off x="147599" y="6833983"/>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36" name="object 36"/>
            <p:cNvSpPr/>
            <p:nvPr/>
          </p:nvSpPr>
          <p:spPr>
            <a:xfrm>
              <a:off x="147599" y="5946291"/>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37" name="object 37"/>
            <p:cNvSpPr/>
            <p:nvPr/>
          </p:nvSpPr>
          <p:spPr>
            <a:xfrm>
              <a:off x="147599" y="4889514"/>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38" name="object 38"/>
            <p:cNvSpPr/>
            <p:nvPr/>
          </p:nvSpPr>
          <p:spPr>
            <a:xfrm>
              <a:off x="147599" y="7893051"/>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39" name="object 39"/>
            <p:cNvSpPr/>
            <p:nvPr/>
          </p:nvSpPr>
          <p:spPr>
            <a:xfrm>
              <a:off x="147599" y="7005359"/>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40" name="object 40"/>
            <p:cNvSpPr/>
            <p:nvPr/>
          </p:nvSpPr>
          <p:spPr>
            <a:xfrm>
              <a:off x="147599" y="6117671"/>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41" name="object 41"/>
            <p:cNvSpPr/>
            <p:nvPr/>
          </p:nvSpPr>
          <p:spPr>
            <a:xfrm>
              <a:off x="147599" y="5060888"/>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42" name="object 42"/>
            <p:cNvSpPr/>
            <p:nvPr/>
          </p:nvSpPr>
          <p:spPr>
            <a:xfrm>
              <a:off x="147599" y="8064425"/>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43" name="object 43"/>
            <p:cNvSpPr/>
            <p:nvPr/>
          </p:nvSpPr>
          <p:spPr>
            <a:xfrm>
              <a:off x="147599" y="7176739"/>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44" name="object 44"/>
            <p:cNvSpPr/>
            <p:nvPr/>
          </p:nvSpPr>
          <p:spPr>
            <a:xfrm>
              <a:off x="147599" y="6289049"/>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45" name="object 45"/>
            <p:cNvSpPr/>
            <p:nvPr/>
          </p:nvSpPr>
          <p:spPr>
            <a:xfrm>
              <a:off x="147599" y="5232267"/>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46" name="object 46"/>
            <p:cNvSpPr/>
            <p:nvPr/>
          </p:nvSpPr>
          <p:spPr>
            <a:xfrm>
              <a:off x="147599" y="8235807"/>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47" name="object 47"/>
            <p:cNvSpPr/>
            <p:nvPr/>
          </p:nvSpPr>
          <p:spPr>
            <a:xfrm>
              <a:off x="147599" y="7348114"/>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48" name="object 48"/>
            <p:cNvSpPr/>
            <p:nvPr/>
          </p:nvSpPr>
          <p:spPr>
            <a:xfrm>
              <a:off x="147599" y="6460425"/>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49" name="object 49"/>
            <p:cNvSpPr/>
            <p:nvPr/>
          </p:nvSpPr>
          <p:spPr>
            <a:xfrm>
              <a:off x="147599" y="5403645"/>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50" name="object 50"/>
            <p:cNvSpPr/>
            <p:nvPr/>
          </p:nvSpPr>
          <p:spPr>
            <a:xfrm>
              <a:off x="147599" y="7620583"/>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51" name="object 51"/>
            <p:cNvSpPr/>
            <p:nvPr/>
          </p:nvSpPr>
          <p:spPr>
            <a:xfrm>
              <a:off x="147599" y="6732891"/>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52" name="object 52"/>
            <p:cNvSpPr/>
            <p:nvPr/>
          </p:nvSpPr>
          <p:spPr>
            <a:xfrm>
              <a:off x="147599" y="5676111"/>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53" name="object 53"/>
            <p:cNvSpPr/>
            <p:nvPr/>
          </p:nvSpPr>
          <p:spPr>
            <a:xfrm>
              <a:off x="147599" y="5845205"/>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54" name="object 54"/>
            <p:cNvSpPr/>
            <p:nvPr/>
          </p:nvSpPr>
          <p:spPr>
            <a:xfrm>
              <a:off x="147599" y="4788426"/>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55" name="object 55"/>
            <p:cNvSpPr/>
            <p:nvPr/>
          </p:nvSpPr>
          <p:spPr>
            <a:xfrm>
              <a:off x="147599" y="7807360"/>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56" name="object 56"/>
            <p:cNvSpPr/>
            <p:nvPr/>
          </p:nvSpPr>
          <p:spPr>
            <a:xfrm>
              <a:off x="147599" y="6919670"/>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57" name="object 57"/>
            <p:cNvSpPr/>
            <p:nvPr/>
          </p:nvSpPr>
          <p:spPr>
            <a:xfrm>
              <a:off x="147599" y="6031984"/>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58" name="object 58"/>
            <p:cNvSpPr/>
            <p:nvPr/>
          </p:nvSpPr>
          <p:spPr>
            <a:xfrm>
              <a:off x="147599" y="4975201"/>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59" name="object 59"/>
            <p:cNvSpPr/>
            <p:nvPr/>
          </p:nvSpPr>
          <p:spPr>
            <a:xfrm>
              <a:off x="147599" y="7978738"/>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60" name="object 60"/>
            <p:cNvSpPr/>
            <p:nvPr/>
          </p:nvSpPr>
          <p:spPr>
            <a:xfrm>
              <a:off x="147599" y="7091051"/>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61" name="object 61"/>
            <p:cNvSpPr/>
            <p:nvPr/>
          </p:nvSpPr>
          <p:spPr>
            <a:xfrm>
              <a:off x="147599" y="6203360"/>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62" name="object 62"/>
            <p:cNvSpPr/>
            <p:nvPr/>
          </p:nvSpPr>
          <p:spPr>
            <a:xfrm>
              <a:off x="147599" y="5146581"/>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63" name="object 63"/>
            <p:cNvSpPr/>
            <p:nvPr/>
          </p:nvSpPr>
          <p:spPr>
            <a:xfrm>
              <a:off x="147599" y="8150114"/>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64" name="object 64"/>
            <p:cNvSpPr/>
            <p:nvPr/>
          </p:nvSpPr>
          <p:spPr>
            <a:xfrm>
              <a:off x="147599" y="7262426"/>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65" name="object 65"/>
            <p:cNvSpPr/>
            <p:nvPr/>
          </p:nvSpPr>
          <p:spPr>
            <a:xfrm>
              <a:off x="147599" y="6374736"/>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66" name="object 66"/>
            <p:cNvSpPr/>
            <p:nvPr/>
          </p:nvSpPr>
          <p:spPr>
            <a:xfrm>
              <a:off x="147599" y="5317957"/>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67" name="object 67"/>
            <p:cNvSpPr/>
            <p:nvPr/>
          </p:nvSpPr>
          <p:spPr>
            <a:xfrm>
              <a:off x="147599" y="8321494"/>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68" name="object 68"/>
            <p:cNvSpPr/>
            <p:nvPr/>
          </p:nvSpPr>
          <p:spPr>
            <a:xfrm>
              <a:off x="147599" y="7433804"/>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69" name="object 69"/>
            <p:cNvSpPr/>
            <p:nvPr/>
          </p:nvSpPr>
          <p:spPr>
            <a:xfrm>
              <a:off x="147599" y="6546117"/>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sp>
          <p:nvSpPr>
            <p:cNvPr id="70" name="object 70"/>
            <p:cNvSpPr/>
            <p:nvPr/>
          </p:nvSpPr>
          <p:spPr>
            <a:xfrm>
              <a:off x="147599" y="5489332"/>
              <a:ext cx="536575" cy="536575"/>
            </a:xfrm>
            <a:custGeom>
              <a:avLst/>
              <a:gdLst/>
              <a:ahLst/>
              <a:cxnLst/>
              <a:rect l="l" t="t" r="r" b="b"/>
              <a:pathLst>
                <a:path w="536575" h="536575">
                  <a:moveTo>
                    <a:pt x="0" y="0"/>
                  </a:moveTo>
                  <a:lnTo>
                    <a:pt x="536397" y="536397"/>
                  </a:lnTo>
                </a:path>
              </a:pathLst>
            </a:custGeom>
            <a:ln w="5118">
              <a:solidFill>
                <a:srgbClr val="FFFFFF"/>
              </a:solidFill>
            </a:ln>
          </p:spPr>
          <p:txBody>
            <a:bodyPr wrap="square" lIns="0" tIns="0" rIns="0" bIns="0" rtlCol="0"/>
            <a:lstStyle/>
            <a:p>
              <a:endParaRPr/>
            </a:p>
          </p:txBody>
        </p:sp>
      </p:grpSp>
      <p:sp>
        <p:nvSpPr>
          <p:cNvPr id="71" name="object 71"/>
          <p:cNvSpPr txBox="1"/>
          <p:nvPr/>
        </p:nvSpPr>
        <p:spPr>
          <a:xfrm>
            <a:off x="1067300" y="988931"/>
            <a:ext cx="4343400" cy="452120"/>
          </a:xfrm>
          <a:prstGeom prst="rect">
            <a:avLst/>
          </a:prstGeom>
        </p:spPr>
        <p:txBody>
          <a:bodyPr vert="horz" wrap="square" lIns="0" tIns="12700" rIns="0" bIns="0" rtlCol="0">
            <a:spAutoFit/>
          </a:bodyPr>
          <a:lstStyle/>
          <a:p>
            <a:pPr marL="12700">
              <a:lnSpc>
                <a:spcPct val="100000"/>
              </a:lnSpc>
              <a:spcBef>
                <a:spcPts val="100"/>
              </a:spcBef>
            </a:pPr>
            <a:r>
              <a:rPr sz="2800" b="1" spc="-10" dirty="0">
                <a:solidFill>
                  <a:srgbClr val="542F88"/>
                </a:solidFill>
                <a:latin typeface="Gill Sans Nova Book"/>
                <a:cs typeface="Gill Sans Nova Book"/>
              </a:rPr>
              <a:t>PERSON</a:t>
            </a:r>
            <a:r>
              <a:rPr sz="2800" b="1" spc="-150" dirty="0">
                <a:solidFill>
                  <a:srgbClr val="542F88"/>
                </a:solidFill>
                <a:latin typeface="Gill Sans Nova Book"/>
                <a:cs typeface="Gill Sans Nova Book"/>
              </a:rPr>
              <a:t> </a:t>
            </a:r>
            <a:r>
              <a:rPr sz="2800" b="1" spc="-50" dirty="0">
                <a:solidFill>
                  <a:srgbClr val="542F88"/>
                </a:solidFill>
                <a:latin typeface="Gill Sans Nova Book"/>
                <a:cs typeface="Gill Sans Nova Book"/>
              </a:rPr>
              <a:t>SPECIFICATION</a:t>
            </a:r>
            <a:endParaRPr sz="2800" dirty="0">
              <a:solidFill>
                <a:srgbClr val="542F88"/>
              </a:solidFill>
              <a:latin typeface="Gill Sans Nova Book"/>
              <a:cs typeface="Gill Sans Nova Book"/>
            </a:endParaRPr>
          </a:p>
        </p:txBody>
      </p:sp>
      <p:pic>
        <p:nvPicPr>
          <p:cNvPr id="75" name="object 75"/>
          <p:cNvPicPr/>
          <p:nvPr/>
        </p:nvPicPr>
        <p:blipFill>
          <a:blip r:embed="rId2" cstate="screen">
            <a:extLst>
              <a:ext uri="{28A0092B-C50C-407E-A947-70E740481C1C}">
                <a14:useLocalDpi xmlns:a14="http://schemas.microsoft.com/office/drawing/2010/main"/>
              </a:ext>
            </a:extLst>
          </a:blip>
          <a:stretch>
            <a:fillRect/>
          </a:stretch>
        </p:blipFill>
        <p:spPr>
          <a:xfrm>
            <a:off x="1372679" y="9988518"/>
            <a:ext cx="986842" cy="272959"/>
          </a:xfrm>
          <a:prstGeom prst="rect">
            <a:avLst/>
          </a:prstGeom>
        </p:spPr>
      </p:pic>
      <p:sp>
        <p:nvSpPr>
          <p:cNvPr id="76" name="object 76"/>
          <p:cNvSpPr txBox="1">
            <a:spLocks noGrp="1"/>
          </p:cNvSpPr>
          <p:nvPr>
            <p:ph type="sldNum" sz="quarter" idx="7"/>
          </p:nvPr>
        </p:nvSpPr>
        <p:spPr>
          <a:prstGeom prst="rect">
            <a:avLst/>
          </a:prstGeom>
        </p:spPr>
        <p:txBody>
          <a:bodyPr vert="horz" wrap="square" lIns="0" tIns="6985" rIns="0" bIns="0" rtlCol="0">
            <a:spAutoFit/>
          </a:bodyPr>
          <a:lstStyle/>
          <a:p>
            <a:pPr marL="12700">
              <a:lnSpc>
                <a:spcPct val="100000"/>
              </a:lnSpc>
              <a:spcBef>
                <a:spcPts val="55"/>
              </a:spcBef>
            </a:pPr>
            <a:r>
              <a:rPr dirty="0"/>
              <a:t>Page</a:t>
            </a:r>
            <a:r>
              <a:rPr spc="-25" dirty="0"/>
              <a:t> </a:t>
            </a:r>
            <a:fld id="{81D60167-4931-47E6-BA6A-407CBD079E47}" type="slidenum">
              <a:rPr spc="-25" dirty="0"/>
              <a:t>13</a:t>
            </a:fld>
            <a:endParaRPr spc="-25" dirty="0"/>
          </a:p>
        </p:txBody>
      </p:sp>
      <p:sp>
        <p:nvSpPr>
          <p:cNvPr id="77" name="object 77"/>
          <p:cNvSpPr txBox="1">
            <a:spLocks noGrp="1"/>
          </p:cNvSpPr>
          <p:nvPr>
            <p:ph type="ftr" sz="quarter" idx="5"/>
          </p:nvPr>
        </p:nvSpPr>
        <p:spPr>
          <a:prstGeom prst="rect">
            <a:avLst/>
          </a:prstGeom>
        </p:spPr>
        <p:txBody>
          <a:bodyPr vert="horz" wrap="square" lIns="0" tIns="10795" rIns="0" bIns="0" rtlCol="0">
            <a:spAutoFit/>
          </a:bodyPr>
          <a:lstStyle/>
          <a:p>
            <a:pPr marL="12700">
              <a:lnSpc>
                <a:spcPct val="100000"/>
              </a:lnSpc>
              <a:spcBef>
                <a:spcPts val="85"/>
              </a:spcBef>
            </a:pPr>
            <a:r>
              <a:rPr spc="-10" dirty="0"/>
              <a:t>PART</a:t>
            </a:r>
            <a:r>
              <a:rPr spc="-5" dirty="0"/>
              <a:t> </a:t>
            </a:r>
            <a:r>
              <a:rPr spc="-25" dirty="0"/>
              <a:t>OF</a:t>
            </a:r>
          </a:p>
        </p:txBody>
      </p:sp>
      <p:pic>
        <p:nvPicPr>
          <p:cNvPr id="73" name="Picture 72">
            <a:extLst>
              <a:ext uri="{FF2B5EF4-FFF2-40B4-BE49-F238E27FC236}">
                <a16:creationId xmlns:a16="http://schemas.microsoft.com/office/drawing/2014/main" id="{37D892DD-F9A6-F9C0-4DB0-A688044FEE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2250" y="488757"/>
            <a:ext cx="1722627" cy="362143"/>
          </a:xfrm>
          <a:prstGeom prst="rect">
            <a:avLst/>
          </a:prstGeom>
        </p:spPr>
      </p:pic>
      <p:graphicFrame>
        <p:nvGraphicFramePr>
          <p:cNvPr id="72" name="Table 71">
            <a:extLst>
              <a:ext uri="{FF2B5EF4-FFF2-40B4-BE49-F238E27FC236}">
                <a16:creationId xmlns:a16="http://schemas.microsoft.com/office/drawing/2014/main" id="{8CB127B8-AC33-2BB2-14EC-D26DA0D41ACC}"/>
              </a:ext>
            </a:extLst>
          </p:cNvPr>
          <p:cNvGraphicFramePr>
            <a:graphicFrameLocks noGrp="1"/>
          </p:cNvGraphicFramePr>
          <p:nvPr>
            <p:extLst>
              <p:ext uri="{D42A27DB-BD31-4B8C-83A1-F6EECF244321}">
                <p14:modId xmlns:p14="http://schemas.microsoft.com/office/powerpoint/2010/main" val="2975369739"/>
              </p:ext>
            </p:extLst>
          </p:nvPr>
        </p:nvGraphicFramePr>
        <p:xfrm>
          <a:off x="415886" y="1408003"/>
          <a:ext cx="6486564" cy="7990516"/>
        </p:xfrm>
        <a:graphic>
          <a:graphicData uri="http://schemas.openxmlformats.org/drawingml/2006/table">
            <a:tbl>
              <a:tblPr firstRow="1" firstCol="1" lastRow="1" lastCol="1" bandRow="1" bandCol="1">
                <a:tableStyleId>{5C22544A-7EE6-4342-B048-85BDC9FD1C3A}</a:tableStyleId>
              </a:tblPr>
              <a:tblGrid>
                <a:gridCol w="4982180">
                  <a:extLst>
                    <a:ext uri="{9D8B030D-6E8A-4147-A177-3AD203B41FA5}">
                      <a16:colId xmlns:a16="http://schemas.microsoft.com/office/drawing/2014/main" val="3521743689"/>
                    </a:ext>
                  </a:extLst>
                </a:gridCol>
                <a:gridCol w="1504384">
                  <a:extLst>
                    <a:ext uri="{9D8B030D-6E8A-4147-A177-3AD203B41FA5}">
                      <a16:colId xmlns:a16="http://schemas.microsoft.com/office/drawing/2014/main" val="1994124055"/>
                    </a:ext>
                  </a:extLst>
                </a:gridCol>
              </a:tblGrid>
              <a:tr h="528945">
                <a:tc>
                  <a:txBody>
                    <a:bodyPr/>
                    <a:lstStyle/>
                    <a:p>
                      <a:pPr algn="l">
                        <a:lnSpc>
                          <a:spcPct val="150000"/>
                        </a:lnSpc>
                        <a:spcAft>
                          <a:spcPts val="1000"/>
                        </a:spcAft>
                      </a:pPr>
                      <a:r>
                        <a:rPr lang="en-GB" sz="1400" b="1" dirty="0">
                          <a:solidFill>
                            <a:schemeClr val="tx1"/>
                          </a:solidFill>
                          <a:effectLst/>
                          <a:latin typeface="Gill Sans Nova Book"/>
                          <a:ea typeface="+mn-ea"/>
                          <a:cs typeface="+mn-cs"/>
                        </a:rPr>
                        <a:t>Qualifications and Professional Development </a:t>
                      </a:r>
                      <a:endParaRPr lang="en-GB" sz="1400" b="1" dirty="0">
                        <a:solidFill>
                          <a:schemeClr val="tx1"/>
                        </a:solidFill>
                        <a:effectLst/>
                        <a:latin typeface="Gill Sans Nova Book"/>
                        <a:ea typeface="Calibri" panose="020F0502020204030204" pitchFamily="34" charset="0"/>
                        <a:cs typeface="Times New Roman" panose="02020603050405020304" pitchFamily="18" charset="0"/>
                      </a:endParaRPr>
                    </a:p>
                  </a:txBody>
                  <a:tcPr marL="44069" marR="440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1000"/>
                        </a:spcAft>
                      </a:pPr>
                      <a:r>
                        <a:rPr lang="en-GB" sz="1100" dirty="0">
                          <a:solidFill>
                            <a:schemeClr val="tx1"/>
                          </a:solidFill>
                          <a:effectLst/>
                          <a:latin typeface="Gill Sans Nova Book"/>
                        </a:rPr>
                        <a:t>Essential (E)</a:t>
                      </a:r>
                    </a:p>
                    <a:p>
                      <a:pPr algn="ctr">
                        <a:lnSpc>
                          <a:spcPct val="100000"/>
                        </a:lnSpc>
                        <a:spcAft>
                          <a:spcPts val="1000"/>
                        </a:spcAft>
                      </a:pPr>
                      <a:r>
                        <a:rPr lang="en-GB" sz="1100" dirty="0">
                          <a:solidFill>
                            <a:schemeClr val="tx1"/>
                          </a:solidFill>
                          <a:effectLst/>
                          <a:latin typeface="Gill Sans Nova Book"/>
                        </a:rPr>
                        <a:t>Desirable (D)</a:t>
                      </a:r>
                      <a:endParaRPr lang="en-GB" sz="1100" dirty="0">
                        <a:solidFill>
                          <a:schemeClr val="tx1"/>
                        </a:solidFill>
                        <a:effectLst/>
                        <a:latin typeface="Gill Sans Nova Book"/>
                        <a:ea typeface="Calibri" panose="020F0502020204030204" pitchFamily="34" charset="0"/>
                        <a:cs typeface="Times New Roman" panose="02020603050405020304" pitchFamily="18" charset="0"/>
                      </a:endParaRPr>
                    </a:p>
                  </a:txBody>
                  <a:tcPr marL="44069" marR="440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2034939"/>
                  </a:ext>
                </a:extLst>
              </a:tr>
              <a:tr h="167909">
                <a:tc>
                  <a:txBody>
                    <a:bodyPr/>
                    <a:lstStyle/>
                    <a:p>
                      <a:pPr algn="l">
                        <a:lnSpc>
                          <a:spcPct val="150000"/>
                        </a:lnSpc>
                        <a:spcBef>
                          <a:spcPts val="300"/>
                        </a:spcBef>
                        <a:spcAft>
                          <a:spcPts val="300"/>
                        </a:spcAft>
                      </a:pPr>
                      <a:r>
                        <a:rPr lang="en-GB" sz="1100" b="0" dirty="0">
                          <a:solidFill>
                            <a:schemeClr val="tx1"/>
                          </a:solidFill>
                          <a:effectLst/>
                          <a:latin typeface="Gill Sans Nova Book"/>
                          <a:ea typeface="Calibri" panose="020F0502020204030204" pitchFamily="34" charset="0"/>
                        </a:rPr>
                        <a:t>5 GCSE passes A* - C or equivalent </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100" b="0">
                          <a:solidFill>
                            <a:schemeClr val="tx1"/>
                          </a:solidFill>
                          <a:effectLst/>
                          <a:latin typeface="Gill Sans Nova Book"/>
                          <a:ea typeface="Calibri" panose="020F0502020204030204" pitchFamily="34" charset="0"/>
                        </a:rPr>
                        <a:t>E</a:t>
                      </a:r>
                      <a:endParaRPr lang="en-GB" sz="1100" b="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2360056"/>
                  </a:ext>
                </a:extLst>
              </a:tr>
              <a:tr h="167909">
                <a:tc>
                  <a:txBody>
                    <a:bodyPr/>
                    <a:lstStyle/>
                    <a:p>
                      <a:pPr algn="l">
                        <a:lnSpc>
                          <a:spcPct val="150000"/>
                        </a:lnSpc>
                      </a:pPr>
                      <a:r>
                        <a:rPr lang="en-GB" sz="1100" b="0" dirty="0">
                          <a:solidFill>
                            <a:schemeClr val="tx1"/>
                          </a:solidFill>
                          <a:effectLst/>
                          <a:latin typeface="Gill Sans Nova Book"/>
                          <a:ea typeface="Times New Roman" panose="02020603050405020304" pitchFamily="18" charset="0"/>
                        </a:rPr>
                        <a:t>NVQ Level 2 or equivalent in teaching assistance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100" b="0" dirty="0">
                          <a:solidFill>
                            <a:schemeClr val="tx1"/>
                          </a:solidFill>
                          <a:effectLst/>
                          <a:latin typeface="Gill Sans Nova Book"/>
                          <a:ea typeface="Calibri" panose="020F0502020204030204" pitchFamily="34" charset="0"/>
                        </a:rPr>
                        <a:t>D</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4823145"/>
                  </a:ext>
                </a:extLst>
              </a:tr>
              <a:tr h="167909">
                <a:tc gridSpan="2">
                  <a:txBody>
                    <a:bodyPr/>
                    <a:lstStyle/>
                    <a:p>
                      <a:pPr algn="l">
                        <a:lnSpc>
                          <a:spcPct val="150000"/>
                        </a:lnSpc>
                        <a:spcBef>
                          <a:spcPts val="300"/>
                        </a:spcBef>
                        <a:spcAft>
                          <a:spcPts val="300"/>
                        </a:spcAft>
                      </a:pPr>
                      <a:r>
                        <a:rPr lang="en-GB" sz="1400" b="1" dirty="0">
                          <a:solidFill>
                            <a:schemeClr val="tx1"/>
                          </a:solidFill>
                          <a:effectLst/>
                          <a:latin typeface="Gill Sans Nova Book"/>
                          <a:ea typeface="Times New Roman" panose="02020603050405020304" pitchFamily="18" charset="0"/>
                        </a:rPr>
                        <a:t>Experience, Knowledge and Understanding </a:t>
                      </a:r>
                      <a:endParaRPr lang="en-GB" sz="140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3391736"/>
                  </a:ext>
                </a:extLst>
              </a:tr>
              <a:tr h="347341">
                <a:tc>
                  <a:txBody>
                    <a:bodyPr/>
                    <a:lstStyle/>
                    <a:p>
                      <a:pPr marL="457200" algn="l">
                        <a:lnSpc>
                          <a:spcPct val="150000"/>
                        </a:lnSpc>
                      </a:pPr>
                      <a:r>
                        <a:rPr lang="en-GB" sz="1100" b="0" dirty="0">
                          <a:solidFill>
                            <a:schemeClr val="tx1"/>
                          </a:solidFill>
                          <a:effectLst/>
                          <a:latin typeface="Gill Sans Nova Book"/>
                          <a:ea typeface="Times New Roman" panose="02020603050405020304" pitchFamily="18" charset="0"/>
                        </a:rPr>
                        <a:t>General understanding of national curriculum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100" b="0" dirty="0">
                          <a:solidFill>
                            <a:schemeClr val="tx1"/>
                          </a:solidFill>
                          <a:effectLst/>
                          <a:latin typeface="Gill Sans Nova Book"/>
                          <a:ea typeface="Calibri" panose="020F0502020204030204" pitchFamily="34" charset="0"/>
                        </a:rPr>
                        <a:t>E</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8383496"/>
                  </a:ext>
                </a:extLst>
              </a:tr>
              <a:tr h="528945">
                <a:tc>
                  <a:txBody>
                    <a:bodyPr/>
                    <a:lstStyle/>
                    <a:p>
                      <a:pPr marL="457200" algn="l">
                        <a:lnSpc>
                          <a:spcPct val="150000"/>
                        </a:lnSpc>
                      </a:pPr>
                      <a:r>
                        <a:rPr lang="en-GB" sz="1100" b="0" dirty="0">
                          <a:solidFill>
                            <a:schemeClr val="tx1"/>
                          </a:solidFill>
                          <a:effectLst/>
                          <a:latin typeface="Gill Sans Nova Book"/>
                          <a:ea typeface="Times New Roman" panose="02020603050405020304" pitchFamily="18" charset="0"/>
                        </a:rPr>
                        <a:t>Understanding of basic learning programmes and techniques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100" b="0" dirty="0">
                          <a:solidFill>
                            <a:schemeClr val="tx1"/>
                          </a:solidFill>
                          <a:effectLst/>
                          <a:latin typeface="Gill Sans Nova Book"/>
                          <a:ea typeface="Calibri" panose="020F0502020204030204" pitchFamily="34" charset="0"/>
                        </a:rPr>
                        <a:t>E</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6501438"/>
                  </a:ext>
                </a:extLst>
              </a:tr>
              <a:tr h="167909">
                <a:tc>
                  <a:txBody>
                    <a:bodyPr/>
                    <a:lstStyle/>
                    <a:p>
                      <a:pPr marL="457200" algn="l">
                        <a:lnSpc>
                          <a:spcPct val="150000"/>
                        </a:lnSpc>
                      </a:pPr>
                      <a:r>
                        <a:rPr lang="en-GB" sz="1100" b="0" dirty="0">
                          <a:solidFill>
                            <a:schemeClr val="tx1"/>
                          </a:solidFill>
                          <a:effectLst/>
                          <a:latin typeface="Gill Sans Nova Book"/>
                          <a:ea typeface="Times New Roman" panose="02020603050405020304" pitchFamily="18" charset="0"/>
                        </a:rPr>
                        <a:t>Experience of working with secondary aged students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100" b="0" dirty="0">
                          <a:solidFill>
                            <a:schemeClr val="tx1"/>
                          </a:solidFill>
                          <a:effectLst/>
                          <a:latin typeface="Gill Sans Nova Book"/>
                          <a:ea typeface="Calibri" panose="020F0502020204030204" pitchFamily="34" charset="0"/>
                        </a:rPr>
                        <a:t>E</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4992497"/>
                  </a:ext>
                </a:extLst>
              </a:tr>
              <a:tr h="167909">
                <a:tc>
                  <a:txBody>
                    <a:bodyPr/>
                    <a:lstStyle/>
                    <a:p>
                      <a:pPr marL="457200" algn="l">
                        <a:lnSpc>
                          <a:spcPct val="150000"/>
                        </a:lnSpc>
                      </a:pPr>
                      <a:r>
                        <a:rPr lang="en-GB" sz="1100" b="0" dirty="0">
                          <a:solidFill>
                            <a:schemeClr val="tx1"/>
                          </a:solidFill>
                          <a:effectLst/>
                          <a:latin typeface="Gill Sans Nova Book"/>
                          <a:ea typeface="Times New Roman" panose="02020603050405020304" pitchFamily="18" charset="0"/>
                        </a:rPr>
                        <a:t>Knowledge of classroom roles and responsibilities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100" b="0" dirty="0">
                          <a:solidFill>
                            <a:schemeClr val="tx1"/>
                          </a:solidFill>
                          <a:effectLst/>
                          <a:latin typeface="Gill Sans Nova Book"/>
                          <a:ea typeface="Calibri" panose="020F0502020204030204" pitchFamily="34" charset="0"/>
                        </a:rPr>
                        <a:t>E</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7228386"/>
                  </a:ext>
                </a:extLst>
              </a:tr>
              <a:tr h="167909">
                <a:tc>
                  <a:txBody>
                    <a:bodyPr/>
                    <a:lstStyle/>
                    <a:p>
                      <a:pPr marL="457200" algn="l">
                        <a:lnSpc>
                          <a:spcPct val="150000"/>
                        </a:lnSpc>
                      </a:pPr>
                      <a:r>
                        <a:rPr lang="en-GB" sz="1100" b="0" dirty="0">
                          <a:solidFill>
                            <a:schemeClr val="tx1"/>
                          </a:solidFill>
                          <a:effectLst/>
                          <a:latin typeface="Gill Sans Nova Book"/>
                          <a:ea typeface="Times New Roman" panose="02020603050405020304" pitchFamily="18" charset="0"/>
                        </a:rPr>
                        <a:t>Understanding of health and safety in the workplace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100" b="0" dirty="0">
                          <a:solidFill>
                            <a:schemeClr val="tx1"/>
                          </a:solidFill>
                          <a:effectLst/>
                          <a:latin typeface="Gill Sans Nova Book"/>
                          <a:ea typeface="Calibri" panose="020F0502020204030204" pitchFamily="34" charset="0"/>
                        </a:rPr>
                        <a:t>D</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8376710"/>
                  </a:ext>
                </a:extLst>
              </a:tr>
              <a:tr h="347341">
                <a:tc gridSpan="2">
                  <a:txBody>
                    <a:bodyPr/>
                    <a:lstStyle/>
                    <a:p>
                      <a:pPr algn="l">
                        <a:lnSpc>
                          <a:spcPct val="150000"/>
                        </a:lnSpc>
                        <a:spcBef>
                          <a:spcPts val="300"/>
                        </a:spcBef>
                        <a:spcAft>
                          <a:spcPts val="300"/>
                        </a:spcAft>
                      </a:pPr>
                      <a:r>
                        <a:rPr lang="en-GB" sz="1400" b="1" dirty="0">
                          <a:solidFill>
                            <a:schemeClr val="tx1"/>
                          </a:solidFill>
                          <a:effectLst/>
                          <a:latin typeface="Gill Sans Nova Book"/>
                          <a:ea typeface="Times New Roman" panose="02020603050405020304" pitchFamily="18" charset="0"/>
                        </a:rPr>
                        <a:t>Skills and Attributes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4846131"/>
                  </a:ext>
                </a:extLst>
              </a:tr>
              <a:tr h="167909">
                <a:tc>
                  <a:txBody>
                    <a:bodyPr/>
                    <a:lstStyle/>
                    <a:p>
                      <a:pPr algn="l">
                        <a:lnSpc>
                          <a:spcPct val="150000"/>
                        </a:lnSpc>
                        <a:spcBef>
                          <a:spcPts val="300"/>
                        </a:spcBef>
                        <a:spcAft>
                          <a:spcPts val="300"/>
                        </a:spcAft>
                        <a:tabLst>
                          <a:tab pos="126365" algn="l"/>
                        </a:tabLst>
                      </a:pPr>
                      <a:r>
                        <a:rPr lang="en-GB" sz="1100" b="0" dirty="0">
                          <a:solidFill>
                            <a:schemeClr val="tx1"/>
                          </a:solidFill>
                          <a:effectLst/>
                          <a:latin typeface="Gill Sans Nova Book"/>
                          <a:ea typeface="Calibri" panose="020F0502020204030204" pitchFamily="34" charset="0"/>
                        </a:rPr>
                        <a:t>Good interpersonal skills</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100" b="0" dirty="0">
                          <a:solidFill>
                            <a:schemeClr val="tx1"/>
                          </a:solidFill>
                          <a:effectLst/>
                          <a:latin typeface="Gill Sans Nova Book"/>
                          <a:ea typeface="Calibri" panose="020F0502020204030204" pitchFamily="34" charset="0"/>
                        </a:rPr>
                        <a:t>E</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765557"/>
                  </a:ext>
                </a:extLst>
              </a:tr>
              <a:tr h="167909">
                <a:tc>
                  <a:txBody>
                    <a:bodyPr/>
                    <a:lstStyle/>
                    <a:p>
                      <a:pPr algn="l">
                        <a:lnSpc>
                          <a:spcPct val="150000"/>
                        </a:lnSpc>
                        <a:spcBef>
                          <a:spcPts val="300"/>
                        </a:spcBef>
                        <a:spcAft>
                          <a:spcPts val="300"/>
                        </a:spcAft>
                        <a:tabLst>
                          <a:tab pos="126365" algn="l"/>
                        </a:tabLst>
                      </a:pPr>
                      <a:r>
                        <a:rPr lang="en-GB" sz="1100" b="0" dirty="0">
                          <a:solidFill>
                            <a:schemeClr val="tx1"/>
                          </a:solidFill>
                          <a:effectLst/>
                          <a:latin typeface="Gill Sans Nova Book"/>
                          <a:ea typeface="Calibri" panose="020F0502020204030204" pitchFamily="34" charset="0"/>
                        </a:rPr>
                        <a:t>Good team player </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100" b="0" dirty="0">
                          <a:solidFill>
                            <a:schemeClr val="tx1"/>
                          </a:solidFill>
                          <a:effectLst/>
                          <a:latin typeface="Gill Sans Nova Book"/>
                          <a:ea typeface="Calibri" panose="020F0502020204030204" pitchFamily="34" charset="0"/>
                        </a:rPr>
                        <a:t>E</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7873321"/>
                  </a:ext>
                </a:extLst>
              </a:tr>
              <a:tr h="347341">
                <a:tc>
                  <a:txBody>
                    <a:bodyPr/>
                    <a:lstStyle/>
                    <a:p>
                      <a:pPr algn="l">
                        <a:lnSpc>
                          <a:spcPct val="150000"/>
                        </a:lnSpc>
                        <a:spcBef>
                          <a:spcPts val="300"/>
                        </a:spcBef>
                        <a:spcAft>
                          <a:spcPts val="300"/>
                        </a:spcAft>
                        <a:tabLst>
                          <a:tab pos="126365" algn="l"/>
                        </a:tabLst>
                      </a:pPr>
                      <a:r>
                        <a:rPr lang="en-GB" sz="1100" b="0" dirty="0">
                          <a:solidFill>
                            <a:schemeClr val="tx1"/>
                          </a:solidFill>
                          <a:effectLst/>
                          <a:latin typeface="Gill Sans Nova Book"/>
                          <a:ea typeface="Calibri" panose="020F0502020204030204" pitchFamily="34" charset="0"/>
                        </a:rPr>
                        <a:t>Commitment to supporting students and colleagues</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100" b="0" dirty="0">
                          <a:solidFill>
                            <a:schemeClr val="tx1"/>
                          </a:solidFill>
                          <a:effectLst/>
                          <a:latin typeface="Gill Sans Nova Book"/>
                          <a:ea typeface="Calibri" panose="020F0502020204030204" pitchFamily="34" charset="0"/>
                        </a:rPr>
                        <a:t>E</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4223894"/>
                  </a:ext>
                </a:extLst>
              </a:tr>
              <a:tr h="167909">
                <a:tc>
                  <a:txBody>
                    <a:bodyPr/>
                    <a:lstStyle/>
                    <a:p>
                      <a:pPr algn="l">
                        <a:lnSpc>
                          <a:spcPct val="150000"/>
                        </a:lnSpc>
                        <a:spcBef>
                          <a:spcPts val="300"/>
                        </a:spcBef>
                        <a:spcAft>
                          <a:spcPts val="300"/>
                        </a:spcAft>
                        <a:tabLst>
                          <a:tab pos="126365" algn="l"/>
                        </a:tabLst>
                      </a:pPr>
                      <a:r>
                        <a:rPr lang="en-GB" sz="1100" b="0" dirty="0">
                          <a:solidFill>
                            <a:schemeClr val="tx1"/>
                          </a:solidFill>
                          <a:effectLst/>
                          <a:latin typeface="Gill Sans Nova Book"/>
                          <a:ea typeface="Calibri" panose="020F0502020204030204" pitchFamily="34" charset="0"/>
                        </a:rPr>
                        <a:t>Good written and oral communication skills </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100" b="0" dirty="0">
                          <a:solidFill>
                            <a:schemeClr val="tx1"/>
                          </a:solidFill>
                          <a:effectLst/>
                          <a:latin typeface="Gill Sans Nova Book"/>
                          <a:ea typeface="Calibri" panose="020F0502020204030204" pitchFamily="34" charset="0"/>
                        </a:rPr>
                        <a:t>E</a:t>
                      </a:r>
                      <a:endParaRPr lang="en-GB" sz="1100" b="0" dirty="0">
                        <a:solidFill>
                          <a:schemeClr val="tx1"/>
                        </a:solidFill>
                        <a:effectLst/>
                        <a:latin typeface="Gill Sans Nova Book"/>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6779078"/>
                  </a:ext>
                </a:extLst>
              </a:tr>
              <a:tr h="347341">
                <a:tc>
                  <a:txBody>
                    <a:bodyPr/>
                    <a:lstStyle/>
                    <a:p>
                      <a:pPr algn="l">
                        <a:lnSpc>
                          <a:spcPct val="150000"/>
                        </a:lnSpc>
                        <a:spcBef>
                          <a:spcPts val="300"/>
                        </a:spcBef>
                        <a:spcAft>
                          <a:spcPts val="300"/>
                        </a:spcAft>
                        <a:tabLst>
                          <a:tab pos="126365" algn="l"/>
                        </a:tabLst>
                      </a:pPr>
                      <a:r>
                        <a:rPr lang="en-GB" sz="1100" b="0" dirty="0">
                          <a:solidFill>
                            <a:schemeClr val="tx1"/>
                          </a:solidFill>
                          <a:effectLst/>
                          <a:latin typeface="Gill Sans Nova Book"/>
                          <a:ea typeface="Times New Roman" panose="02020603050405020304" pitchFamily="18" charset="0"/>
                        </a:rPr>
                        <a:t>Able to manage classroom activities safely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100" b="0" dirty="0">
                          <a:solidFill>
                            <a:schemeClr val="tx1"/>
                          </a:solidFill>
                          <a:effectLst/>
                          <a:latin typeface="Gill Sans Nova Book"/>
                          <a:ea typeface="Calibri" panose="020F0502020204030204" pitchFamily="34" charset="0"/>
                        </a:rPr>
                        <a:t>E</a:t>
                      </a:r>
                      <a:endParaRPr lang="en-GB" sz="1100" b="0" dirty="0">
                        <a:solidFill>
                          <a:schemeClr val="tx1"/>
                        </a:solidFill>
                        <a:effectLst/>
                        <a:latin typeface="Gill Sans Nova Book"/>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234703"/>
                  </a:ext>
                </a:extLst>
              </a:tr>
              <a:tr h="167909">
                <a:tc>
                  <a:txBody>
                    <a:bodyPr/>
                    <a:lstStyle/>
                    <a:p>
                      <a:pPr algn="l">
                        <a:lnSpc>
                          <a:spcPct val="150000"/>
                        </a:lnSpc>
                        <a:spcBef>
                          <a:spcPts val="300"/>
                        </a:spcBef>
                        <a:spcAft>
                          <a:spcPts val="300"/>
                        </a:spcAft>
                        <a:tabLst>
                          <a:tab pos="126365" algn="l"/>
                        </a:tabLst>
                      </a:pPr>
                      <a:r>
                        <a:rPr lang="en-GB" sz="1100" b="0" dirty="0">
                          <a:solidFill>
                            <a:schemeClr val="tx1"/>
                          </a:solidFill>
                          <a:effectLst/>
                          <a:latin typeface="Gill Sans Nova Book"/>
                          <a:ea typeface="Times New Roman" panose="02020603050405020304" pitchFamily="18" charset="0"/>
                        </a:rPr>
                        <a:t>Ability to organise classroom resources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100" b="0" dirty="0">
                          <a:solidFill>
                            <a:schemeClr val="tx1"/>
                          </a:solidFill>
                          <a:effectLst/>
                          <a:latin typeface="Gill Sans Nova Book"/>
                          <a:ea typeface="Calibri" panose="020F0502020204030204" pitchFamily="34" charset="0"/>
                        </a:rPr>
                        <a:t>E</a:t>
                      </a:r>
                      <a:endParaRPr lang="en-GB" sz="1100" b="0" dirty="0">
                        <a:solidFill>
                          <a:schemeClr val="tx1"/>
                        </a:solidFill>
                        <a:effectLst/>
                        <a:latin typeface="Gill Sans Nova Book"/>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1038825"/>
                  </a:ext>
                </a:extLst>
              </a:tr>
              <a:tr h="347341">
                <a:tc>
                  <a:txBody>
                    <a:bodyPr/>
                    <a:lstStyle/>
                    <a:p>
                      <a:pPr algn="l">
                        <a:lnSpc>
                          <a:spcPct val="150000"/>
                        </a:lnSpc>
                        <a:spcBef>
                          <a:spcPts val="300"/>
                        </a:spcBef>
                        <a:spcAft>
                          <a:spcPts val="300"/>
                        </a:spcAft>
                        <a:tabLst>
                          <a:tab pos="126365" algn="l"/>
                        </a:tabLst>
                      </a:pPr>
                      <a:r>
                        <a:rPr lang="en-GB" sz="1100" b="0" dirty="0">
                          <a:solidFill>
                            <a:schemeClr val="tx1"/>
                          </a:solidFill>
                          <a:effectLst/>
                          <a:latin typeface="Gill Sans Nova Book"/>
                          <a:ea typeface="Times New Roman" panose="02020603050405020304" pitchFamily="18" charset="0"/>
                        </a:rPr>
                        <a:t>Good organisational skills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100" b="0" dirty="0">
                          <a:solidFill>
                            <a:schemeClr val="tx1"/>
                          </a:solidFill>
                          <a:effectLst/>
                          <a:latin typeface="Gill Sans Nova Book"/>
                          <a:ea typeface="Calibri" panose="020F0502020204030204" pitchFamily="34" charset="0"/>
                        </a:rPr>
                        <a:t>E</a:t>
                      </a:r>
                      <a:endParaRPr lang="en-GB" sz="1100" b="0" dirty="0">
                        <a:solidFill>
                          <a:schemeClr val="tx1"/>
                        </a:solidFill>
                        <a:effectLst/>
                        <a:latin typeface="Gill Sans Nova Book"/>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1891579"/>
                  </a:ext>
                </a:extLst>
              </a:tr>
              <a:tr h="347341">
                <a:tc>
                  <a:txBody>
                    <a:bodyPr/>
                    <a:lstStyle/>
                    <a:p>
                      <a:pPr algn="l">
                        <a:lnSpc>
                          <a:spcPct val="150000"/>
                        </a:lnSpc>
                        <a:spcBef>
                          <a:spcPts val="300"/>
                        </a:spcBef>
                        <a:spcAft>
                          <a:spcPts val="300"/>
                        </a:spcAft>
                        <a:tabLst>
                          <a:tab pos="126365" algn="l"/>
                        </a:tabLst>
                      </a:pPr>
                      <a:r>
                        <a:rPr lang="en-GB" sz="1100" b="0" dirty="0">
                          <a:solidFill>
                            <a:schemeClr val="tx1"/>
                          </a:solidFill>
                          <a:effectLst/>
                          <a:latin typeface="Gill Sans Nova Book"/>
                          <a:ea typeface="Calibri" panose="020F0502020204030204" pitchFamily="34" charset="0"/>
                        </a:rPr>
                        <a:t>Able to be flexible and use initiative</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100" b="0" dirty="0">
                          <a:solidFill>
                            <a:schemeClr val="tx1"/>
                          </a:solidFill>
                          <a:effectLst/>
                          <a:latin typeface="Gill Sans Nova Book"/>
                          <a:ea typeface="Calibri" panose="020F0502020204030204" pitchFamily="34" charset="0"/>
                        </a:rPr>
                        <a:t>E</a:t>
                      </a:r>
                      <a:endParaRPr lang="en-GB" sz="1100" b="0" dirty="0">
                        <a:solidFill>
                          <a:schemeClr val="tx1"/>
                        </a:solidFill>
                        <a:effectLst/>
                        <a:latin typeface="Gill Sans Nova Book"/>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9208576"/>
                  </a:ext>
                </a:extLst>
              </a:tr>
              <a:tr h="167909">
                <a:tc>
                  <a:txBody>
                    <a:bodyPr/>
                    <a:lstStyle/>
                    <a:p>
                      <a:pPr algn="l">
                        <a:lnSpc>
                          <a:spcPct val="150000"/>
                        </a:lnSpc>
                        <a:spcBef>
                          <a:spcPts val="300"/>
                        </a:spcBef>
                        <a:spcAft>
                          <a:spcPts val="300"/>
                        </a:spcAft>
                        <a:tabLst>
                          <a:tab pos="126365" algn="l"/>
                        </a:tabLst>
                      </a:pPr>
                      <a:r>
                        <a:rPr lang="en-GB" sz="1100" b="0" dirty="0">
                          <a:solidFill>
                            <a:schemeClr val="tx1"/>
                          </a:solidFill>
                          <a:effectLst/>
                          <a:latin typeface="Gill Sans Nova Book"/>
                          <a:ea typeface="Calibri" panose="020F0502020204030204" pitchFamily="34" charset="0"/>
                        </a:rPr>
                        <a:t>Able to relate well to children</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100" b="0" dirty="0">
                          <a:solidFill>
                            <a:schemeClr val="tx1"/>
                          </a:solidFill>
                          <a:effectLst/>
                          <a:latin typeface="Gill Sans Nova Book"/>
                          <a:ea typeface="Calibri" panose="020F0502020204030204" pitchFamily="34" charset="0"/>
                        </a:rPr>
                        <a:t>E</a:t>
                      </a:r>
                      <a:endParaRPr lang="en-GB" sz="1100" b="0" dirty="0">
                        <a:solidFill>
                          <a:schemeClr val="tx1"/>
                        </a:solidFill>
                        <a:effectLst/>
                        <a:latin typeface="Gill Sans Nova Book"/>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5717560"/>
                  </a:ext>
                </a:extLst>
              </a:tr>
              <a:tr h="347341">
                <a:tc>
                  <a:txBody>
                    <a:bodyPr/>
                    <a:lstStyle/>
                    <a:p>
                      <a:pPr algn="l">
                        <a:lnSpc>
                          <a:spcPct val="150000"/>
                        </a:lnSpc>
                        <a:spcBef>
                          <a:spcPts val="300"/>
                        </a:spcBef>
                        <a:spcAft>
                          <a:spcPts val="300"/>
                        </a:spcAft>
                        <a:tabLst>
                          <a:tab pos="126365" algn="l"/>
                        </a:tabLst>
                      </a:pPr>
                      <a:r>
                        <a:rPr lang="en-GB" sz="1100" b="0" dirty="0">
                          <a:solidFill>
                            <a:schemeClr val="tx1"/>
                          </a:solidFill>
                          <a:effectLst/>
                          <a:latin typeface="Gill Sans Nova Book"/>
                          <a:ea typeface="Calibri" panose="020F0502020204030204" pitchFamily="34" charset="0"/>
                        </a:rPr>
                        <a:t>Good time management </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100" b="0" dirty="0">
                          <a:solidFill>
                            <a:schemeClr val="tx1"/>
                          </a:solidFill>
                          <a:effectLst/>
                          <a:latin typeface="Gill Sans Nova Book"/>
                          <a:ea typeface="Calibri" panose="020F0502020204030204" pitchFamily="34" charset="0"/>
                        </a:rPr>
                        <a:t>E</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031959"/>
                  </a:ext>
                </a:extLst>
              </a:tr>
              <a:tr h="167909">
                <a:tc>
                  <a:txBody>
                    <a:bodyPr/>
                    <a:lstStyle/>
                    <a:p>
                      <a:pPr algn="l">
                        <a:lnSpc>
                          <a:spcPct val="150000"/>
                        </a:lnSpc>
                        <a:spcBef>
                          <a:spcPts val="300"/>
                        </a:spcBef>
                        <a:spcAft>
                          <a:spcPts val="300"/>
                        </a:spcAft>
                        <a:tabLst>
                          <a:tab pos="126365" algn="l"/>
                        </a:tabLst>
                      </a:pPr>
                      <a:r>
                        <a:rPr lang="en-GB" sz="1100" b="0" dirty="0">
                          <a:solidFill>
                            <a:schemeClr val="tx1"/>
                          </a:solidFill>
                          <a:effectLst/>
                          <a:latin typeface="Gill Sans Nova Book"/>
                          <a:ea typeface="Calibri" panose="020F0502020204030204" pitchFamily="34" charset="0"/>
                        </a:rPr>
                        <a:t>Ability to stay calm under pressure</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100" b="0" dirty="0">
                          <a:solidFill>
                            <a:schemeClr val="tx1"/>
                          </a:solidFill>
                          <a:effectLst/>
                          <a:latin typeface="Gill Sans Nova Book"/>
                          <a:ea typeface="Calibri" panose="020F0502020204030204" pitchFamily="34" charset="0"/>
                        </a:rPr>
                        <a:t>E</a:t>
                      </a:r>
                      <a:endParaRPr lang="en-GB" sz="1100" b="0" dirty="0">
                        <a:solidFill>
                          <a:schemeClr val="tx1"/>
                        </a:solidFill>
                        <a:effectLst/>
                        <a:latin typeface="Gill Sans Nova Book"/>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4728334"/>
                  </a:ext>
                </a:extLst>
              </a:tr>
              <a:tr h="526775">
                <a:tc>
                  <a:txBody>
                    <a:bodyPr/>
                    <a:lstStyle/>
                    <a:p>
                      <a:pPr algn="l">
                        <a:lnSpc>
                          <a:spcPct val="150000"/>
                        </a:lnSpc>
                        <a:spcBef>
                          <a:spcPts val="300"/>
                        </a:spcBef>
                        <a:spcAft>
                          <a:spcPts val="300"/>
                        </a:spcAft>
                        <a:tabLst>
                          <a:tab pos="126365" algn="l"/>
                        </a:tabLst>
                      </a:pPr>
                      <a:r>
                        <a:rPr lang="en-GB" sz="1100" b="0" dirty="0">
                          <a:solidFill>
                            <a:schemeClr val="tx1"/>
                          </a:solidFill>
                          <a:effectLst/>
                          <a:latin typeface="Gill Sans Nova Book"/>
                          <a:ea typeface="Calibri" panose="020F0502020204030204" pitchFamily="34" charset="0"/>
                        </a:rPr>
                        <a:t>Willing to undertake training </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100" b="0" dirty="0">
                          <a:solidFill>
                            <a:schemeClr val="tx1"/>
                          </a:solidFill>
                          <a:effectLst/>
                          <a:latin typeface="Gill Sans Nova Book"/>
                          <a:ea typeface="Calibri" panose="020F0502020204030204" pitchFamily="34" charset="0"/>
                        </a:rPr>
                        <a:t>E</a:t>
                      </a:r>
                      <a:endParaRPr lang="en-GB" sz="1100" b="0" dirty="0">
                        <a:solidFill>
                          <a:schemeClr val="tx1"/>
                        </a:solidFill>
                        <a:effectLst/>
                        <a:latin typeface="Gill Sans Nova Book"/>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1520533"/>
                  </a:ext>
                </a:extLst>
              </a:tr>
              <a:tr h="347341">
                <a:tc>
                  <a:txBody>
                    <a:bodyPr/>
                    <a:lstStyle/>
                    <a:p>
                      <a:pPr algn="l">
                        <a:lnSpc>
                          <a:spcPct val="150000"/>
                        </a:lnSpc>
                        <a:spcBef>
                          <a:spcPts val="300"/>
                        </a:spcBef>
                        <a:spcAft>
                          <a:spcPts val="300"/>
                        </a:spcAft>
                        <a:tabLst>
                          <a:tab pos="126365" algn="l"/>
                        </a:tabLst>
                      </a:pPr>
                      <a:r>
                        <a:rPr lang="en-GB" sz="1100" b="0" dirty="0">
                          <a:solidFill>
                            <a:schemeClr val="tx1"/>
                          </a:solidFill>
                          <a:effectLst/>
                          <a:latin typeface="Gill Sans Nova Book"/>
                          <a:ea typeface="Calibri" panose="020F0502020204030204" pitchFamily="34" charset="0"/>
                        </a:rPr>
                        <a:t>Ability to relate to parents/carers</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en-GB" sz="1100" b="0" dirty="0">
                          <a:solidFill>
                            <a:schemeClr val="tx1"/>
                          </a:solidFill>
                          <a:effectLst/>
                          <a:latin typeface="Gill Sans Nova Book"/>
                          <a:ea typeface="Calibri" panose="020F0502020204030204" pitchFamily="34" charset="0"/>
                        </a:rPr>
                        <a:t>E</a:t>
                      </a:r>
                      <a:endParaRPr lang="en-GB" sz="1100" b="0" dirty="0">
                        <a:solidFill>
                          <a:schemeClr val="tx1"/>
                        </a:solidFill>
                        <a:effectLst/>
                        <a:latin typeface="Gill Sans Nova Book"/>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890168"/>
                  </a:ext>
                </a:extLst>
              </a:tr>
              <a:tr h="167909">
                <a:tc>
                  <a:txBody>
                    <a:bodyPr/>
                    <a:lstStyle/>
                    <a:p>
                      <a:pPr algn="l">
                        <a:lnSpc>
                          <a:spcPct val="150000"/>
                        </a:lnSpc>
                        <a:spcBef>
                          <a:spcPts val="300"/>
                        </a:spcBef>
                        <a:spcAft>
                          <a:spcPts val="300"/>
                        </a:spcAft>
                        <a:tabLst>
                          <a:tab pos="126365" algn="l"/>
                        </a:tabLst>
                      </a:pPr>
                      <a:r>
                        <a:rPr lang="en-GB" sz="1100" b="0" dirty="0">
                          <a:solidFill>
                            <a:schemeClr val="tx1"/>
                          </a:solidFill>
                          <a:effectLst/>
                          <a:latin typeface="Gill Sans Nova Book"/>
                          <a:ea typeface="Calibri" panose="020F0502020204030204" pitchFamily="34" charset="0"/>
                        </a:rPr>
                        <a:t>Patience and enthusiasm</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en-GB" sz="1100" b="0" dirty="0">
                          <a:solidFill>
                            <a:schemeClr val="tx1"/>
                          </a:solidFill>
                          <a:effectLst/>
                          <a:latin typeface="Gill Sans Nova Book"/>
                          <a:ea typeface="Calibri" panose="020F0502020204030204" pitchFamily="34" charset="0"/>
                        </a:rPr>
                        <a:t>E</a:t>
                      </a:r>
                      <a:endParaRPr lang="en-GB" sz="1100" b="0" dirty="0">
                        <a:solidFill>
                          <a:schemeClr val="tx1"/>
                        </a:solidFill>
                        <a:effectLst/>
                        <a:latin typeface="Gill Sans Nova Book"/>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9955113"/>
                  </a:ext>
                </a:extLst>
              </a:tr>
              <a:tr h="167909">
                <a:tc gridSpan="2">
                  <a:txBody>
                    <a:bodyPr/>
                    <a:lstStyle/>
                    <a:p>
                      <a:pPr algn="l">
                        <a:lnSpc>
                          <a:spcPct val="150000"/>
                        </a:lnSpc>
                        <a:spcBef>
                          <a:spcPts val="300"/>
                        </a:spcBef>
                        <a:spcAft>
                          <a:spcPts val="300"/>
                        </a:spcAft>
                      </a:pPr>
                      <a:r>
                        <a:rPr lang="en-GB" sz="1400" b="1" dirty="0">
                          <a:solidFill>
                            <a:schemeClr val="tx1"/>
                          </a:solidFill>
                          <a:effectLst/>
                          <a:latin typeface="Gill Sans Nova Book"/>
                          <a:ea typeface="Times New Roman" panose="02020603050405020304" pitchFamily="18" charset="0"/>
                        </a:rPr>
                        <a:t>Approach to Work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0543600"/>
                  </a:ext>
                </a:extLst>
              </a:tr>
              <a:tr h="347341">
                <a:tc>
                  <a:txBody>
                    <a:bodyPr/>
                    <a:lstStyle/>
                    <a:p>
                      <a:pPr algn="l">
                        <a:lnSpc>
                          <a:spcPct val="150000"/>
                        </a:lnSpc>
                        <a:spcBef>
                          <a:spcPts val="300"/>
                        </a:spcBef>
                        <a:spcAft>
                          <a:spcPts val="300"/>
                        </a:spcAft>
                        <a:tabLst>
                          <a:tab pos="126365" algn="l"/>
                        </a:tabLst>
                      </a:pPr>
                      <a:r>
                        <a:rPr lang="en-GB" sz="1100" b="0" dirty="0">
                          <a:solidFill>
                            <a:schemeClr val="tx1"/>
                          </a:solidFill>
                          <a:effectLst/>
                          <a:latin typeface="Gill Sans Nova Book"/>
                          <a:ea typeface="Calibri" panose="020F0502020204030204" pitchFamily="34" charset="0"/>
                        </a:rPr>
                        <a:t>Commitment to the Academy’s Christian ethos </a:t>
                      </a:r>
                      <a:endParaRPr lang="en-GB" sz="1100" b="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en-GB" sz="1100" b="1" dirty="0">
                          <a:solidFill>
                            <a:schemeClr val="tx1"/>
                          </a:solidFill>
                          <a:effectLst/>
                          <a:latin typeface="Gill Sans Nova Book"/>
                          <a:ea typeface="Calibri" panose="020F0502020204030204" pitchFamily="34" charset="0"/>
                        </a:rPr>
                        <a:t>E</a:t>
                      </a:r>
                      <a:endParaRPr lang="en-GB" sz="1100" dirty="0">
                        <a:solidFill>
                          <a:schemeClr val="tx1"/>
                        </a:solidFill>
                        <a:effectLst/>
                        <a:latin typeface="Gill Sans Nova Book"/>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275458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87997" y="287998"/>
            <a:ext cx="6984365" cy="8910320"/>
          </a:xfrm>
          <a:custGeom>
            <a:avLst/>
            <a:gdLst/>
            <a:ahLst/>
            <a:cxnLst/>
            <a:rect l="l" t="t" r="r" b="b"/>
            <a:pathLst>
              <a:path w="6984365" h="8910320">
                <a:moveTo>
                  <a:pt x="6983996" y="0"/>
                </a:moveTo>
                <a:lnTo>
                  <a:pt x="0" y="0"/>
                </a:lnTo>
                <a:lnTo>
                  <a:pt x="0" y="8910002"/>
                </a:lnTo>
                <a:lnTo>
                  <a:pt x="6983996" y="8910002"/>
                </a:lnTo>
                <a:lnTo>
                  <a:pt x="6983996" y="0"/>
                </a:lnTo>
                <a:close/>
              </a:path>
            </a:pathLst>
          </a:custGeom>
          <a:solidFill>
            <a:srgbClr val="542F88"/>
          </a:solidFill>
        </p:spPr>
        <p:txBody>
          <a:bodyPr wrap="square" lIns="0" tIns="0" rIns="0" bIns="0" rtlCol="0"/>
          <a:lstStyle/>
          <a:p>
            <a:pPr algn="l" rtl="0"/>
            <a:endParaRPr/>
          </a:p>
        </p:txBody>
      </p:sp>
      <p:sp>
        <p:nvSpPr>
          <p:cNvPr id="4" name="object 4"/>
          <p:cNvSpPr/>
          <p:nvPr/>
        </p:nvSpPr>
        <p:spPr>
          <a:xfrm>
            <a:off x="287997" y="9258007"/>
            <a:ext cx="6984365" cy="1146175"/>
          </a:xfrm>
          <a:custGeom>
            <a:avLst/>
            <a:gdLst/>
            <a:ahLst/>
            <a:cxnLst/>
            <a:rect l="l" t="t" r="r" b="b"/>
            <a:pathLst>
              <a:path w="6984365" h="1146175">
                <a:moveTo>
                  <a:pt x="6983996" y="0"/>
                </a:moveTo>
                <a:lnTo>
                  <a:pt x="0" y="0"/>
                </a:lnTo>
                <a:lnTo>
                  <a:pt x="0" y="1145997"/>
                </a:lnTo>
                <a:lnTo>
                  <a:pt x="6983996" y="1145997"/>
                </a:lnTo>
                <a:lnTo>
                  <a:pt x="6983996" y="0"/>
                </a:lnTo>
                <a:close/>
              </a:path>
            </a:pathLst>
          </a:custGeom>
          <a:solidFill>
            <a:srgbClr val="88292D"/>
          </a:solidFill>
        </p:spPr>
        <p:txBody>
          <a:bodyPr wrap="square" lIns="0" tIns="0" rIns="0" bIns="0" rtlCol="0"/>
          <a:lstStyle/>
          <a:p>
            <a:endParaRPr/>
          </a:p>
        </p:txBody>
      </p:sp>
      <p:grpSp>
        <p:nvGrpSpPr>
          <p:cNvPr id="75" name="object 75"/>
          <p:cNvGrpSpPr/>
          <p:nvPr/>
        </p:nvGrpSpPr>
        <p:grpSpPr>
          <a:xfrm>
            <a:off x="1672631" y="9722923"/>
            <a:ext cx="368935" cy="143510"/>
            <a:chOff x="1672631" y="9722923"/>
            <a:chExt cx="368935" cy="143510"/>
          </a:xfrm>
        </p:grpSpPr>
        <p:pic>
          <p:nvPicPr>
            <p:cNvPr id="76" name="object 76"/>
            <p:cNvPicPr/>
            <p:nvPr/>
          </p:nvPicPr>
          <p:blipFill>
            <a:blip r:embed="rId2" cstate="screen">
              <a:extLst>
                <a:ext uri="{28A0092B-C50C-407E-A947-70E740481C1C}">
                  <a14:useLocalDpi xmlns:a14="http://schemas.microsoft.com/office/drawing/2010/main"/>
                </a:ext>
              </a:extLst>
            </a:blip>
            <a:stretch>
              <a:fillRect/>
            </a:stretch>
          </p:blipFill>
          <p:spPr>
            <a:xfrm>
              <a:off x="1672631" y="9723354"/>
              <a:ext cx="142125" cy="143078"/>
            </a:xfrm>
            <a:prstGeom prst="rect">
              <a:avLst/>
            </a:prstGeom>
          </p:spPr>
        </p:pic>
        <p:sp>
          <p:nvSpPr>
            <p:cNvPr id="77" name="object 77"/>
            <p:cNvSpPr/>
            <p:nvPr/>
          </p:nvSpPr>
          <p:spPr>
            <a:xfrm>
              <a:off x="1834413" y="9722929"/>
              <a:ext cx="207010" cy="143510"/>
            </a:xfrm>
            <a:custGeom>
              <a:avLst/>
              <a:gdLst/>
              <a:ahLst/>
              <a:cxnLst/>
              <a:rect l="l" t="t" r="r" b="b"/>
              <a:pathLst>
                <a:path w="207010" h="143509">
                  <a:moveTo>
                    <a:pt x="90081" y="120650"/>
                  </a:moveTo>
                  <a:lnTo>
                    <a:pt x="24066" y="120650"/>
                  </a:lnTo>
                  <a:lnTo>
                    <a:pt x="24066" y="0"/>
                  </a:lnTo>
                  <a:lnTo>
                    <a:pt x="0" y="0"/>
                  </a:lnTo>
                  <a:lnTo>
                    <a:pt x="0" y="120650"/>
                  </a:lnTo>
                  <a:lnTo>
                    <a:pt x="0" y="143510"/>
                  </a:lnTo>
                  <a:lnTo>
                    <a:pt x="90081" y="143510"/>
                  </a:lnTo>
                  <a:lnTo>
                    <a:pt x="90081" y="120650"/>
                  </a:lnTo>
                  <a:close/>
                </a:path>
                <a:path w="207010" h="143509">
                  <a:moveTo>
                    <a:pt x="206870" y="120650"/>
                  </a:moveTo>
                  <a:lnTo>
                    <a:pt x="140855" y="120650"/>
                  </a:lnTo>
                  <a:lnTo>
                    <a:pt x="140855" y="0"/>
                  </a:lnTo>
                  <a:lnTo>
                    <a:pt x="116789" y="0"/>
                  </a:lnTo>
                  <a:lnTo>
                    <a:pt x="116789" y="120650"/>
                  </a:lnTo>
                  <a:lnTo>
                    <a:pt x="116789" y="143510"/>
                  </a:lnTo>
                  <a:lnTo>
                    <a:pt x="206870" y="143510"/>
                  </a:lnTo>
                  <a:lnTo>
                    <a:pt x="206870" y="120650"/>
                  </a:lnTo>
                  <a:close/>
                </a:path>
              </a:pathLst>
            </a:custGeom>
            <a:solidFill>
              <a:srgbClr val="FFFFFF"/>
            </a:solidFill>
          </p:spPr>
          <p:txBody>
            <a:bodyPr wrap="square" lIns="0" tIns="0" rIns="0" bIns="0" rtlCol="0"/>
            <a:lstStyle/>
            <a:p>
              <a:endParaRPr/>
            </a:p>
          </p:txBody>
        </p:sp>
      </p:grpSp>
      <p:grpSp>
        <p:nvGrpSpPr>
          <p:cNvPr id="78" name="object 78"/>
          <p:cNvGrpSpPr/>
          <p:nvPr/>
        </p:nvGrpSpPr>
        <p:grpSpPr>
          <a:xfrm>
            <a:off x="1677412" y="9656722"/>
            <a:ext cx="1156335" cy="406400"/>
            <a:chOff x="1677412" y="9656722"/>
            <a:chExt cx="1156335" cy="406400"/>
          </a:xfrm>
        </p:grpSpPr>
        <p:pic>
          <p:nvPicPr>
            <p:cNvPr id="79" name="object 79"/>
            <p:cNvPicPr/>
            <p:nvPr/>
          </p:nvPicPr>
          <p:blipFill>
            <a:blip r:embed="rId3" cstate="screen">
              <a:extLst>
                <a:ext uri="{28A0092B-C50C-407E-A947-70E740481C1C}">
                  <a14:useLocalDpi xmlns:a14="http://schemas.microsoft.com/office/drawing/2010/main"/>
                </a:ext>
              </a:extLst>
            </a:blip>
            <a:stretch>
              <a:fillRect/>
            </a:stretch>
          </p:blipFill>
          <p:spPr>
            <a:xfrm>
              <a:off x="2750027" y="9720718"/>
              <a:ext cx="83172" cy="148145"/>
            </a:xfrm>
            <a:prstGeom prst="rect">
              <a:avLst/>
            </a:prstGeom>
          </p:spPr>
        </p:pic>
        <p:pic>
          <p:nvPicPr>
            <p:cNvPr id="80" name="object 80"/>
            <p:cNvPicPr/>
            <p:nvPr/>
          </p:nvPicPr>
          <p:blipFill>
            <a:blip r:embed="rId4" cstate="screen">
              <a:extLst>
                <a:ext uri="{28A0092B-C50C-407E-A947-70E740481C1C}">
                  <a14:useLocalDpi xmlns:a14="http://schemas.microsoft.com/office/drawing/2010/main"/>
                </a:ext>
              </a:extLst>
            </a:blip>
            <a:stretch>
              <a:fillRect/>
            </a:stretch>
          </p:blipFill>
          <p:spPr>
            <a:xfrm>
              <a:off x="1677412" y="9656722"/>
              <a:ext cx="1156293" cy="406253"/>
            </a:xfrm>
            <a:prstGeom prst="rect">
              <a:avLst/>
            </a:prstGeom>
          </p:spPr>
        </p:pic>
      </p:grpSp>
      <p:sp>
        <p:nvSpPr>
          <p:cNvPr id="81" name="object 81"/>
          <p:cNvSpPr/>
          <p:nvPr/>
        </p:nvSpPr>
        <p:spPr>
          <a:xfrm>
            <a:off x="1083868" y="9626155"/>
            <a:ext cx="502284" cy="484505"/>
          </a:xfrm>
          <a:custGeom>
            <a:avLst/>
            <a:gdLst/>
            <a:ahLst/>
            <a:cxnLst/>
            <a:rect l="l" t="t" r="r" b="b"/>
            <a:pathLst>
              <a:path w="502284" h="484504">
                <a:moveTo>
                  <a:pt x="202349" y="197802"/>
                </a:moveTo>
                <a:lnTo>
                  <a:pt x="201968" y="198120"/>
                </a:lnTo>
                <a:lnTo>
                  <a:pt x="202285" y="198120"/>
                </a:lnTo>
                <a:lnTo>
                  <a:pt x="202349" y="197802"/>
                </a:lnTo>
                <a:close/>
              </a:path>
              <a:path w="502284" h="484504">
                <a:moveTo>
                  <a:pt x="233705" y="364705"/>
                </a:moveTo>
                <a:lnTo>
                  <a:pt x="220497" y="327952"/>
                </a:lnTo>
                <a:lnTo>
                  <a:pt x="128092" y="272402"/>
                </a:lnTo>
                <a:lnTo>
                  <a:pt x="110312" y="264820"/>
                </a:lnTo>
                <a:lnTo>
                  <a:pt x="106565" y="266446"/>
                </a:lnTo>
                <a:lnTo>
                  <a:pt x="103136" y="271576"/>
                </a:lnTo>
                <a:lnTo>
                  <a:pt x="101841" y="278180"/>
                </a:lnTo>
                <a:lnTo>
                  <a:pt x="104952" y="284213"/>
                </a:lnTo>
                <a:lnTo>
                  <a:pt x="110794" y="289534"/>
                </a:lnTo>
                <a:lnTo>
                  <a:pt x="117690" y="294017"/>
                </a:lnTo>
                <a:lnTo>
                  <a:pt x="125971" y="299161"/>
                </a:lnTo>
                <a:lnTo>
                  <a:pt x="135255" y="305206"/>
                </a:lnTo>
                <a:lnTo>
                  <a:pt x="145948" y="312331"/>
                </a:lnTo>
                <a:lnTo>
                  <a:pt x="154482" y="317728"/>
                </a:lnTo>
                <a:lnTo>
                  <a:pt x="158013" y="321183"/>
                </a:lnTo>
                <a:lnTo>
                  <a:pt x="157187" y="324154"/>
                </a:lnTo>
                <a:lnTo>
                  <a:pt x="152628" y="328129"/>
                </a:lnTo>
                <a:lnTo>
                  <a:pt x="146342" y="331965"/>
                </a:lnTo>
                <a:lnTo>
                  <a:pt x="139776" y="333540"/>
                </a:lnTo>
                <a:lnTo>
                  <a:pt x="132676" y="332943"/>
                </a:lnTo>
                <a:lnTo>
                  <a:pt x="61645" y="297459"/>
                </a:lnTo>
                <a:lnTo>
                  <a:pt x="34099" y="247357"/>
                </a:lnTo>
                <a:lnTo>
                  <a:pt x="20396" y="213677"/>
                </a:lnTo>
                <a:lnTo>
                  <a:pt x="17399" y="208559"/>
                </a:lnTo>
                <a:lnTo>
                  <a:pt x="12966" y="207924"/>
                </a:lnTo>
                <a:lnTo>
                  <a:pt x="5384" y="210439"/>
                </a:lnTo>
                <a:lnTo>
                  <a:pt x="660" y="215138"/>
                </a:lnTo>
                <a:lnTo>
                  <a:pt x="0" y="221818"/>
                </a:lnTo>
                <a:lnTo>
                  <a:pt x="1193" y="227799"/>
                </a:lnTo>
                <a:lnTo>
                  <a:pt x="2070" y="230378"/>
                </a:lnTo>
                <a:lnTo>
                  <a:pt x="38265" y="329780"/>
                </a:lnTo>
                <a:lnTo>
                  <a:pt x="45326" y="343928"/>
                </a:lnTo>
                <a:lnTo>
                  <a:pt x="52412" y="347256"/>
                </a:lnTo>
                <a:lnTo>
                  <a:pt x="151371" y="397586"/>
                </a:lnTo>
                <a:lnTo>
                  <a:pt x="159270" y="404241"/>
                </a:lnTo>
                <a:lnTo>
                  <a:pt x="157607" y="418795"/>
                </a:lnTo>
                <a:lnTo>
                  <a:pt x="155486" y="435152"/>
                </a:lnTo>
                <a:lnTo>
                  <a:pt x="152412" y="456907"/>
                </a:lnTo>
                <a:lnTo>
                  <a:pt x="148450" y="484085"/>
                </a:lnTo>
                <a:lnTo>
                  <a:pt x="233705" y="451231"/>
                </a:lnTo>
                <a:lnTo>
                  <a:pt x="233705" y="399592"/>
                </a:lnTo>
                <a:lnTo>
                  <a:pt x="209702" y="399592"/>
                </a:lnTo>
                <a:lnTo>
                  <a:pt x="209702" y="368414"/>
                </a:lnTo>
                <a:lnTo>
                  <a:pt x="233705" y="368414"/>
                </a:lnTo>
                <a:lnTo>
                  <a:pt x="233705" y="364705"/>
                </a:lnTo>
                <a:close/>
              </a:path>
              <a:path w="502284" h="484504">
                <a:moveTo>
                  <a:pt x="238163" y="233680"/>
                </a:moveTo>
                <a:lnTo>
                  <a:pt x="235432" y="229870"/>
                </a:lnTo>
                <a:lnTo>
                  <a:pt x="232371" y="227330"/>
                </a:lnTo>
                <a:lnTo>
                  <a:pt x="228701" y="223520"/>
                </a:lnTo>
                <a:lnTo>
                  <a:pt x="220510" y="217170"/>
                </a:lnTo>
                <a:lnTo>
                  <a:pt x="212712" y="212090"/>
                </a:lnTo>
                <a:lnTo>
                  <a:pt x="205981" y="208280"/>
                </a:lnTo>
                <a:lnTo>
                  <a:pt x="201041" y="207010"/>
                </a:lnTo>
                <a:lnTo>
                  <a:pt x="199339" y="205740"/>
                </a:lnTo>
                <a:lnTo>
                  <a:pt x="197675" y="205740"/>
                </a:lnTo>
                <a:lnTo>
                  <a:pt x="197548" y="204470"/>
                </a:lnTo>
                <a:lnTo>
                  <a:pt x="197332" y="204470"/>
                </a:lnTo>
                <a:lnTo>
                  <a:pt x="193751" y="168910"/>
                </a:lnTo>
                <a:lnTo>
                  <a:pt x="193954" y="162560"/>
                </a:lnTo>
                <a:lnTo>
                  <a:pt x="194919" y="153670"/>
                </a:lnTo>
                <a:lnTo>
                  <a:pt x="196684" y="143510"/>
                </a:lnTo>
                <a:lnTo>
                  <a:pt x="199415" y="134620"/>
                </a:lnTo>
                <a:lnTo>
                  <a:pt x="190157" y="124460"/>
                </a:lnTo>
                <a:lnTo>
                  <a:pt x="150393" y="99060"/>
                </a:lnTo>
                <a:lnTo>
                  <a:pt x="134747" y="95250"/>
                </a:lnTo>
                <a:lnTo>
                  <a:pt x="127609" y="95250"/>
                </a:lnTo>
                <a:lnTo>
                  <a:pt x="106997" y="99060"/>
                </a:lnTo>
                <a:lnTo>
                  <a:pt x="89725" y="106680"/>
                </a:lnTo>
                <a:lnTo>
                  <a:pt x="76263" y="115570"/>
                </a:lnTo>
                <a:lnTo>
                  <a:pt x="67132" y="124460"/>
                </a:lnTo>
                <a:lnTo>
                  <a:pt x="65709" y="125730"/>
                </a:lnTo>
                <a:lnTo>
                  <a:pt x="69075" y="125730"/>
                </a:lnTo>
                <a:lnTo>
                  <a:pt x="73964" y="124460"/>
                </a:lnTo>
                <a:lnTo>
                  <a:pt x="79768" y="124460"/>
                </a:lnTo>
                <a:lnTo>
                  <a:pt x="119799" y="142240"/>
                </a:lnTo>
                <a:lnTo>
                  <a:pt x="165455" y="195580"/>
                </a:lnTo>
                <a:lnTo>
                  <a:pt x="188341" y="215900"/>
                </a:lnTo>
                <a:lnTo>
                  <a:pt x="216687" y="229870"/>
                </a:lnTo>
                <a:lnTo>
                  <a:pt x="223786" y="232410"/>
                </a:lnTo>
                <a:lnTo>
                  <a:pt x="231013" y="233680"/>
                </a:lnTo>
                <a:lnTo>
                  <a:pt x="238163" y="233680"/>
                </a:lnTo>
                <a:close/>
              </a:path>
              <a:path w="502284" h="484504">
                <a:moveTo>
                  <a:pt x="304203" y="45720"/>
                </a:moveTo>
                <a:lnTo>
                  <a:pt x="302006" y="27940"/>
                </a:lnTo>
                <a:lnTo>
                  <a:pt x="297662" y="13970"/>
                </a:lnTo>
                <a:lnTo>
                  <a:pt x="292950" y="2540"/>
                </a:lnTo>
                <a:lnTo>
                  <a:pt x="291655" y="0"/>
                </a:lnTo>
                <a:lnTo>
                  <a:pt x="290360" y="6350"/>
                </a:lnTo>
                <a:lnTo>
                  <a:pt x="287756" y="13970"/>
                </a:lnTo>
                <a:lnTo>
                  <a:pt x="268503" y="45720"/>
                </a:lnTo>
                <a:lnTo>
                  <a:pt x="254939" y="57150"/>
                </a:lnTo>
                <a:lnTo>
                  <a:pt x="222885" y="78740"/>
                </a:lnTo>
                <a:lnTo>
                  <a:pt x="191985" y="111760"/>
                </a:lnTo>
                <a:lnTo>
                  <a:pt x="188087" y="118110"/>
                </a:lnTo>
                <a:lnTo>
                  <a:pt x="192493" y="123190"/>
                </a:lnTo>
                <a:lnTo>
                  <a:pt x="196659" y="127000"/>
                </a:lnTo>
                <a:lnTo>
                  <a:pt x="200596" y="130810"/>
                </a:lnTo>
                <a:lnTo>
                  <a:pt x="228511" y="95250"/>
                </a:lnTo>
                <a:lnTo>
                  <a:pt x="264109" y="76200"/>
                </a:lnTo>
                <a:lnTo>
                  <a:pt x="282854" y="69850"/>
                </a:lnTo>
                <a:lnTo>
                  <a:pt x="289534" y="67310"/>
                </a:lnTo>
                <a:lnTo>
                  <a:pt x="296100" y="66040"/>
                </a:lnTo>
                <a:lnTo>
                  <a:pt x="302475" y="63500"/>
                </a:lnTo>
                <a:lnTo>
                  <a:pt x="304203" y="45720"/>
                </a:lnTo>
                <a:close/>
              </a:path>
              <a:path w="502284" h="484504">
                <a:moveTo>
                  <a:pt x="321767" y="274320"/>
                </a:moveTo>
                <a:lnTo>
                  <a:pt x="288810" y="250190"/>
                </a:lnTo>
                <a:lnTo>
                  <a:pt x="283730" y="241300"/>
                </a:lnTo>
                <a:lnTo>
                  <a:pt x="278587" y="232410"/>
                </a:lnTo>
                <a:lnTo>
                  <a:pt x="275399" y="227330"/>
                </a:lnTo>
                <a:lnTo>
                  <a:pt x="273354" y="224790"/>
                </a:lnTo>
                <a:lnTo>
                  <a:pt x="268566" y="217170"/>
                </a:lnTo>
                <a:lnTo>
                  <a:pt x="263144" y="212090"/>
                </a:lnTo>
                <a:lnTo>
                  <a:pt x="256921" y="205740"/>
                </a:lnTo>
                <a:lnTo>
                  <a:pt x="249732" y="201930"/>
                </a:lnTo>
                <a:lnTo>
                  <a:pt x="243687" y="199390"/>
                </a:lnTo>
                <a:lnTo>
                  <a:pt x="237210" y="198120"/>
                </a:lnTo>
                <a:lnTo>
                  <a:pt x="221767" y="198120"/>
                </a:lnTo>
                <a:lnTo>
                  <a:pt x="213131" y="200660"/>
                </a:lnTo>
                <a:lnTo>
                  <a:pt x="205651" y="203200"/>
                </a:lnTo>
                <a:lnTo>
                  <a:pt x="204254" y="203200"/>
                </a:lnTo>
                <a:lnTo>
                  <a:pt x="202984" y="204470"/>
                </a:lnTo>
                <a:lnTo>
                  <a:pt x="203898" y="204470"/>
                </a:lnTo>
                <a:lnTo>
                  <a:pt x="206336" y="205740"/>
                </a:lnTo>
                <a:lnTo>
                  <a:pt x="211505" y="208280"/>
                </a:lnTo>
                <a:lnTo>
                  <a:pt x="217525" y="210820"/>
                </a:lnTo>
                <a:lnTo>
                  <a:pt x="224066" y="215900"/>
                </a:lnTo>
                <a:lnTo>
                  <a:pt x="230784" y="220980"/>
                </a:lnTo>
                <a:lnTo>
                  <a:pt x="235204" y="224790"/>
                </a:lnTo>
                <a:lnTo>
                  <a:pt x="238798" y="229870"/>
                </a:lnTo>
                <a:lnTo>
                  <a:pt x="244081" y="236220"/>
                </a:lnTo>
                <a:lnTo>
                  <a:pt x="258089" y="259080"/>
                </a:lnTo>
                <a:lnTo>
                  <a:pt x="265925" y="269240"/>
                </a:lnTo>
                <a:lnTo>
                  <a:pt x="276313" y="275590"/>
                </a:lnTo>
                <a:lnTo>
                  <a:pt x="282359" y="279400"/>
                </a:lnTo>
                <a:lnTo>
                  <a:pt x="303174" y="279400"/>
                </a:lnTo>
                <a:lnTo>
                  <a:pt x="310464" y="278130"/>
                </a:lnTo>
                <a:lnTo>
                  <a:pt x="316788" y="276860"/>
                </a:lnTo>
                <a:lnTo>
                  <a:pt x="321767" y="274320"/>
                </a:lnTo>
                <a:close/>
              </a:path>
              <a:path w="502284" h="484504">
                <a:moveTo>
                  <a:pt x="379501" y="226060"/>
                </a:moveTo>
                <a:lnTo>
                  <a:pt x="356501" y="226060"/>
                </a:lnTo>
                <a:lnTo>
                  <a:pt x="347865" y="223520"/>
                </a:lnTo>
                <a:lnTo>
                  <a:pt x="337705" y="219710"/>
                </a:lnTo>
                <a:lnTo>
                  <a:pt x="327672" y="213360"/>
                </a:lnTo>
                <a:lnTo>
                  <a:pt x="317512" y="205740"/>
                </a:lnTo>
                <a:lnTo>
                  <a:pt x="307009" y="198120"/>
                </a:lnTo>
                <a:lnTo>
                  <a:pt x="302463" y="194310"/>
                </a:lnTo>
                <a:lnTo>
                  <a:pt x="297726" y="191770"/>
                </a:lnTo>
                <a:lnTo>
                  <a:pt x="290563" y="186690"/>
                </a:lnTo>
                <a:lnTo>
                  <a:pt x="265112" y="176530"/>
                </a:lnTo>
                <a:lnTo>
                  <a:pt x="256590" y="176530"/>
                </a:lnTo>
                <a:lnTo>
                  <a:pt x="255562" y="175260"/>
                </a:lnTo>
                <a:lnTo>
                  <a:pt x="249059" y="175260"/>
                </a:lnTo>
                <a:lnTo>
                  <a:pt x="243789" y="176530"/>
                </a:lnTo>
                <a:lnTo>
                  <a:pt x="237744" y="179070"/>
                </a:lnTo>
                <a:lnTo>
                  <a:pt x="235648" y="179070"/>
                </a:lnTo>
                <a:lnTo>
                  <a:pt x="227076" y="182880"/>
                </a:lnTo>
                <a:lnTo>
                  <a:pt x="219405" y="187960"/>
                </a:lnTo>
                <a:lnTo>
                  <a:pt x="212788" y="193040"/>
                </a:lnTo>
                <a:lnTo>
                  <a:pt x="207391" y="198120"/>
                </a:lnTo>
                <a:lnTo>
                  <a:pt x="205740" y="199390"/>
                </a:lnTo>
                <a:lnTo>
                  <a:pt x="207645" y="199390"/>
                </a:lnTo>
                <a:lnTo>
                  <a:pt x="211874" y="198120"/>
                </a:lnTo>
                <a:lnTo>
                  <a:pt x="214909" y="196850"/>
                </a:lnTo>
                <a:lnTo>
                  <a:pt x="222199" y="195580"/>
                </a:lnTo>
                <a:lnTo>
                  <a:pt x="226491" y="194310"/>
                </a:lnTo>
                <a:lnTo>
                  <a:pt x="237566" y="194310"/>
                </a:lnTo>
                <a:lnTo>
                  <a:pt x="273075" y="218440"/>
                </a:lnTo>
                <a:lnTo>
                  <a:pt x="278676" y="227330"/>
                </a:lnTo>
                <a:lnTo>
                  <a:pt x="280035" y="228600"/>
                </a:lnTo>
                <a:lnTo>
                  <a:pt x="284327" y="232410"/>
                </a:lnTo>
                <a:lnTo>
                  <a:pt x="286423" y="233680"/>
                </a:lnTo>
                <a:lnTo>
                  <a:pt x="295351" y="240030"/>
                </a:lnTo>
                <a:lnTo>
                  <a:pt x="304520" y="245110"/>
                </a:lnTo>
                <a:lnTo>
                  <a:pt x="314363" y="248920"/>
                </a:lnTo>
                <a:lnTo>
                  <a:pt x="325335" y="250190"/>
                </a:lnTo>
                <a:lnTo>
                  <a:pt x="327380" y="251460"/>
                </a:lnTo>
                <a:lnTo>
                  <a:pt x="328396" y="251460"/>
                </a:lnTo>
                <a:lnTo>
                  <a:pt x="344449" y="248920"/>
                </a:lnTo>
                <a:lnTo>
                  <a:pt x="358724" y="241300"/>
                </a:lnTo>
                <a:lnTo>
                  <a:pt x="370382" y="233680"/>
                </a:lnTo>
                <a:lnTo>
                  <a:pt x="378637" y="227330"/>
                </a:lnTo>
                <a:lnTo>
                  <a:pt x="379501" y="226060"/>
                </a:lnTo>
                <a:close/>
              </a:path>
              <a:path w="502284" h="484504">
                <a:moveTo>
                  <a:pt x="380479" y="35560"/>
                </a:moveTo>
                <a:lnTo>
                  <a:pt x="380352" y="25400"/>
                </a:lnTo>
                <a:lnTo>
                  <a:pt x="379730" y="19050"/>
                </a:lnTo>
                <a:lnTo>
                  <a:pt x="378625" y="11430"/>
                </a:lnTo>
                <a:lnTo>
                  <a:pt x="378460" y="10160"/>
                </a:lnTo>
                <a:lnTo>
                  <a:pt x="348234" y="46990"/>
                </a:lnTo>
                <a:lnTo>
                  <a:pt x="302069" y="67310"/>
                </a:lnTo>
                <a:lnTo>
                  <a:pt x="283756" y="72390"/>
                </a:lnTo>
                <a:lnTo>
                  <a:pt x="265188" y="78740"/>
                </a:lnTo>
                <a:lnTo>
                  <a:pt x="230390" y="97790"/>
                </a:lnTo>
                <a:lnTo>
                  <a:pt x="205270" y="128270"/>
                </a:lnTo>
                <a:lnTo>
                  <a:pt x="202882" y="133350"/>
                </a:lnTo>
                <a:lnTo>
                  <a:pt x="202679" y="134620"/>
                </a:lnTo>
                <a:lnTo>
                  <a:pt x="202526" y="134620"/>
                </a:lnTo>
                <a:lnTo>
                  <a:pt x="202133" y="135890"/>
                </a:lnTo>
                <a:lnTo>
                  <a:pt x="196748" y="180340"/>
                </a:lnTo>
                <a:lnTo>
                  <a:pt x="197650" y="189230"/>
                </a:lnTo>
                <a:lnTo>
                  <a:pt x="198869" y="196850"/>
                </a:lnTo>
                <a:lnTo>
                  <a:pt x="199034" y="198120"/>
                </a:lnTo>
                <a:lnTo>
                  <a:pt x="219049" y="158750"/>
                </a:lnTo>
                <a:lnTo>
                  <a:pt x="220395" y="157480"/>
                </a:lnTo>
                <a:lnTo>
                  <a:pt x="220700" y="156210"/>
                </a:lnTo>
                <a:lnTo>
                  <a:pt x="254114" y="134620"/>
                </a:lnTo>
                <a:lnTo>
                  <a:pt x="272199" y="130810"/>
                </a:lnTo>
                <a:lnTo>
                  <a:pt x="286346" y="130810"/>
                </a:lnTo>
                <a:lnTo>
                  <a:pt x="291426" y="132080"/>
                </a:lnTo>
                <a:lnTo>
                  <a:pt x="296456" y="132080"/>
                </a:lnTo>
                <a:lnTo>
                  <a:pt x="336931" y="116840"/>
                </a:lnTo>
                <a:lnTo>
                  <a:pt x="370865" y="82550"/>
                </a:lnTo>
                <a:lnTo>
                  <a:pt x="379653" y="50800"/>
                </a:lnTo>
                <a:lnTo>
                  <a:pt x="380479" y="35560"/>
                </a:lnTo>
                <a:close/>
              </a:path>
              <a:path w="502284" h="484504">
                <a:moveTo>
                  <a:pt x="406133" y="127000"/>
                </a:moveTo>
                <a:lnTo>
                  <a:pt x="400799" y="129540"/>
                </a:lnTo>
                <a:lnTo>
                  <a:pt x="393090" y="134620"/>
                </a:lnTo>
                <a:lnTo>
                  <a:pt x="382917" y="138430"/>
                </a:lnTo>
                <a:lnTo>
                  <a:pt x="370166" y="142240"/>
                </a:lnTo>
                <a:lnTo>
                  <a:pt x="366077" y="143510"/>
                </a:lnTo>
                <a:lnTo>
                  <a:pt x="357289" y="143510"/>
                </a:lnTo>
                <a:lnTo>
                  <a:pt x="343293" y="142240"/>
                </a:lnTo>
                <a:lnTo>
                  <a:pt x="296773" y="134620"/>
                </a:lnTo>
                <a:lnTo>
                  <a:pt x="272453" y="134620"/>
                </a:lnTo>
                <a:lnTo>
                  <a:pt x="233438" y="148590"/>
                </a:lnTo>
                <a:lnTo>
                  <a:pt x="222961" y="158750"/>
                </a:lnTo>
                <a:lnTo>
                  <a:pt x="222631" y="158750"/>
                </a:lnTo>
                <a:lnTo>
                  <a:pt x="222262" y="160020"/>
                </a:lnTo>
                <a:lnTo>
                  <a:pt x="221589" y="160020"/>
                </a:lnTo>
                <a:lnTo>
                  <a:pt x="221284" y="161290"/>
                </a:lnTo>
                <a:lnTo>
                  <a:pt x="220954" y="161290"/>
                </a:lnTo>
                <a:lnTo>
                  <a:pt x="214680" y="170180"/>
                </a:lnTo>
                <a:lnTo>
                  <a:pt x="209677" y="179070"/>
                </a:lnTo>
                <a:lnTo>
                  <a:pt x="203123" y="194310"/>
                </a:lnTo>
                <a:lnTo>
                  <a:pt x="202349" y="197802"/>
                </a:lnTo>
                <a:lnTo>
                  <a:pt x="205016" y="195580"/>
                </a:lnTo>
                <a:lnTo>
                  <a:pt x="206971" y="194310"/>
                </a:lnTo>
                <a:lnTo>
                  <a:pt x="233527" y="176530"/>
                </a:lnTo>
                <a:lnTo>
                  <a:pt x="236067" y="176530"/>
                </a:lnTo>
                <a:lnTo>
                  <a:pt x="242201" y="173990"/>
                </a:lnTo>
                <a:lnTo>
                  <a:pt x="248208" y="172720"/>
                </a:lnTo>
                <a:lnTo>
                  <a:pt x="257822" y="172720"/>
                </a:lnTo>
                <a:lnTo>
                  <a:pt x="267690" y="173990"/>
                </a:lnTo>
                <a:lnTo>
                  <a:pt x="276948" y="176530"/>
                </a:lnTo>
                <a:lnTo>
                  <a:pt x="285661" y="180340"/>
                </a:lnTo>
                <a:lnTo>
                  <a:pt x="293890" y="185420"/>
                </a:lnTo>
                <a:lnTo>
                  <a:pt x="333006" y="190500"/>
                </a:lnTo>
                <a:lnTo>
                  <a:pt x="339979" y="189230"/>
                </a:lnTo>
                <a:lnTo>
                  <a:pt x="346951" y="189230"/>
                </a:lnTo>
                <a:lnTo>
                  <a:pt x="361111" y="184150"/>
                </a:lnTo>
                <a:lnTo>
                  <a:pt x="378320" y="172720"/>
                </a:lnTo>
                <a:lnTo>
                  <a:pt x="391109" y="157480"/>
                </a:lnTo>
                <a:lnTo>
                  <a:pt x="399199" y="143510"/>
                </a:lnTo>
                <a:lnTo>
                  <a:pt x="399935" y="142240"/>
                </a:lnTo>
                <a:lnTo>
                  <a:pt x="405206" y="129540"/>
                </a:lnTo>
                <a:lnTo>
                  <a:pt x="406133" y="127000"/>
                </a:lnTo>
                <a:close/>
              </a:path>
              <a:path w="502284" h="484504">
                <a:moveTo>
                  <a:pt x="502031" y="215747"/>
                </a:moveTo>
                <a:lnTo>
                  <a:pt x="499795" y="212864"/>
                </a:lnTo>
                <a:lnTo>
                  <a:pt x="494106" y="210439"/>
                </a:lnTo>
                <a:lnTo>
                  <a:pt x="485800" y="210604"/>
                </a:lnTo>
                <a:lnTo>
                  <a:pt x="480123" y="215696"/>
                </a:lnTo>
                <a:lnTo>
                  <a:pt x="476872" y="221691"/>
                </a:lnTo>
                <a:lnTo>
                  <a:pt x="475830" y="224586"/>
                </a:lnTo>
                <a:lnTo>
                  <a:pt x="458254" y="263118"/>
                </a:lnTo>
                <a:lnTo>
                  <a:pt x="437578" y="296430"/>
                </a:lnTo>
                <a:lnTo>
                  <a:pt x="390118" y="322897"/>
                </a:lnTo>
                <a:lnTo>
                  <a:pt x="359752" y="333540"/>
                </a:lnTo>
                <a:lnTo>
                  <a:pt x="353199" y="331965"/>
                </a:lnTo>
                <a:lnTo>
                  <a:pt x="346913" y="328129"/>
                </a:lnTo>
                <a:lnTo>
                  <a:pt x="344436" y="322859"/>
                </a:lnTo>
                <a:lnTo>
                  <a:pt x="347103" y="317741"/>
                </a:lnTo>
                <a:lnTo>
                  <a:pt x="381838" y="294017"/>
                </a:lnTo>
                <a:lnTo>
                  <a:pt x="388747" y="289534"/>
                </a:lnTo>
                <a:lnTo>
                  <a:pt x="394589" y="284213"/>
                </a:lnTo>
                <a:lnTo>
                  <a:pt x="397700" y="278180"/>
                </a:lnTo>
                <a:lnTo>
                  <a:pt x="396392" y="271576"/>
                </a:lnTo>
                <a:lnTo>
                  <a:pt x="390220" y="267843"/>
                </a:lnTo>
                <a:lnTo>
                  <a:pt x="381901" y="268566"/>
                </a:lnTo>
                <a:lnTo>
                  <a:pt x="296583" y="316915"/>
                </a:lnTo>
                <a:lnTo>
                  <a:pt x="269811" y="347675"/>
                </a:lnTo>
                <a:lnTo>
                  <a:pt x="265798" y="364705"/>
                </a:lnTo>
                <a:lnTo>
                  <a:pt x="265798" y="368414"/>
                </a:lnTo>
                <a:lnTo>
                  <a:pt x="289572" y="368414"/>
                </a:lnTo>
                <a:lnTo>
                  <a:pt x="289572" y="399592"/>
                </a:lnTo>
                <a:lnTo>
                  <a:pt x="265798" y="399592"/>
                </a:lnTo>
                <a:lnTo>
                  <a:pt x="265798" y="451231"/>
                </a:lnTo>
                <a:lnTo>
                  <a:pt x="351053" y="484085"/>
                </a:lnTo>
                <a:lnTo>
                  <a:pt x="346710" y="454533"/>
                </a:lnTo>
                <a:lnTo>
                  <a:pt x="344309" y="437883"/>
                </a:lnTo>
                <a:lnTo>
                  <a:pt x="343001" y="428015"/>
                </a:lnTo>
                <a:lnTo>
                  <a:pt x="341909" y="418795"/>
                </a:lnTo>
                <a:lnTo>
                  <a:pt x="340245" y="404241"/>
                </a:lnTo>
                <a:lnTo>
                  <a:pt x="348145" y="397586"/>
                </a:lnTo>
                <a:lnTo>
                  <a:pt x="441604" y="349923"/>
                </a:lnTo>
                <a:lnTo>
                  <a:pt x="447128" y="347256"/>
                </a:lnTo>
                <a:lnTo>
                  <a:pt x="454190" y="343928"/>
                </a:lnTo>
                <a:lnTo>
                  <a:pt x="459384" y="333540"/>
                </a:lnTo>
                <a:lnTo>
                  <a:pt x="461264" y="329780"/>
                </a:lnTo>
                <a:lnTo>
                  <a:pt x="497433" y="230378"/>
                </a:lnTo>
                <a:lnTo>
                  <a:pt x="501142" y="220967"/>
                </a:lnTo>
                <a:lnTo>
                  <a:pt x="502031" y="215747"/>
                </a:lnTo>
                <a:close/>
              </a:path>
            </a:pathLst>
          </a:custGeom>
          <a:solidFill>
            <a:srgbClr val="FFFFFF"/>
          </a:solidFill>
        </p:spPr>
        <p:txBody>
          <a:bodyPr wrap="square" lIns="0" tIns="0" rIns="0" bIns="0" rtlCol="0"/>
          <a:lstStyle/>
          <a:p>
            <a:endParaRPr/>
          </a:p>
        </p:txBody>
      </p:sp>
      <p:sp>
        <p:nvSpPr>
          <p:cNvPr id="82" name="object 82"/>
          <p:cNvSpPr txBox="1"/>
          <p:nvPr/>
        </p:nvSpPr>
        <p:spPr>
          <a:xfrm>
            <a:off x="1674213" y="9488087"/>
            <a:ext cx="1072515" cy="144780"/>
          </a:xfrm>
          <a:prstGeom prst="rect">
            <a:avLst/>
          </a:prstGeom>
        </p:spPr>
        <p:txBody>
          <a:bodyPr vert="horz" wrap="square" lIns="0" tIns="16510" rIns="0" bIns="0" rtlCol="0">
            <a:spAutoFit/>
          </a:bodyPr>
          <a:lstStyle/>
          <a:p>
            <a:pPr marL="12700">
              <a:lnSpc>
                <a:spcPct val="100000"/>
              </a:lnSpc>
              <a:spcBef>
                <a:spcPts val="130"/>
              </a:spcBef>
            </a:pPr>
            <a:r>
              <a:rPr sz="750" dirty="0">
                <a:solidFill>
                  <a:srgbClr val="FFFFFF"/>
                </a:solidFill>
                <a:latin typeface="GillSansNova-Book"/>
                <a:cs typeface="GillSansNova-Book"/>
              </a:rPr>
              <a:t>PROUD</a:t>
            </a:r>
            <a:r>
              <a:rPr sz="750" spc="50" dirty="0">
                <a:solidFill>
                  <a:srgbClr val="FFFFFF"/>
                </a:solidFill>
                <a:latin typeface="GillSansNova-Book"/>
                <a:cs typeface="GillSansNova-Book"/>
              </a:rPr>
              <a:t> </a:t>
            </a:r>
            <a:r>
              <a:rPr sz="750" dirty="0">
                <a:solidFill>
                  <a:srgbClr val="FFFFFF"/>
                </a:solidFill>
                <a:latin typeface="GillSansNova-Book"/>
                <a:cs typeface="GillSansNova-Book"/>
              </a:rPr>
              <a:t>TO</a:t>
            </a:r>
            <a:r>
              <a:rPr sz="750" spc="60" dirty="0">
                <a:solidFill>
                  <a:srgbClr val="FFFFFF"/>
                </a:solidFill>
                <a:latin typeface="GillSansNova-Book"/>
                <a:cs typeface="GillSansNova-Book"/>
              </a:rPr>
              <a:t> </a:t>
            </a:r>
            <a:r>
              <a:rPr sz="750" dirty="0">
                <a:solidFill>
                  <a:srgbClr val="FFFFFF"/>
                </a:solidFill>
                <a:latin typeface="GillSansNova-Book"/>
                <a:cs typeface="GillSansNova-Book"/>
              </a:rPr>
              <a:t>BE</a:t>
            </a:r>
            <a:r>
              <a:rPr sz="750" spc="60" dirty="0">
                <a:solidFill>
                  <a:srgbClr val="FFFFFF"/>
                </a:solidFill>
                <a:latin typeface="GillSansNova-Book"/>
                <a:cs typeface="GillSansNova-Book"/>
              </a:rPr>
              <a:t> </a:t>
            </a:r>
            <a:r>
              <a:rPr sz="750" dirty="0">
                <a:solidFill>
                  <a:srgbClr val="FFFFFF"/>
                </a:solidFill>
                <a:latin typeface="GillSansNova-Book"/>
                <a:cs typeface="GillSansNova-Book"/>
              </a:rPr>
              <a:t>PART</a:t>
            </a:r>
            <a:r>
              <a:rPr sz="750" spc="65" dirty="0">
                <a:solidFill>
                  <a:srgbClr val="FFFFFF"/>
                </a:solidFill>
                <a:latin typeface="GillSansNova-Book"/>
                <a:cs typeface="GillSansNova-Book"/>
              </a:rPr>
              <a:t> </a:t>
            </a:r>
            <a:r>
              <a:rPr sz="750" spc="-25" dirty="0">
                <a:solidFill>
                  <a:srgbClr val="FFFFFF"/>
                </a:solidFill>
                <a:latin typeface="GillSansNova-Book"/>
                <a:cs typeface="GillSansNova-Book"/>
              </a:rPr>
              <a:t>OF</a:t>
            </a:r>
            <a:endParaRPr sz="750">
              <a:latin typeface="GillSansNova-Book"/>
              <a:cs typeface="GillSansNova-Book"/>
            </a:endParaRPr>
          </a:p>
        </p:txBody>
      </p:sp>
      <p:sp>
        <p:nvSpPr>
          <p:cNvPr id="88" name="object 88"/>
          <p:cNvSpPr txBox="1"/>
          <p:nvPr/>
        </p:nvSpPr>
        <p:spPr>
          <a:xfrm>
            <a:off x="1175299" y="6673784"/>
            <a:ext cx="4244340" cy="2002087"/>
          </a:xfrm>
          <a:prstGeom prst="rect">
            <a:avLst/>
          </a:prstGeom>
        </p:spPr>
        <p:txBody>
          <a:bodyPr vert="horz" wrap="square" lIns="0" tIns="12700" rIns="0" bIns="0" rtlCol="0">
            <a:spAutoFit/>
          </a:bodyPr>
          <a:lstStyle/>
          <a:p>
            <a:pPr marL="12700" marR="2425065">
              <a:lnSpc>
                <a:spcPct val="125000"/>
              </a:lnSpc>
              <a:spcBef>
                <a:spcPts val="100"/>
              </a:spcBef>
            </a:pPr>
            <a:r>
              <a:rPr lang="en-GB" sz="1000" dirty="0">
                <a:solidFill>
                  <a:srgbClr val="FFFFFF"/>
                </a:solidFill>
                <a:latin typeface="GillSansNova-Book"/>
                <a:cs typeface="GillSansNova-Book"/>
              </a:rPr>
              <a:t>The Academy of St Nicholas</a:t>
            </a:r>
            <a:br>
              <a:rPr lang="en-GB" sz="1000" dirty="0">
                <a:solidFill>
                  <a:srgbClr val="FFFFFF"/>
                </a:solidFill>
                <a:latin typeface="GillSansNova-Book"/>
                <a:cs typeface="GillSansNova-Book"/>
              </a:rPr>
            </a:br>
            <a:r>
              <a:rPr lang="en-GB" sz="1000" dirty="0">
                <a:solidFill>
                  <a:srgbClr val="FFFFFF"/>
                </a:solidFill>
                <a:latin typeface="GillSansNova-Book"/>
                <a:cs typeface="GillSansNova-Book"/>
              </a:rPr>
              <a:t>51 </a:t>
            </a:r>
            <a:r>
              <a:rPr lang="en-GB" sz="1000" dirty="0" err="1">
                <a:solidFill>
                  <a:srgbClr val="FFFFFF"/>
                </a:solidFill>
                <a:latin typeface="GillSansNova-Book"/>
                <a:cs typeface="GillSansNova-Book"/>
              </a:rPr>
              <a:t>Horrocks</a:t>
            </a:r>
            <a:r>
              <a:rPr lang="en-GB" sz="1000" dirty="0">
                <a:solidFill>
                  <a:srgbClr val="FFFFFF"/>
                </a:solidFill>
                <a:latin typeface="GillSansNova-Book"/>
                <a:cs typeface="GillSansNova-Book"/>
              </a:rPr>
              <a:t> Avenue</a:t>
            </a:r>
            <a:br>
              <a:rPr lang="en-GB" sz="1000" dirty="0">
                <a:solidFill>
                  <a:srgbClr val="FFFFFF"/>
                </a:solidFill>
                <a:latin typeface="GillSansNova-Book"/>
                <a:cs typeface="GillSansNova-Book"/>
              </a:rPr>
            </a:br>
            <a:r>
              <a:rPr lang="en-GB" sz="1000" dirty="0">
                <a:solidFill>
                  <a:srgbClr val="FFFFFF"/>
                </a:solidFill>
                <a:latin typeface="GillSansNova-Book"/>
                <a:cs typeface="GillSansNova-Book"/>
              </a:rPr>
              <a:t>Liverpool</a:t>
            </a:r>
            <a:br>
              <a:rPr lang="en-GB" sz="1000" dirty="0">
                <a:solidFill>
                  <a:srgbClr val="FFFFFF"/>
                </a:solidFill>
                <a:latin typeface="GillSansNova-Book"/>
                <a:cs typeface="GillSansNova-Book"/>
              </a:rPr>
            </a:br>
            <a:r>
              <a:rPr lang="en-GB" sz="1000" dirty="0">
                <a:solidFill>
                  <a:srgbClr val="FFFFFF"/>
                </a:solidFill>
                <a:latin typeface="GillSansNova-Book"/>
                <a:cs typeface="GillSansNova-Book"/>
              </a:rPr>
              <a:t>L19 5NY</a:t>
            </a:r>
            <a:br>
              <a:rPr lang="en-GB" sz="1000" dirty="0">
                <a:solidFill>
                  <a:srgbClr val="FFFFFF"/>
                </a:solidFill>
                <a:latin typeface="GillSansNova-Book"/>
                <a:cs typeface="GillSansNova-Book"/>
              </a:rPr>
            </a:br>
            <a:r>
              <a:rPr lang="en-GB" sz="1000" dirty="0">
                <a:solidFill>
                  <a:srgbClr val="FFFFFF"/>
                </a:solidFill>
                <a:latin typeface="GillSansNova-Book"/>
                <a:cs typeface="GillSansNova-Book"/>
              </a:rPr>
              <a:t>Tel: 0151 230 2570</a:t>
            </a:r>
          </a:p>
          <a:p>
            <a:pPr marL="12700" marR="2425065">
              <a:lnSpc>
                <a:spcPct val="125000"/>
              </a:lnSpc>
              <a:spcBef>
                <a:spcPts val="100"/>
              </a:spcBef>
            </a:pPr>
            <a:r>
              <a:rPr sz="1000" dirty="0">
                <a:solidFill>
                  <a:srgbClr val="FFFFFF"/>
                </a:solidFill>
                <a:latin typeface="GillSansNova-Book"/>
                <a:cs typeface="GillSansNova-Book"/>
              </a:rPr>
              <a:t>Email:</a:t>
            </a:r>
            <a:r>
              <a:rPr sz="1000" spc="-10" dirty="0">
                <a:solidFill>
                  <a:srgbClr val="FFFFFF"/>
                </a:solidFill>
                <a:latin typeface="GillSansNova-Book"/>
                <a:cs typeface="GillSansNova-Book"/>
              </a:rPr>
              <a:t> </a:t>
            </a:r>
            <a:r>
              <a:rPr lang="en-GB" sz="1000" b="0" i="0" u="sng" dirty="0">
                <a:solidFill>
                  <a:srgbClr val="000000"/>
                </a:solidFill>
                <a:effectLst/>
                <a:latin typeface="Montserrat" pitchFamily="2" charset="77"/>
                <a:hlinkClick r:id="rId5"/>
              </a:rPr>
              <a:t>info@astn.uk</a:t>
            </a:r>
            <a:endParaRPr lang="en-GB" sz="1000" b="0" i="0" u="sng" dirty="0">
              <a:solidFill>
                <a:srgbClr val="000000"/>
              </a:solidFill>
              <a:effectLst/>
              <a:latin typeface="Montserrat" pitchFamily="2" charset="77"/>
            </a:endParaRPr>
          </a:p>
          <a:p>
            <a:pPr marL="12700" marR="2425065">
              <a:lnSpc>
                <a:spcPct val="125000"/>
              </a:lnSpc>
              <a:spcBef>
                <a:spcPts val="100"/>
              </a:spcBef>
            </a:pPr>
            <a:endParaRPr sz="1000" dirty="0">
              <a:latin typeface="GillSansNova-Book"/>
              <a:cs typeface="GillSansNova-Book"/>
            </a:endParaRPr>
          </a:p>
          <a:p>
            <a:pPr marL="12700">
              <a:lnSpc>
                <a:spcPct val="100000"/>
              </a:lnSpc>
            </a:pPr>
            <a:r>
              <a:rPr lang="en-GB" sz="800" dirty="0">
                <a:solidFill>
                  <a:srgbClr val="FFFFFF"/>
                </a:solidFill>
                <a:latin typeface="GillSansNova-Book"/>
                <a:cs typeface="GillSansNova-Book"/>
              </a:rPr>
              <a:t>The Academy of St Nicholas </a:t>
            </a:r>
            <a:r>
              <a:rPr lang="en-GB" sz="800" dirty="0" err="1">
                <a:solidFill>
                  <a:srgbClr val="FFFFFF"/>
                </a:solidFill>
                <a:latin typeface="GillSansNova-Book"/>
                <a:cs typeface="GillSansNova-Book"/>
              </a:rPr>
              <a:t>i</a:t>
            </a:r>
            <a:r>
              <a:rPr sz="800" dirty="0">
                <a:solidFill>
                  <a:srgbClr val="FFFFFF"/>
                </a:solidFill>
                <a:latin typeface="GillSansNova-Book"/>
                <a:cs typeface="GillSansNova-Book"/>
              </a:rPr>
              <a:t>s</a:t>
            </a:r>
            <a:r>
              <a:rPr sz="800" spc="-5" dirty="0">
                <a:solidFill>
                  <a:srgbClr val="FFFFFF"/>
                </a:solidFill>
                <a:latin typeface="GillSansNova-Book"/>
                <a:cs typeface="GillSansNova-Book"/>
              </a:rPr>
              <a:t> </a:t>
            </a:r>
            <a:r>
              <a:rPr sz="800" dirty="0">
                <a:solidFill>
                  <a:srgbClr val="FFFFFF"/>
                </a:solidFill>
                <a:latin typeface="GillSansNova-Book"/>
                <a:cs typeface="GillSansNova-Book"/>
              </a:rPr>
              <a:t>proud to</a:t>
            </a:r>
            <a:r>
              <a:rPr sz="800" spc="-5" dirty="0">
                <a:solidFill>
                  <a:srgbClr val="FFFFFF"/>
                </a:solidFill>
                <a:latin typeface="GillSansNova-Book"/>
                <a:cs typeface="GillSansNova-Book"/>
              </a:rPr>
              <a:t> </a:t>
            </a:r>
            <a:r>
              <a:rPr sz="800" dirty="0">
                <a:solidFill>
                  <a:srgbClr val="FFFFFF"/>
                </a:solidFill>
                <a:latin typeface="GillSansNova-Book"/>
                <a:cs typeface="GillSansNova-Book"/>
              </a:rPr>
              <a:t>be a</a:t>
            </a:r>
            <a:r>
              <a:rPr sz="800" spc="-5" dirty="0">
                <a:solidFill>
                  <a:srgbClr val="FFFFFF"/>
                </a:solidFill>
                <a:latin typeface="GillSansNova-Book"/>
                <a:cs typeface="GillSansNova-Book"/>
              </a:rPr>
              <a:t> </a:t>
            </a:r>
            <a:r>
              <a:rPr sz="800" dirty="0">
                <a:solidFill>
                  <a:srgbClr val="FFFFFF"/>
                </a:solidFill>
                <a:latin typeface="GillSansNova-Book"/>
                <a:cs typeface="GillSansNova-Book"/>
              </a:rPr>
              <a:t>member of</a:t>
            </a:r>
            <a:r>
              <a:rPr sz="800" spc="-5" dirty="0">
                <a:solidFill>
                  <a:srgbClr val="FFFFFF"/>
                </a:solidFill>
                <a:latin typeface="GillSansNova-Book"/>
                <a:cs typeface="GillSansNova-Book"/>
              </a:rPr>
              <a:t> </a:t>
            </a:r>
            <a:r>
              <a:rPr sz="800" dirty="0">
                <a:solidFill>
                  <a:srgbClr val="FFFFFF"/>
                </a:solidFill>
                <a:latin typeface="GillSansNova-Book"/>
                <a:cs typeface="GillSansNova-Book"/>
              </a:rPr>
              <a:t>the All</a:t>
            </a:r>
            <a:r>
              <a:rPr sz="800" spc="-5" dirty="0">
                <a:solidFill>
                  <a:srgbClr val="FFFFFF"/>
                </a:solidFill>
                <a:latin typeface="GillSansNova-Book"/>
                <a:cs typeface="GillSansNova-Book"/>
              </a:rPr>
              <a:t> </a:t>
            </a:r>
            <a:r>
              <a:rPr sz="800" dirty="0">
                <a:solidFill>
                  <a:srgbClr val="FFFFFF"/>
                </a:solidFill>
                <a:latin typeface="GillSansNova-Book"/>
                <a:cs typeface="GillSansNova-Book"/>
              </a:rPr>
              <a:t>Saints Multi</a:t>
            </a:r>
            <a:r>
              <a:rPr sz="800" spc="-5" dirty="0">
                <a:solidFill>
                  <a:srgbClr val="FFFFFF"/>
                </a:solidFill>
                <a:latin typeface="GillSansNova-Book"/>
                <a:cs typeface="GillSansNova-Book"/>
              </a:rPr>
              <a:t> </a:t>
            </a:r>
            <a:r>
              <a:rPr sz="800" dirty="0">
                <a:solidFill>
                  <a:srgbClr val="FFFFFF"/>
                </a:solidFill>
                <a:latin typeface="GillSansNova-Book"/>
                <a:cs typeface="GillSansNova-Book"/>
              </a:rPr>
              <a:t>Academy </a:t>
            </a:r>
            <a:r>
              <a:rPr sz="800" spc="-10" dirty="0">
                <a:solidFill>
                  <a:srgbClr val="FFFFFF"/>
                </a:solidFill>
                <a:latin typeface="GillSansNova-Book"/>
                <a:cs typeface="GillSansNova-Book"/>
              </a:rPr>
              <a:t>Trust.</a:t>
            </a:r>
            <a:endParaRPr sz="800" dirty="0">
              <a:latin typeface="GillSansNova-Book"/>
              <a:cs typeface="GillSansNova-Book"/>
            </a:endParaRPr>
          </a:p>
          <a:p>
            <a:pPr marL="12700" marR="5080">
              <a:lnSpc>
                <a:spcPct val="135400"/>
              </a:lnSpc>
            </a:pPr>
            <a:r>
              <a:rPr sz="800" dirty="0">
                <a:solidFill>
                  <a:srgbClr val="FFFFFF"/>
                </a:solidFill>
                <a:latin typeface="GillSansNova-Book"/>
                <a:cs typeface="GillSansNova-Book"/>
              </a:rPr>
              <a:t>All</a:t>
            </a:r>
            <a:r>
              <a:rPr sz="800" spc="-20" dirty="0">
                <a:solidFill>
                  <a:srgbClr val="FFFFFF"/>
                </a:solidFill>
                <a:latin typeface="GillSansNova-Book"/>
                <a:cs typeface="GillSansNova-Book"/>
              </a:rPr>
              <a:t> </a:t>
            </a:r>
            <a:r>
              <a:rPr sz="800" dirty="0">
                <a:solidFill>
                  <a:srgbClr val="FFFFFF"/>
                </a:solidFill>
                <a:latin typeface="GillSansNova-Book"/>
                <a:cs typeface="GillSansNova-Book"/>
              </a:rPr>
              <a:t>Saints</a:t>
            </a:r>
            <a:r>
              <a:rPr sz="800" spc="-5" dirty="0">
                <a:solidFill>
                  <a:srgbClr val="FFFFFF"/>
                </a:solidFill>
                <a:latin typeface="GillSansNova-Book"/>
                <a:cs typeface="GillSansNova-Book"/>
              </a:rPr>
              <a:t> </a:t>
            </a:r>
            <a:r>
              <a:rPr sz="800" dirty="0">
                <a:solidFill>
                  <a:srgbClr val="FFFFFF"/>
                </a:solidFill>
                <a:latin typeface="GillSansNova-Book"/>
                <a:cs typeface="GillSansNova-Book"/>
              </a:rPr>
              <a:t>Multi</a:t>
            </a:r>
            <a:r>
              <a:rPr sz="800" spc="-5" dirty="0">
                <a:solidFill>
                  <a:srgbClr val="FFFFFF"/>
                </a:solidFill>
                <a:latin typeface="GillSansNova-Book"/>
                <a:cs typeface="GillSansNova-Book"/>
              </a:rPr>
              <a:t> </a:t>
            </a:r>
            <a:r>
              <a:rPr sz="800" dirty="0">
                <a:solidFill>
                  <a:srgbClr val="FFFFFF"/>
                </a:solidFill>
                <a:latin typeface="GillSansNova-Book"/>
                <a:cs typeface="GillSansNova-Book"/>
              </a:rPr>
              <a:t>Academy</a:t>
            </a:r>
            <a:r>
              <a:rPr sz="800" spc="-5" dirty="0">
                <a:solidFill>
                  <a:srgbClr val="FFFFFF"/>
                </a:solidFill>
                <a:latin typeface="GillSansNova-Book"/>
                <a:cs typeface="GillSansNova-Book"/>
              </a:rPr>
              <a:t> </a:t>
            </a:r>
            <a:r>
              <a:rPr sz="800" spc="-10" dirty="0">
                <a:solidFill>
                  <a:srgbClr val="FFFFFF"/>
                </a:solidFill>
                <a:latin typeface="GillSansNova-Book"/>
                <a:cs typeface="GillSansNova-Book"/>
              </a:rPr>
              <a:t>Trust</a:t>
            </a:r>
            <a:r>
              <a:rPr sz="800" spc="-5" dirty="0">
                <a:solidFill>
                  <a:srgbClr val="FFFFFF"/>
                </a:solidFill>
                <a:latin typeface="GillSansNova-Book"/>
                <a:cs typeface="GillSansNova-Book"/>
              </a:rPr>
              <a:t> </a:t>
            </a:r>
            <a:r>
              <a:rPr sz="800" dirty="0">
                <a:solidFill>
                  <a:srgbClr val="FFFFFF"/>
                </a:solidFill>
                <a:latin typeface="GillSansNova-Book"/>
                <a:cs typeface="GillSansNova-Book"/>
              </a:rPr>
              <a:t>is</a:t>
            </a:r>
            <a:r>
              <a:rPr sz="800" spc="-10" dirty="0">
                <a:solidFill>
                  <a:srgbClr val="FFFFFF"/>
                </a:solidFill>
                <a:latin typeface="GillSansNova-Book"/>
                <a:cs typeface="GillSansNova-Book"/>
              </a:rPr>
              <a:t> </a:t>
            </a:r>
            <a:r>
              <a:rPr sz="800" dirty="0">
                <a:solidFill>
                  <a:srgbClr val="FFFFFF"/>
                </a:solidFill>
                <a:latin typeface="GillSansNova-Book"/>
                <a:cs typeface="GillSansNova-Book"/>
              </a:rPr>
              <a:t>the</a:t>
            </a:r>
            <a:r>
              <a:rPr sz="800" spc="-5" dirty="0">
                <a:solidFill>
                  <a:srgbClr val="FFFFFF"/>
                </a:solidFill>
                <a:latin typeface="GillSansNova-Book"/>
                <a:cs typeface="GillSansNova-Book"/>
              </a:rPr>
              <a:t> </a:t>
            </a:r>
            <a:r>
              <a:rPr sz="800" dirty="0">
                <a:solidFill>
                  <a:srgbClr val="FFFFFF"/>
                </a:solidFill>
                <a:latin typeface="GillSansNova-Book"/>
                <a:cs typeface="GillSansNova-Book"/>
              </a:rPr>
              <a:t>operating</a:t>
            </a:r>
            <a:r>
              <a:rPr sz="800" spc="-5" dirty="0">
                <a:solidFill>
                  <a:srgbClr val="FFFFFF"/>
                </a:solidFill>
                <a:latin typeface="GillSansNova-Book"/>
                <a:cs typeface="GillSansNova-Book"/>
              </a:rPr>
              <a:t> </a:t>
            </a:r>
            <a:r>
              <a:rPr sz="800" dirty="0">
                <a:solidFill>
                  <a:srgbClr val="FFFFFF"/>
                </a:solidFill>
                <a:latin typeface="GillSansNova-Book"/>
                <a:cs typeface="GillSansNova-Book"/>
              </a:rPr>
              <a:t>name</a:t>
            </a:r>
            <a:r>
              <a:rPr sz="800" spc="-5" dirty="0">
                <a:solidFill>
                  <a:srgbClr val="FFFFFF"/>
                </a:solidFill>
                <a:latin typeface="GillSansNova-Book"/>
                <a:cs typeface="GillSansNova-Book"/>
              </a:rPr>
              <a:t> </a:t>
            </a:r>
            <a:r>
              <a:rPr sz="800" dirty="0">
                <a:solidFill>
                  <a:srgbClr val="FFFFFF"/>
                </a:solidFill>
                <a:latin typeface="GillSansNova-Book"/>
                <a:cs typeface="GillSansNova-Book"/>
              </a:rPr>
              <a:t>for</a:t>
            </a:r>
            <a:r>
              <a:rPr sz="800" spc="-5" dirty="0">
                <a:solidFill>
                  <a:srgbClr val="FFFFFF"/>
                </a:solidFill>
                <a:latin typeface="GillSansNova-Book"/>
                <a:cs typeface="GillSansNova-Book"/>
              </a:rPr>
              <a:t> </a:t>
            </a:r>
            <a:r>
              <a:rPr sz="800" dirty="0">
                <a:solidFill>
                  <a:srgbClr val="FFFFFF"/>
                </a:solidFill>
                <a:latin typeface="GillSansNova-Book"/>
                <a:cs typeface="GillSansNova-Book"/>
              </a:rPr>
              <a:t>the</a:t>
            </a:r>
            <a:r>
              <a:rPr sz="800" spc="-5" dirty="0">
                <a:solidFill>
                  <a:srgbClr val="FFFFFF"/>
                </a:solidFill>
                <a:latin typeface="GillSansNova-Book"/>
                <a:cs typeface="GillSansNova-Book"/>
              </a:rPr>
              <a:t> </a:t>
            </a:r>
            <a:r>
              <a:rPr sz="800" dirty="0">
                <a:solidFill>
                  <a:srgbClr val="FFFFFF"/>
                </a:solidFill>
                <a:latin typeface="GillSansNova-Book"/>
                <a:cs typeface="GillSansNova-Book"/>
              </a:rPr>
              <a:t>The</a:t>
            </a:r>
            <a:r>
              <a:rPr sz="800" spc="-10" dirty="0">
                <a:solidFill>
                  <a:srgbClr val="FFFFFF"/>
                </a:solidFill>
                <a:latin typeface="GillSansNova-Book"/>
                <a:cs typeface="GillSansNova-Book"/>
              </a:rPr>
              <a:t> </a:t>
            </a:r>
            <a:r>
              <a:rPr sz="800" dirty="0">
                <a:solidFill>
                  <a:srgbClr val="FFFFFF"/>
                </a:solidFill>
                <a:latin typeface="GillSansNova-Book"/>
                <a:cs typeface="GillSansNova-Book"/>
              </a:rPr>
              <a:t>Liverpool</a:t>
            </a:r>
            <a:r>
              <a:rPr sz="800" spc="-5" dirty="0">
                <a:solidFill>
                  <a:srgbClr val="FFFFFF"/>
                </a:solidFill>
                <a:latin typeface="GillSansNova-Book"/>
                <a:cs typeface="GillSansNova-Book"/>
              </a:rPr>
              <a:t> </a:t>
            </a:r>
            <a:r>
              <a:rPr sz="800" dirty="0">
                <a:solidFill>
                  <a:srgbClr val="FFFFFF"/>
                </a:solidFill>
                <a:latin typeface="GillSansNova-Book"/>
                <a:cs typeface="GillSansNova-Book"/>
              </a:rPr>
              <a:t>Joint</a:t>
            </a:r>
            <a:r>
              <a:rPr sz="800" spc="-5" dirty="0">
                <a:solidFill>
                  <a:srgbClr val="FFFFFF"/>
                </a:solidFill>
                <a:latin typeface="GillSansNova-Book"/>
                <a:cs typeface="GillSansNova-Book"/>
              </a:rPr>
              <a:t> </a:t>
            </a:r>
            <a:r>
              <a:rPr sz="800" dirty="0">
                <a:solidFill>
                  <a:srgbClr val="FFFFFF"/>
                </a:solidFill>
                <a:latin typeface="GillSansNova-Book"/>
                <a:cs typeface="GillSansNova-Book"/>
              </a:rPr>
              <a:t>Catholic</a:t>
            </a:r>
            <a:r>
              <a:rPr sz="800" spc="-5" dirty="0">
                <a:solidFill>
                  <a:srgbClr val="FFFFFF"/>
                </a:solidFill>
                <a:latin typeface="GillSansNova-Book"/>
                <a:cs typeface="GillSansNova-Book"/>
              </a:rPr>
              <a:t> </a:t>
            </a:r>
            <a:r>
              <a:rPr sz="800" dirty="0">
                <a:solidFill>
                  <a:srgbClr val="FFFFFF"/>
                </a:solidFill>
                <a:latin typeface="GillSansNova-Book"/>
                <a:cs typeface="GillSansNova-Book"/>
              </a:rPr>
              <a:t>and</a:t>
            </a:r>
            <a:r>
              <a:rPr sz="800" spc="-5" dirty="0">
                <a:solidFill>
                  <a:srgbClr val="FFFFFF"/>
                </a:solidFill>
                <a:latin typeface="GillSansNova-Book"/>
                <a:cs typeface="GillSansNova-Book"/>
              </a:rPr>
              <a:t> </a:t>
            </a:r>
            <a:r>
              <a:rPr sz="800" dirty="0">
                <a:solidFill>
                  <a:srgbClr val="FFFFFF"/>
                </a:solidFill>
                <a:latin typeface="GillSansNova-Book"/>
                <a:cs typeface="GillSansNova-Book"/>
              </a:rPr>
              <a:t>Church</a:t>
            </a:r>
            <a:r>
              <a:rPr sz="800" spc="-5" dirty="0">
                <a:solidFill>
                  <a:srgbClr val="FFFFFF"/>
                </a:solidFill>
                <a:latin typeface="GillSansNova-Book"/>
                <a:cs typeface="GillSansNova-Book"/>
              </a:rPr>
              <a:t> </a:t>
            </a:r>
            <a:r>
              <a:rPr sz="800" spc="-25" dirty="0">
                <a:solidFill>
                  <a:srgbClr val="FFFFFF"/>
                </a:solidFill>
                <a:latin typeface="GillSansNova-Book"/>
                <a:cs typeface="GillSansNova-Book"/>
              </a:rPr>
              <a:t>of</a:t>
            </a:r>
            <a:r>
              <a:rPr sz="800" dirty="0">
                <a:solidFill>
                  <a:srgbClr val="FFFFFF"/>
                </a:solidFill>
                <a:latin typeface="GillSansNova-Book"/>
                <a:cs typeface="GillSansNova-Book"/>
              </a:rPr>
              <a:t> England</a:t>
            </a:r>
            <a:r>
              <a:rPr sz="800" spc="-15" dirty="0">
                <a:solidFill>
                  <a:srgbClr val="FFFFFF"/>
                </a:solidFill>
                <a:latin typeface="GillSansNova-Book"/>
                <a:cs typeface="GillSansNova-Book"/>
              </a:rPr>
              <a:t> </a:t>
            </a:r>
            <a:r>
              <a:rPr sz="800" dirty="0">
                <a:solidFill>
                  <a:srgbClr val="FFFFFF"/>
                </a:solidFill>
                <a:latin typeface="GillSansNova-Book"/>
                <a:cs typeface="GillSansNova-Book"/>
              </a:rPr>
              <a:t>Academies</a:t>
            </a:r>
            <a:r>
              <a:rPr sz="800" spc="-15" dirty="0">
                <a:solidFill>
                  <a:srgbClr val="FFFFFF"/>
                </a:solidFill>
                <a:latin typeface="GillSansNova-Book"/>
                <a:cs typeface="GillSansNova-Book"/>
              </a:rPr>
              <a:t> </a:t>
            </a:r>
            <a:r>
              <a:rPr sz="800" spc="-10" dirty="0">
                <a:solidFill>
                  <a:srgbClr val="FFFFFF"/>
                </a:solidFill>
                <a:latin typeface="GillSansNova-Book"/>
                <a:cs typeface="GillSansNova-Book"/>
              </a:rPr>
              <a:t>Trust</a:t>
            </a:r>
            <a:r>
              <a:rPr sz="800" spc="-15" dirty="0">
                <a:solidFill>
                  <a:srgbClr val="FFFFFF"/>
                </a:solidFill>
                <a:latin typeface="GillSansNova-Book"/>
                <a:cs typeface="GillSansNova-Book"/>
              </a:rPr>
              <a:t> </a:t>
            </a:r>
            <a:r>
              <a:rPr sz="800" dirty="0">
                <a:solidFill>
                  <a:srgbClr val="FFFFFF"/>
                </a:solidFill>
                <a:latin typeface="GillSansNova-Book"/>
                <a:cs typeface="GillSansNova-Book"/>
              </a:rPr>
              <a:t>(Company</a:t>
            </a:r>
            <a:r>
              <a:rPr sz="800" spc="-15" dirty="0">
                <a:solidFill>
                  <a:srgbClr val="FFFFFF"/>
                </a:solidFill>
                <a:latin typeface="GillSansNova-Book"/>
                <a:cs typeface="GillSansNova-Book"/>
              </a:rPr>
              <a:t> </a:t>
            </a:r>
            <a:r>
              <a:rPr sz="800" dirty="0">
                <a:solidFill>
                  <a:srgbClr val="FFFFFF"/>
                </a:solidFill>
                <a:latin typeface="GillSansNova-Book"/>
                <a:cs typeface="GillSansNova-Book"/>
              </a:rPr>
              <a:t>Number</a:t>
            </a:r>
            <a:r>
              <a:rPr sz="800" spc="-10" dirty="0">
                <a:solidFill>
                  <a:srgbClr val="FFFFFF"/>
                </a:solidFill>
                <a:latin typeface="GillSansNova-Book"/>
                <a:cs typeface="GillSansNova-Book"/>
              </a:rPr>
              <a:t> 07007398)</a:t>
            </a:r>
            <a:endParaRPr sz="800" dirty="0">
              <a:latin typeface="GillSansNova-Book"/>
              <a:cs typeface="GillSansNova-Book"/>
            </a:endParaRPr>
          </a:p>
          <a:p>
            <a:pPr marL="12700">
              <a:lnSpc>
                <a:spcPct val="100000"/>
              </a:lnSpc>
              <a:spcBef>
                <a:spcPts val="340"/>
              </a:spcBef>
            </a:pPr>
            <a:r>
              <a:rPr sz="800" dirty="0">
                <a:solidFill>
                  <a:srgbClr val="FFFFFF"/>
                </a:solidFill>
                <a:latin typeface="GillSansNova-Book"/>
                <a:cs typeface="GillSansNova-Book"/>
              </a:rPr>
              <a:t>51</a:t>
            </a:r>
            <a:r>
              <a:rPr sz="800" spc="-15" dirty="0">
                <a:solidFill>
                  <a:srgbClr val="FFFFFF"/>
                </a:solidFill>
                <a:latin typeface="GillSansNova-Book"/>
                <a:cs typeface="GillSansNova-Book"/>
              </a:rPr>
              <a:t> </a:t>
            </a:r>
            <a:r>
              <a:rPr sz="800" dirty="0">
                <a:solidFill>
                  <a:srgbClr val="FFFFFF"/>
                </a:solidFill>
                <a:latin typeface="GillSansNova-Book"/>
                <a:cs typeface="GillSansNova-Book"/>
              </a:rPr>
              <a:t>Horrocks</a:t>
            </a:r>
            <a:r>
              <a:rPr sz="800" spc="-10" dirty="0">
                <a:solidFill>
                  <a:srgbClr val="FFFFFF"/>
                </a:solidFill>
                <a:latin typeface="GillSansNova-Book"/>
                <a:cs typeface="GillSansNova-Book"/>
              </a:rPr>
              <a:t> </a:t>
            </a:r>
            <a:r>
              <a:rPr sz="800" dirty="0">
                <a:solidFill>
                  <a:srgbClr val="FFFFFF"/>
                </a:solidFill>
                <a:latin typeface="GillSansNova-Book"/>
                <a:cs typeface="GillSansNova-Book"/>
              </a:rPr>
              <a:t>Avenue,</a:t>
            </a:r>
            <a:r>
              <a:rPr sz="800" spc="-15" dirty="0">
                <a:solidFill>
                  <a:srgbClr val="FFFFFF"/>
                </a:solidFill>
                <a:latin typeface="GillSansNova-Book"/>
                <a:cs typeface="GillSansNova-Book"/>
              </a:rPr>
              <a:t> </a:t>
            </a:r>
            <a:r>
              <a:rPr sz="800" dirty="0">
                <a:solidFill>
                  <a:srgbClr val="FFFFFF"/>
                </a:solidFill>
                <a:latin typeface="GillSansNova-Book"/>
                <a:cs typeface="GillSansNova-Book"/>
              </a:rPr>
              <a:t>Liverpool,</a:t>
            </a:r>
            <a:r>
              <a:rPr sz="800" spc="-10" dirty="0">
                <a:solidFill>
                  <a:srgbClr val="FFFFFF"/>
                </a:solidFill>
                <a:latin typeface="GillSansNova-Book"/>
                <a:cs typeface="GillSansNova-Book"/>
              </a:rPr>
              <a:t> </a:t>
            </a:r>
            <a:r>
              <a:rPr sz="800" dirty="0">
                <a:solidFill>
                  <a:srgbClr val="FFFFFF"/>
                </a:solidFill>
                <a:latin typeface="GillSansNova-Book"/>
                <a:cs typeface="GillSansNova-Book"/>
              </a:rPr>
              <a:t>L19</a:t>
            </a:r>
            <a:r>
              <a:rPr sz="800" spc="-15" dirty="0">
                <a:solidFill>
                  <a:srgbClr val="FFFFFF"/>
                </a:solidFill>
                <a:latin typeface="GillSansNova-Book"/>
                <a:cs typeface="GillSansNova-Book"/>
              </a:rPr>
              <a:t> </a:t>
            </a:r>
            <a:r>
              <a:rPr sz="800" spc="-10" dirty="0">
                <a:solidFill>
                  <a:srgbClr val="FFFFFF"/>
                </a:solidFill>
                <a:latin typeface="GillSansNova-Book"/>
                <a:cs typeface="GillSansNova-Book"/>
              </a:rPr>
              <a:t>5NY, England.</a:t>
            </a:r>
            <a:endParaRPr sz="800" dirty="0">
              <a:latin typeface="GillSansNova-Book"/>
              <a:cs typeface="GillSansNova-Book"/>
            </a:endParaRPr>
          </a:p>
        </p:txBody>
      </p:sp>
      <p:pic>
        <p:nvPicPr>
          <p:cNvPr id="89" name="Picture 88" descr="Background pattern&#10;&#10;Description automatically generated">
            <a:extLst>
              <a:ext uri="{FF2B5EF4-FFF2-40B4-BE49-F238E27FC236}">
                <a16:creationId xmlns:a16="http://schemas.microsoft.com/office/drawing/2014/main" id="{ED702556-7F47-8622-4FAA-9CAE0B59B9B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612" y="4333061"/>
            <a:ext cx="810616" cy="6358832"/>
          </a:xfrm>
          <a:prstGeom prst="rect">
            <a:avLst/>
          </a:prstGeom>
        </p:spPr>
      </p:pic>
      <p:pic>
        <p:nvPicPr>
          <p:cNvPr id="5" name="Picture 4">
            <a:extLst>
              <a:ext uri="{FF2B5EF4-FFF2-40B4-BE49-F238E27FC236}">
                <a16:creationId xmlns:a16="http://schemas.microsoft.com/office/drawing/2014/main" id="{5A8A091D-F4AA-D560-FCD9-E3B47E1E0F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60484" y="5355389"/>
            <a:ext cx="3172487" cy="6669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287997" y="9846005"/>
            <a:ext cx="6984365" cy="558165"/>
          </a:xfrm>
          <a:custGeom>
            <a:avLst/>
            <a:gdLst/>
            <a:ahLst/>
            <a:cxnLst/>
            <a:rect l="l" t="t" r="r" b="b"/>
            <a:pathLst>
              <a:path w="6984365" h="558165">
                <a:moveTo>
                  <a:pt x="6983996" y="0"/>
                </a:moveTo>
                <a:lnTo>
                  <a:pt x="0" y="0"/>
                </a:lnTo>
                <a:lnTo>
                  <a:pt x="0" y="557999"/>
                </a:lnTo>
                <a:lnTo>
                  <a:pt x="6983996" y="557999"/>
                </a:lnTo>
                <a:lnTo>
                  <a:pt x="6983996" y="0"/>
                </a:lnTo>
                <a:close/>
              </a:path>
            </a:pathLst>
          </a:custGeom>
          <a:solidFill>
            <a:srgbClr val="88292D"/>
          </a:solidFill>
        </p:spPr>
        <p:txBody>
          <a:bodyPr wrap="square" lIns="0" tIns="0" rIns="0" bIns="0" rtlCol="0"/>
          <a:lstStyle/>
          <a:p>
            <a:endParaRPr/>
          </a:p>
        </p:txBody>
      </p:sp>
      <p:pic>
        <p:nvPicPr>
          <p:cNvPr id="74" name="object 74"/>
          <p:cNvPicPr/>
          <p:nvPr/>
        </p:nvPicPr>
        <p:blipFill>
          <a:blip r:embed="rId2" cstate="screen">
            <a:extLst>
              <a:ext uri="{28A0092B-C50C-407E-A947-70E740481C1C}">
                <a14:useLocalDpi xmlns:a14="http://schemas.microsoft.com/office/drawing/2010/main"/>
              </a:ext>
            </a:extLst>
          </a:blip>
          <a:stretch>
            <a:fillRect/>
          </a:stretch>
        </p:blipFill>
        <p:spPr>
          <a:xfrm>
            <a:off x="1372679" y="9988518"/>
            <a:ext cx="986842" cy="272959"/>
          </a:xfrm>
          <a:prstGeom prst="rect">
            <a:avLst/>
          </a:prstGeom>
        </p:spPr>
      </p:pic>
      <p:sp>
        <p:nvSpPr>
          <p:cNvPr id="76" name="object 76"/>
          <p:cNvSpPr txBox="1">
            <a:spLocks noGrp="1"/>
          </p:cNvSpPr>
          <p:nvPr>
            <p:ph type="sldNum" sz="quarter" idx="7"/>
          </p:nvPr>
        </p:nvSpPr>
        <p:spPr>
          <a:prstGeom prst="rect">
            <a:avLst/>
          </a:prstGeom>
        </p:spPr>
        <p:txBody>
          <a:bodyPr vert="horz" wrap="square" lIns="0" tIns="6985" rIns="0" bIns="0" rtlCol="0">
            <a:spAutoFit/>
          </a:bodyPr>
          <a:lstStyle/>
          <a:p>
            <a:pPr marL="12700">
              <a:lnSpc>
                <a:spcPct val="100000"/>
              </a:lnSpc>
              <a:spcBef>
                <a:spcPts val="55"/>
              </a:spcBef>
            </a:pPr>
            <a:r>
              <a:rPr dirty="0"/>
              <a:t>Page</a:t>
            </a:r>
            <a:r>
              <a:rPr spc="-25" dirty="0"/>
              <a:t> </a:t>
            </a:r>
            <a:fld id="{81D60167-4931-47E6-BA6A-407CBD079E47}" type="slidenum">
              <a:rPr spc="-25" dirty="0"/>
              <a:t>2</a:t>
            </a:fld>
            <a:endParaRPr spc="-25" dirty="0"/>
          </a:p>
        </p:txBody>
      </p:sp>
      <p:sp>
        <p:nvSpPr>
          <p:cNvPr id="77" name="object 77"/>
          <p:cNvSpPr txBox="1">
            <a:spLocks noGrp="1"/>
          </p:cNvSpPr>
          <p:nvPr>
            <p:ph type="ftr" sz="quarter" idx="5"/>
          </p:nvPr>
        </p:nvSpPr>
        <p:spPr>
          <a:prstGeom prst="rect">
            <a:avLst/>
          </a:prstGeom>
        </p:spPr>
        <p:txBody>
          <a:bodyPr vert="horz" wrap="square" lIns="0" tIns="10795" rIns="0" bIns="0" rtlCol="0">
            <a:spAutoFit/>
          </a:bodyPr>
          <a:lstStyle/>
          <a:p>
            <a:pPr marL="12700">
              <a:lnSpc>
                <a:spcPct val="100000"/>
              </a:lnSpc>
              <a:spcBef>
                <a:spcPts val="85"/>
              </a:spcBef>
            </a:pPr>
            <a:r>
              <a:rPr spc="-10" dirty="0"/>
              <a:t>PART</a:t>
            </a:r>
            <a:r>
              <a:rPr spc="-5" dirty="0"/>
              <a:t> </a:t>
            </a:r>
            <a:r>
              <a:rPr spc="-25" dirty="0"/>
              <a:t>OF</a:t>
            </a:r>
          </a:p>
        </p:txBody>
      </p:sp>
      <p:pic>
        <p:nvPicPr>
          <p:cNvPr id="5" name="Picture 4">
            <a:extLst>
              <a:ext uri="{FF2B5EF4-FFF2-40B4-BE49-F238E27FC236}">
                <a16:creationId xmlns:a16="http://schemas.microsoft.com/office/drawing/2014/main" id="{AF6B1250-F397-9D94-E752-0F2811AAA47A}"/>
              </a:ext>
            </a:extLst>
          </p:cNvPr>
          <p:cNvPicPr>
            <a:picLocks noChangeAspect="1"/>
          </p:cNvPicPr>
          <p:nvPr/>
        </p:nvPicPr>
        <p:blipFill>
          <a:blip r:embed="rId3"/>
          <a:stretch>
            <a:fillRect/>
          </a:stretch>
        </p:blipFill>
        <p:spPr>
          <a:xfrm>
            <a:off x="287997" y="5016650"/>
            <a:ext cx="6984365" cy="4829175"/>
          </a:xfrm>
          <a:prstGeom prst="rect">
            <a:avLst/>
          </a:prstGeom>
        </p:spPr>
      </p:pic>
      <p:pic>
        <p:nvPicPr>
          <p:cNvPr id="9" name="Picture 8">
            <a:extLst>
              <a:ext uri="{FF2B5EF4-FFF2-40B4-BE49-F238E27FC236}">
                <a16:creationId xmlns:a16="http://schemas.microsoft.com/office/drawing/2014/main" id="{7E3C9531-A577-3142-2CD4-87A4C9036F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493" y="5011977"/>
            <a:ext cx="6976010" cy="4833848"/>
          </a:xfrm>
          <a:prstGeom prst="rect">
            <a:avLst/>
          </a:prstGeom>
        </p:spPr>
      </p:pic>
      <p:pic>
        <p:nvPicPr>
          <p:cNvPr id="11" name="Picture 10">
            <a:extLst>
              <a:ext uri="{FF2B5EF4-FFF2-40B4-BE49-F238E27FC236}">
                <a16:creationId xmlns:a16="http://schemas.microsoft.com/office/drawing/2014/main" id="{350DF6E7-F543-6A42-C4A9-802E667AE8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997" y="270840"/>
            <a:ext cx="3490253" cy="4829175"/>
          </a:xfrm>
          <a:prstGeom prst="rect">
            <a:avLst/>
          </a:prstGeom>
        </p:spPr>
      </p:pic>
      <p:pic>
        <p:nvPicPr>
          <p:cNvPr id="13" name="Picture 12">
            <a:extLst>
              <a:ext uri="{FF2B5EF4-FFF2-40B4-BE49-F238E27FC236}">
                <a16:creationId xmlns:a16="http://schemas.microsoft.com/office/drawing/2014/main" id="{0AA10D03-1621-D592-01D4-F4AAEA71F5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6553" y="270840"/>
            <a:ext cx="3505809" cy="4829175"/>
          </a:xfrm>
          <a:prstGeom prst="rect">
            <a:avLst/>
          </a:prstGeom>
        </p:spPr>
      </p:pic>
      <p:pic>
        <p:nvPicPr>
          <p:cNvPr id="4" name="Picture 3">
            <a:extLst>
              <a:ext uri="{FF2B5EF4-FFF2-40B4-BE49-F238E27FC236}">
                <a16:creationId xmlns:a16="http://schemas.microsoft.com/office/drawing/2014/main" id="{43C2ECA6-52F8-F006-2652-BF8447E0EA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22507" y="458129"/>
            <a:ext cx="1722627" cy="362143"/>
          </a:xfrm>
          <a:prstGeom prst="rect">
            <a:avLst/>
          </a:prstGeom>
        </p:spPr>
      </p:pic>
      <p:sp>
        <p:nvSpPr>
          <p:cNvPr id="14" name="TextBox 13">
            <a:extLst>
              <a:ext uri="{FF2B5EF4-FFF2-40B4-BE49-F238E27FC236}">
                <a16:creationId xmlns:a16="http://schemas.microsoft.com/office/drawing/2014/main" id="{37F78318-7558-14C9-5C5C-87587C09579E}"/>
              </a:ext>
            </a:extLst>
          </p:cNvPr>
          <p:cNvSpPr txBox="1"/>
          <p:nvPr/>
        </p:nvSpPr>
        <p:spPr>
          <a:xfrm>
            <a:off x="401459" y="8547100"/>
            <a:ext cx="5782361" cy="2031325"/>
          </a:xfrm>
          <a:prstGeom prst="rect">
            <a:avLst/>
          </a:prstGeom>
          <a:noFill/>
        </p:spPr>
        <p:txBody>
          <a:bodyPr wrap="square">
            <a:spAutoFit/>
          </a:bodyPr>
          <a:lstStyle/>
          <a:p>
            <a:pPr algn="l"/>
            <a:r>
              <a:rPr lang="en-GB" b="1" dirty="0">
                <a:solidFill>
                  <a:schemeClr val="bg1"/>
                </a:solidFill>
                <a:latin typeface="Gill Sans Nova" panose="020B0602020104020203" pitchFamily="34" charset="0"/>
              </a:rPr>
              <a:t>“Pupils at this school, including those in the sixth form, benefit from a broad and ambitious curriculum”</a:t>
            </a:r>
          </a:p>
          <a:p>
            <a:pPr algn="l"/>
            <a:r>
              <a:rPr lang="en-GB" b="1" dirty="0">
                <a:solidFill>
                  <a:schemeClr val="bg1"/>
                </a:solidFill>
                <a:latin typeface="Gill Sans Nova" panose="020B0602020104020203" pitchFamily="34" charset="0"/>
              </a:rPr>
              <a:t>Ofsted December 2022</a:t>
            </a:r>
          </a:p>
          <a:p>
            <a:pPr algn="l"/>
            <a:endParaRPr lang="en-GB" b="1" dirty="0">
              <a:solidFill>
                <a:schemeClr val="bg1"/>
              </a:solidFill>
              <a:latin typeface="Gill Sans Nova" panose="020B0602020104020203" pitchFamily="34" charset="0"/>
            </a:endParaRPr>
          </a:p>
          <a:p>
            <a:pPr algn="r"/>
            <a:endParaRPr lang="en-GB" b="1" dirty="0">
              <a:solidFill>
                <a:schemeClr val="bg1"/>
              </a:solidFill>
              <a:latin typeface="Gill Sans Nova" panose="020B0602020104020203" pitchFamily="34" charset="0"/>
            </a:endParaRPr>
          </a:p>
          <a:p>
            <a:pPr algn="r"/>
            <a:endParaRPr lang="en-GB" b="1" dirty="0">
              <a:solidFill>
                <a:schemeClr val="bg1"/>
              </a:solidFill>
              <a:latin typeface="Gill Sans Nova" panose="020B0602020104020203" pitchFamily="34" charset="0"/>
            </a:endParaRPr>
          </a:p>
        </p:txBody>
      </p:sp>
      <p:sp>
        <p:nvSpPr>
          <p:cNvPr id="16" name="TextBox 15">
            <a:extLst>
              <a:ext uri="{FF2B5EF4-FFF2-40B4-BE49-F238E27FC236}">
                <a16:creationId xmlns:a16="http://schemas.microsoft.com/office/drawing/2014/main" id="{734A957D-913A-51DA-CB65-7693FE744EB7}"/>
              </a:ext>
            </a:extLst>
          </p:cNvPr>
          <p:cNvSpPr txBox="1"/>
          <p:nvPr/>
        </p:nvSpPr>
        <p:spPr>
          <a:xfrm>
            <a:off x="679058" y="3899776"/>
            <a:ext cx="6593304" cy="1200329"/>
          </a:xfrm>
          <a:prstGeom prst="rect">
            <a:avLst/>
          </a:prstGeom>
          <a:noFill/>
        </p:spPr>
        <p:txBody>
          <a:bodyPr wrap="square">
            <a:spAutoFit/>
          </a:bodyPr>
          <a:lstStyle/>
          <a:p>
            <a:pPr algn="r"/>
            <a:r>
              <a:rPr lang="en-GB" b="1" dirty="0">
                <a:solidFill>
                  <a:schemeClr val="bg1"/>
                </a:solidFill>
                <a:latin typeface="Gill Sans Nova" panose="020B0602020104020203" pitchFamily="34" charset="0"/>
              </a:rPr>
              <a:t>“Teachers have high expectations of what pupils and students should achieve. They care about pupils and help them to do their best.”</a:t>
            </a:r>
          </a:p>
          <a:p>
            <a:pPr algn="r"/>
            <a:r>
              <a:rPr lang="en-GB" b="1" dirty="0">
                <a:solidFill>
                  <a:schemeClr val="bg1"/>
                </a:solidFill>
                <a:latin typeface="Gill Sans Nova" panose="020B0602020104020203" pitchFamily="34" charset="0"/>
              </a:rPr>
              <a:t>Ofsted December 2022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87997" y="290846"/>
            <a:ext cx="6984365" cy="9504045"/>
          </a:xfrm>
          <a:custGeom>
            <a:avLst/>
            <a:gdLst/>
            <a:ahLst/>
            <a:cxnLst/>
            <a:rect l="l" t="t" r="r" b="b"/>
            <a:pathLst>
              <a:path w="6984365" h="9504045">
                <a:moveTo>
                  <a:pt x="6983996" y="0"/>
                </a:moveTo>
                <a:lnTo>
                  <a:pt x="0" y="0"/>
                </a:lnTo>
                <a:lnTo>
                  <a:pt x="0" y="9503994"/>
                </a:lnTo>
                <a:lnTo>
                  <a:pt x="6983996" y="9503994"/>
                </a:lnTo>
                <a:lnTo>
                  <a:pt x="6983996" y="0"/>
                </a:lnTo>
                <a:close/>
              </a:path>
            </a:pathLst>
          </a:custGeom>
          <a:solidFill>
            <a:srgbClr val="542F88"/>
          </a:solidFill>
        </p:spPr>
        <p:txBody>
          <a:bodyPr wrap="square" lIns="0" tIns="0" rIns="0" bIns="0" rtlCol="0"/>
          <a:lstStyle/>
          <a:p>
            <a:pPr algn="l" rtl="0"/>
            <a:endParaRPr/>
          </a:p>
        </p:txBody>
      </p:sp>
      <p:sp>
        <p:nvSpPr>
          <p:cNvPr id="4" name="object 4"/>
          <p:cNvSpPr/>
          <p:nvPr/>
        </p:nvSpPr>
        <p:spPr>
          <a:xfrm>
            <a:off x="287997" y="9846005"/>
            <a:ext cx="6984365" cy="558165"/>
          </a:xfrm>
          <a:custGeom>
            <a:avLst/>
            <a:gdLst/>
            <a:ahLst/>
            <a:cxnLst/>
            <a:rect l="l" t="t" r="r" b="b"/>
            <a:pathLst>
              <a:path w="6984365" h="558165">
                <a:moveTo>
                  <a:pt x="6983996" y="0"/>
                </a:moveTo>
                <a:lnTo>
                  <a:pt x="0" y="0"/>
                </a:lnTo>
                <a:lnTo>
                  <a:pt x="0" y="557999"/>
                </a:lnTo>
                <a:lnTo>
                  <a:pt x="6983996" y="557999"/>
                </a:lnTo>
                <a:lnTo>
                  <a:pt x="6983996" y="0"/>
                </a:lnTo>
                <a:close/>
              </a:path>
            </a:pathLst>
          </a:custGeom>
          <a:solidFill>
            <a:srgbClr val="88292D"/>
          </a:solidFill>
        </p:spPr>
        <p:txBody>
          <a:bodyPr wrap="square" lIns="0" tIns="0" rIns="0" bIns="0" rtlCol="0"/>
          <a:lstStyle/>
          <a:p>
            <a:pPr algn="l" rtl="0"/>
            <a:endParaRPr/>
          </a:p>
        </p:txBody>
      </p:sp>
      <p:sp>
        <p:nvSpPr>
          <p:cNvPr id="72" name="object 72"/>
          <p:cNvSpPr/>
          <p:nvPr/>
        </p:nvSpPr>
        <p:spPr>
          <a:xfrm>
            <a:off x="1080000" y="5548415"/>
            <a:ext cx="4683125" cy="0"/>
          </a:xfrm>
          <a:custGeom>
            <a:avLst/>
            <a:gdLst/>
            <a:ahLst/>
            <a:cxnLst/>
            <a:rect l="l" t="t" r="r" b="b"/>
            <a:pathLst>
              <a:path w="4683125">
                <a:moveTo>
                  <a:pt x="0" y="0"/>
                </a:moveTo>
                <a:lnTo>
                  <a:pt x="4682998" y="0"/>
                </a:lnTo>
              </a:path>
            </a:pathLst>
          </a:custGeom>
          <a:ln w="3175">
            <a:solidFill>
              <a:srgbClr val="FFFFFF"/>
            </a:solidFill>
          </a:ln>
        </p:spPr>
        <p:txBody>
          <a:bodyPr wrap="square" lIns="0" tIns="0" rIns="0" bIns="0" rtlCol="0"/>
          <a:lstStyle/>
          <a:p>
            <a:endParaRPr/>
          </a:p>
        </p:txBody>
      </p:sp>
      <p:pic>
        <p:nvPicPr>
          <p:cNvPr id="73" name="object 73"/>
          <p:cNvPicPr/>
          <p:nvPr/>
        </p:nvPicPr>
        <p:blipFill>
          <a:blip r:embed="rId3" cstate="screen">
            <a:extLst>
              <a:ext uri="{28A0092B-C50C-407E-A947-70E740481C1C}">
                <a14:useLocalDpi xmlns:a14="http://schemas.microsoft.com/office/drawing/2010/main"/>
              </a:ext>
            </a:extLst>
          </a:blip>
          <a:stretch>
            <a:fillRect/>
          </a:stretch>
        </p:blipFill>
        <p:spPr>
          <a:xfrm>
            <a:off x="1372679" y="9988518"/>
            <a:ext cx="986842" cy="272959"/>
          </a:xfrm>
          <a:prstGeom prst="rect">
            <a:avLst/>
          </a:prstGeom>
        </p:spPr>
      </p:pic>
      <p:sp>
        <p:nvSpPr>
          <p:cNvPr id="74" name="object 74"/>
          <p:cNvSpPr txBox="1"/>
          <p:nvPr/>
        </p:nvSpPr>
        <p:spPr>
          <a:xfrm>
            <a:off x="1067300" y="988931"/>
            <a:ext cx="2068195" cy="452120"/>
          </a:xfrm>
          <a:prstGeom prst="rect">
            <a:avLst/>
          </a:prstGeom>
        </p:spPr>
        <p:txBody>
          <a:bodyPr vert="horz" wrap="square" lIns="0" tIns="12700" rIns="0" bIns="0" rtlCol="0">
            <a:spAutoFit/>
          </a:bodyPr>
          <a:lstStyle/>
          <a:p>
            <a:pPr marL="12700">
              <a:lnSpc>
                <a:spcPct val="100000"/>
              </a:lnSpc>
              <a:spcBef>
                <a:spcPts val="100"/>
              </a:spcBef>
            </a:pPr>
            <a:r>
              <a:rPr sz="2800" b="1" spc="-30" dirty="0">
                <a:solidFill>
                  <a:schemeClr val="bg1"/>
                </a:solidFill>
                <a:latin typeface="Gill Sans Nova Book"/>
                <a:cs typeface="Gill Sans Nova Book"/>
              </a:rPr>
              <a:t>CONTENTS</a:t>
            </a:r>
            <a:endParaRPr sz="2800" dirty="0">
              <a:solidFill>
                <a:schemeClr val="bg1"/>
              </a:solidFill>
              <a:latin typeface="Gill Sans Nova Book"/>
              <a:cs typeface="Gill Sans Nova Book"/>
            </a:endParaRPr>
          </a:p>
        </p:txBody>
      </p:sp>
      <p:graphicFrame>
        <p:nvGraphicFramePr>
          <p:cNvPr id="75" name="object 75"/>
          <p:cNvGraphicFramePr>
            <a:graphicFrameLocks noGrp="1"/>
          </p:cNvGraphicFramePr>
          <p:nvPr>
            <p:extLst>
              <p:ext uri="{D42A27DB-BD31-4B8C-83A1-F6EECF244321}">
                <p14:modId xmlns:p14="http://schemas.microsoft.com/office/powerpoint/2010/main" val="915463794"/>
              </p:ext>
            </p:extLst>
          </p:nvPr>
        </p:nvGraphicFramePr>
        <p:xfrm>
          <a:off x="1080000" y="1999462"/>
          <a:ext cx="4966970" cy="3416294"/>
        </p:xfrm>
        <a:graphic>
          <a:graphicData uri="http://schemas.openxmlformats.org/drawingml/2006/table">
            <a:tbl>
              <a:tblPr firstRow="1" bandRow="1">
                <a:tableStyleId>{2D5ABB26-0587-4C30-8999-92F81FD0307C}</a:tableStyleId>
              </a:tblPr>
              <a:tblGrid>
                <a:gridCol w="467995">
                  <a:extLst>
                    <a:ext uri="{9D8B030D-6E8A-4147-A177-3AD203B41FA5}">
                      <a16:colId xmlns:a16="http://schemas.microsoft.com/office/drawing/2014/main" val="20000"/>
                    </a:ext>
                  </a:extLst>
                </a:gridCol>
                <a:gridCol w="4498975">
                  <a:extLst>
                    <a:ext uri="{9D8B030D-6E8A-4147-A177-3AD203B41FA5}">
                      <a16:colId xmlns:a16="http://schemas.microsoft.com/office/drawing/2014/main" val="20001"/>
                    </a:ext>
                  </a:extLst>
                </a:gridCol>
              </a:tblGrid>
              <a:tr h="387985">
                <a:tc>
                  <a:txBody>
                    <a:bodyPr/>
                    <a:lstStyle/>
                    <a:p>
                      <a:pPr>
                        <a:lnSpc>
                          <a:spcPts val="1620"/>
                        </a:lnSpc>
                      </a:pPr>
                      <a:r>
                        <a:rPr sz="1400" spc="-25" dirty="0">
                          <a:solidFill>
                            <a:srgbClr val="FFFFFF"/>
                          </a:solidFill>
                          <a:latin typeface="GillSansNova-Book"/>
                          <a:cs typeface="GillSansNova-Book"/>
                        </a:rPr>
                        <a:t>4.</a:t>
                      </a:r>
                      <a:endParaRPr sz="1400">
                        <a:latin typeface="GillSansNova-Book"/>
                        <a:cs typeface="GillSansNova-Book"/>
                      </a:endParaRPr>
                    </a:p>
                  </a:txBody>
                  <a:tcPr marL="0" marR="0" marT="0" marB="0">
                    <a:lnB w="3175">
                      <a:solidFill>
                        <a:srgbClr val="FFFFFF"/>
                      </a:solidFill>
                      <a:prstDash val="solid"/>
                    </a:lnB>
                    <a:noFill/>
                  </a:tcPr>
                </a:tc>
                <a:tc>
                  <a:txBody>
                    <a:bodyPr/>
                    <a:lstStyle/>
                    <a:p>
                      <a:pPr marL="255904">
                        <a:lnSpc>
                          <a:spcPts val="1620"/>
                        </a:lnSpc>
                      </a:pPr>
                      <a:r>
                        <a:rPr sz="1400" b="1" dirty="0">
                          <a:solidFill>
                            <a:srgbClr val="FFFFFF"/>
                          </a:solidFill>
                          <a:latin typeface="GillSansNova-SemiBold"/>
                          <a:cs typeface="GillSansNova-SemiBold"/>
                        </a:rPr>
                        <a:t>Letter</a:t>
                      </a:r>
                      <a:r>
                        <a:rPr sz="1400" b="1" spc="-15" dirty="0">
                          <a:solidFill>
                            <a:srgbClr val="FFFFFF"/>
                          </a:solidFill>
                          <a:latin typeface="GillSansNova-SemiBold"/>
                          <a:cs typeface="GillSansNova-SemiBold"/>
                        </a:rPr>
                        <a:t> </a:t>
                      </a:r>
                      <a:r>
                        <a:rPr sz="1400" b="1" dirty="0">
                          <a:solidFill>
                            <a:srgbClr val="FFFFFF"/>
                          </a:solidFill>
                          <a:latin typeface="GillSansNova-SemiBold"/>
                          <a:cs typeface="GillSansNova-SemiBold"/>
                        </a:rPr>
                        <a:t>from</a:t>
                      </a:r>
                      <a:r>
                        <a:rPr sz="1400" b="1" spc="-10" dirty="0">
                          <a:solidFill>
                            <a:srgbClr val="FFFFFF"/>
                          </a:solidFill>
                          <a:latin typeface="GillSansNova-SemiBold"/>
                          <a:cs typeface="GillSansNova-SemiBold"/>
                        </a:rPr>
                        <a:t> </a:t>
                      </a:r>
                      <a:r>
                        <a:rPr sz="1400" b="1" dirty="0">
                          <a:solidFill>
                            <a:srgbClr val="FFFFFF"/>
                          </a:solidFill>
                          <a:latin typeface="GillSansNova-SemiBold"/>
                          <a:cs typeface="GillSansNova-SemiBold"/>
                        </a:rPr>
                        <a:t>our</a:t>
                      </a:r>
                      <a:r>
                        <a:rPr sz="1400" b="1" spc="-10" dirty="0">
                          <a:solidFill>
                            <a:srgbClr val="FFFFFF"/>
                          </a:solidFill>
                          <a:latin typeface="GillSansNova-SemiBold"/>
                          <a:cs typeface="GillSansNova-SemiBold"/>
                        </a:rPr>
                        <a:t> </a:t>
                      </a:r>
                      <a:r>
                        <a:rPr sz="1400" b="1" spc="-25" dirty="0">
                          <a:solidFill>
                            <a:srgbClr val="FFFFFF"/>
                          </a:solidFill>
                          <a:latin typeface="GillSansNova-SemiBold"/>
                          <a:cs typeface="GillSansNova-SemiBold"/>
                        </a:rPr>
                        <a:t>CEO</a:t>
                      </a:r>
                      <a:endParaRPr sz="1400" dirty="0">
                        <a:latin typeface="GillSansNova-SemiBold"/>
                        <a:cs typeface="GillSansNova-SemiBold"/>
                      </a:endParaRPr>
                    </a:p>
                  </a:txBody>
                  <a:tcPr marL="0" marR="0" marT="0" marB="0">
                    <a:lnB w="3175">
                      <a:solidFill>
                        <a:srgbClr val="FFFFFF"/>
                      </a:solidFill>
                      <a:prstDash val="solid"/>
                    </a:lnB>
                    <a:noFill/>
                  </a:tcPr>
                </a:tc>
                <a:extLst>
                  <a:ext uri="{0D108BD9-81ED-4DB2-BD59-A6C34878D82A}">
                    <a16:rowId xmlns:a16="http://schemas.microsoft.com/office/drawing/2014/main" val="10000"/>
                  </a:ext>
                </a:extLst>
              </a:tr>
              <a:tr h="451484">
                <a:tc>
                  <a:txBody>
                    <a:bodyPr/>
                    <a:lstStyle/>
                    <a:p>
                      <a:pPr>
                        <a:lnSpc>
                          <a:spcPct val="100000"/>
                        </a:lnSpc>
                        <a:spcBef>
                          <a:spcPts val="480"/>
                        </a:spcBef>
                      </a:pPr>
                      <a:r>
                        <a:rPr sz="1400" spc="-25" dirty="0">
                          <a:solidFill>
                            <a:srgbClr val="FFFFFF"/>
                          </a:solidFill>
                          <a:latin typeface="GillSansNova-Book"/>
                          <a:cs typeface="GillSansNova-Book"/>
                        </a:rPr>
                        <a:t>5.</a:t>
                      </a:r>
                      <a:endParaRPr sz="1400">
                        <a:latin typeface="GillSansNova-Book"/>
                        <a:cs typeface="GillSansNova-Book"/>
                      </a:endParaRPr>
                    </a:p>
                  </a:txBody>
                  <a:tcPr marL="0" marR="0" marT="60960" marB="0">
                    <a:lnT w="3175">
                      <a:solidFill>
                        <a:srgbClr val="FFFFFF"/>
                      </a:solidFill>
                      <a:prstDash val="solid"/>
                    </a:lnT>
                    <a:lnB w="3175">
                      <a:solidFill>
                        <a:srgbClr val="FFFFFF"/>
                      </a:solidFill>
                      <a:prstDash val="solid"/>
                    </a:lnB>
                    <a:noFill/>
                  </a:tcPr>
                </a:tc>
                <a:tc>
                  <a:txBody>
                    <a:bodyPr/>
                    <a:lstStyle/>
                    <a:p>
                      <a:pPr marL="255904">
                        <a:lnSpc>
                          <a:spcPct val="100000"/>
                        </a:lnSpc>
                        <a:spcBef>
                          <a:spcPts val="480"/>
                        </a:spcBef>
                      </a:pPr>
                      <a:r>
                        <a:rPr sz="1400" b="1" dirty="0">
                          <a:solidFill>
                            <a:srgbClr val="FFFFFF"/>
                          </a:solidFill>
                          <a:latin typeface="GillSansNova-SemiBold"/>
                          <a:cs typeface="GillSansNova-SemiBold"/>
                        </a:rPr>
                        <a:t>Letter</a:t>
                      </a:r>
                      <a:r>
                        <a:rPr sz="1400" b="1" spc="-20" dirty="0">
                          <a:solidFill>
                            <a:srgbClr val="FFFFFF"/>
                          </a:solidFill>
                          <a:latin typeface="GillSansNova-SemiBold"/>
                          <a:cs typeface="GillSansNova-SemiBold"/>
                        </a:rPr>
                        <a:t> </a:t>
                      </a:r>
                      <a:r>
                        <a:rPr sz="1400" b="1" dirty="0">
                          <a:solidFill>
                            <a:srgbClr val="FFFFFF"/>
                          </a:solidFill>
                          <a:latin typeface="GillSansNova-SemiBold"/>
                          <a:cs typeface="GillSansNova-SemiBold"/>
                        </a:rPr>
                        <a:t>from</a:t>
                      </a:r>
                      <a:r>
                        <a:rPr sz="1400" b="1" spc="-10" dirty="0">
                          <a:solidFill>
                            <a:srgbClr val="FFFFFF"/>
                          </a:solidFill>
                          <a:latin typeface="GillSansNova-SemiBold"/>
                          <a:cs typeface="GillSansNova-SemiBold"/>
                        </a:rPr>
                        <a:t> </a:t>
                      </a:r>
                      <a:r>
                        <a:rPr sz="1400" b="1" dirty="0">
                          <a:solidFill>
                            <a:srgbClr val="FFFFFF"/>
                          </a:solidFill>
                          <a:latin typeface="GillSansNova-SemiBold"/>
                          <a:cs typeface="GillSansNova-SemiBold"/>
                        </a:rPr>
                        <a:t>the</a:t>
                      </a:r>
                      <a:r>
                        <a:rPr sz="1400" b="1" spc="-5" dirty="0">
                          <a:solidFill>
                            <a:srgbClr val="FFFFFF"/>
                          </a:solidFill>
                          <a:latin typeface="GillSansNova-SemiBold"/>
                          <a:cs typeface="GillSansNova-SemiBold"/>
                        </a:rPr>
                        <a:t> </a:t>
                      </a:r>
                      <a:r>
                        <a:rPr sz="1400" b="1" spc="-10" dirty="0">
                          <a:solidFill>
                            <a:srgbClr val="FFFFFF"/>
                          </a:solidFill>
                          <a:latin typeface="GillSansNova-SemiBold"/>
                          <a:cs typeface="GillSansNova-SemiBold"/>
                        </a:rPr>
                        <a:t>Head</a:t>
                      </a:r>
                      <a:r>
                        <a:rPr lang="en-US" sz="1400" b="1" spc="-10" dirty="0">
                          <a:solidFill>
                            <a:srgbClr val="FFFFFF"/>
                          </a:solidFill>
                          <a:latin typeface="GillSansNova-SemiBold"/>
                          <a:cs typeface="GillSansNova-SemiBold"/>
                        </a:rPr>
                        <a:t>teacher</a:t>
                      </a:r>
                      <a:endParaRPr sz="1400" dirty="0">
                        <a:latin typeface="GillSansNova-SemiBold"/>
                        <a:cs typeface="GillSansNova-SemiBold"/>
                      </a:endParaRPr>
                    </a:p>
                  </a:txBody>
                  <a:tcPr marL="0" marR="0" marT="60960" marB="0">
                    <a:lnT w="3175">
                      <a:solidFill>
                        <a:srgbClr val="FFFFFF"/>
                      </a:solidFill>
                      <a:prstDash val="solid"/>
                    </a:lnT>
                    <a:lnB w="3175">
                      <a:solidFill>
                        <a:srgbClr val="FFFFFF"/>
                      </a:solidFill>
                      <a:prstDash val="solid"/>
                    </a:lnB>
                    <a:noFill/>
                  </a:tcPr>
                </a:tc>
                <a:extLst>
                  <a:ext uri="{0D108BD9-81ED-4DB2-BD59-A6C34878D82A}">
                    <a16:rowId xmlns:a16="http://schemas.microsoft.com/office/drawing/2014/main" val="10001"/>
                  </a:ext>
                </a:extLst>
              </a:tr>
              <a:tr h="451484">
                <a:tc>
                  <a:txBody>
                    <a:bodyPr/>
                    <a:lstStyle/>
                    <a:p>
                      <a:pPr>
                        <a:lnSpc>
                          <a:spcPct val="100000"/>
                        </a:lnSpc>
                        <a:spcBef>
                          <a:spcPts val="525"/>
                        </a:spcBef>
                      </a:pPr>
                      <a:r>
                        <a:rPr sz="1400" spc="-25" dirty="0">
                          <a:solidFill>
                            <a:srgbClr val="FFFFFF"/>
                          </a:solidFill>
                          <a:latin typeface="GillSansNova-Book"/>
                          <a:cs typeface="GillSansNova-Book"/>
                        </a:rPr>
                        <a:t>6.</a:t>
                      </a:r>
                      <a:endParaRPr sz="1400">
                        <a:latin typeface="GillSansNova-Book"/>
                        <a:cs typeface="GillSansNova-Book"/>
                      </a:endParaRPr>
                    </a:p>
                  </a:txBody>
                  <a:tcPr marL="0" marR="0" marT="66675" marB="0">
                    <a:lnT w="3175">
                      <a:solidFill>
                        <a:srgbClr val="FFFFFF"/>
                      </a:solidFill>
                      <a:prstDash val="solid"/>
                    </a:lnT>
                    <a:lnB w="3175">
                      <a:solidFill>
                        <a:srgbClr val="FFFFFF"/>
                      </a:solidFill>
                      <a:prstDash val="solid"/>
                    </a:lnB>
                    <a:noFill/>
                  </a:tcPr>
                </a:tc>
                <a:tc>
                  <a:txBody>
                    <a:bodyPr/>
                    <a:lstStyle/>
                    <a:p>
                      <a:pPr marL="255904">
                        <a:lnSpc>
                          <a:spcPct val="100000"/>
                        </a:lnSpc>
                        <a:spcBef>
                          <a:spcPts val="525"/>
                        </a:spcBef>
                      </a:pPr>
                      <a:r>
                        <a:rPr sz="1400" b="1" dirty="0">
                          <a:solidFill>
                            <a:srgbClr val="FFFFFF"/>
                          </a:solidFill>
                          <a:latin typeface="GillSansNova-SemiBold"/>
                          <a:cs typeface="GillSansNova-SemiBold"/>
                        </a:rPr>
                        <a:t>Information</a:t>
                      </a:r>
                      <a:r>
                        <a:rPr sz="1400" b="1" spc="-10" dirty="0">
                          <a:solidFill>
                            <a:srgbClr val="FFFFFF"/>
                          </a:solidFill>
                          <a:latin typeface="GillSansNova-SemiBold"/>
                          <a:cs typeface="GillSansNova-SemiBold"/>
                        </a:rPr>
                        <a:t> </a:t>
                      </a:r>
                      <a:r>
                        <a:rPr sz="1400" b="1" dirty="0">
                          <a:solidFill>
                            <a:srgbClr val="FFFFFF"/>
                          </a:solidFill>
                          <a:latin typeface="GillSansNova-SemiBold"/>
                          <a:cs typeface="GillSansNova-SemiBold"/>
                        </a:rPr>
                        <a:t>about </a:t>
                      </a:r>
                      <a:r>
                        <a:rPr lang="en-GB" sz="1400" b="1" dirty="0">
                          <a:solidFill>
                            <a:srgbClr val="FFFFFF"/>
                          </a:solidFill>
                          <a:latin typeface="GillSansNova-SemiBold"/>
                          <a:cs typeface="GillSansNova-SemiBold"/>
                        </a:rPr>
                        <a:t>the Academy of St Nicholas</a:t>
                      </a:r>
                      <a:endParaRPr sz="1400" dirty="0">
                        <a:latin typeface="GillSansNova-SemiBold"/>
                        <a:cs typeface="GillSansNova-SemiBold"/>
                      </a:endParaRPr>
                    </a:p>
                  </a:txBody>
                  <a:tcPr marL="0" marR="0" marT="66675" marB="0">
                    <a:lnT w="3175">
                      <a:solidFill>
                        <a:srgbClr val="FFFFFF"/>
                      </a:solidFill>
                      <a:prstDash val="solid"/>
                    </a:lnT>
                    <a:lnB w="3175">
                      <a:solidFill>
                        <a:srgbClr val="FFFFFF"/>
                      </a:solidFill>
                      <a:prstDash val="solid"/>
                    </a:lnB>
                    <a:noFill/>
                  </a:tcPr>
                </a:tc>
                <a:extLst>
                  <a:ext uri="{0D108BD9-81ED-4DB2-BD59-A6C34878D82A}">
                    <a16:rowId xmlns:a16="http://schemas.microsoft.com/office/drawing/2014/main" val="10002"/>
                  </a:ext>
                </a:extLst>
              </a:tr>
              <a:tr h="451484">
                <a:tc>
                  <a:txBody>
                    <a:bodyPr/>
                    <a:lstStyle/>
                    <a:p>
                      <a:pPr>
                        <a:lnSpc>
                          <a:spcPct val="100000"/>
                        </a:lnSpc>
                        <a:spcBef>
                          <a:spcPts val="570"/>
                        </a:spcBef>
                      </a:pPr>
                      <a:r>
                        <a:rPr sz="1400" spc="-25" dirty="0">
                          <a:solidFill>
                            <a:srgbClr val="FFFFFF"/>
                          </a:solidFill>
                          <a:latin typeface="GillSansNova-Book"/>
                          <a:cs typeface="GillSansNova-Book"/>
                        </a:rPr>
                        <a:t>7.</a:t>
                      </a:r>
                      <a:endParaRPr sz="1400">
                        <a:latin typeface="GillSansNova-Book"/>
                        <a:cs typeface="GillSansNova-Book"/>
                      </a:endParaRPr>
                    </a:p>
                  </a:txBody>
                  <a:tcPr marL="0" marR="0" marT="72390" marB="0">
                    <a:lnT w="3175">
                      <a:solidFill>
                        <a:srgbClr val="FFFFFF"/>
                      </a:solidFill>
                      <a:prstDash val="solid"/>
                    </a:lnT>
                    <a:lnB w="3175">
                      <a:solidFill>
                        <a:srgbClr val="FFFFFF"/>
                      </a:solidFill>
                      <a:prstDash val="solid"/>
                    </a:lnB>
                    <a:noFill/>
                  </a:tcPr>
                </a:tc>
                <a:tc>
                  <a:txBody>
                    <a:bodyPr/>
                    <a:lstStyle/>
                    <a:p>
                      <a:pPr marL="255904">
                        <a:lnSpc>
                          <a:spcPct val="100000"/>
                        </a:lnSpc>
                        <a:spcBef>
                          <a:spcPts val="570"/>
                        </a:spcBef>
                      </a:pPr>
                      <a:r>
                        <a:rPr sz="1400" b="1" dirty="0">
                          <a:solidFill>
                            <a:srgbClr val="FFFFFF"/>
                          </a:solidFill>
                          <a:latin typeface="GillSansNova-SemiBold"/>
                          <a:cs typeface="GillSansNova-SemiBold"/>
                        </a:rPr>
                        <a:t>Mission</a:t>
                      </a:r>
                      <a:r>
                        <a:rPr sz="1400" b="1" spc="5" dirty="0">
                          <a:solidFill>
                            <a:srgbClr val="FFFFFF"/>
                          </a:solidFill>
                          <a:latin typeface="GillSansNova-SemiBold"/>
                          <a:cs typeface="GillSansNova-SemiBold"/>
                        </a:rPr>
                        <a:t> </a:t>
                      </a:r>
                      <a:r>
                        <a:rPr sz="1400" b="1" dirty="0">
                          <a:solidFill>
                            <a:srgbClr val="FFFFFF"/>
                          </a:solidFill>
                          <a:latin typeface="GillSansNova-SemiBold"/>
                          <a:cs typeface="GillSansNova-SemiBold"/>
                        </a:rPr>
                        <a:t>and</a:t>
                      </a:r>
                      <a:r>
                        <a:rPr sz="1400" b="1" spc="5" dirty="0">
                          <a:solidFill>
                            <a:srgbClr val="FFFFFF"/>
                          </a:solidFill>
                          <a:latin typeface="GillSansNova-SemiBold"/>
                          <a:cs typeface="GillSansNova-SemiBold"/>
                        </a:rPr>
                        <a:t> </a:t>
                      </a:r>
                      <a:r>
                        <a:rPr sz="1400" b="1" spc="-10" dirty="0">
                          <a:solidFill>
                            <a:srgbClr val="FFFFFF"/>
                          </a:solidFill>
                          <a:latin typeface="GillSansNova-SemiBold"/>
                          <a:cs typeface="GillSansNova-SemiBold"/>
                        </a:rPr>
                        <a:t>Values</a:t>
                      </a:r>
                      <a:endParaRPr sz="1400" dirty="0">
                        <a:latin typeface="GillSansNova-SemiBold"/>
                        <a:cs typeface="GillSansNova-SemiBold"/>
                      </a:endParaRPr>
                    </a:p>
                  </a:txBody>
                  <a:tcPr marL="0" marR="0" marT="72390" marB="0">
                    <a:lnT w="3175">
                      <a:solidFill>
                        <a:srgbClr val="FFFFFF"/>
                      </a:solidFill>
                      <a:prstDash val="solid"/>
                    </a:lnT>
                    <a:lnB w="3175">
                      <a:solidFill>
                        <a:srgbClr val="FFFFFF"/>
                      </a:solidFill>
                      <a:prstDash val="solid"/>
                    </a:lnB>
                    <a:noFill/>
                  </a:tcPr>
                </a:tc>
                <a:extLst>
                  <a:ext uri="{0D108BD9-81ED-4DB2-BD59-A6C34878D82A}">
                    <a16:rowId xmlns:a16="http://schemas.microsoft.com/office/drawing/2014/main" val="10003"/>
                  </a:ext>
                </a:extLst>
              </a:tr>
              <a:tr h="451484">
                <a:tc>
                  <a:txBody>
                    <a:bodyPr/>
                    <a:lstStyle/>
                    <a:p>
                      <a:pPr>
                        <a:lnSpc>
                          <a:spcPct val="100000"/>
                        </a:lnSpc>
                        <a:spcBef>
                          <a:spcPts val="615"/>
                        </a:spcBef>
                      </a:pPr>
                      <a:r>
                        <a:rPr sz="1400" spc="-25" dirty="0">
                          <a:solidFill>
                            <a:srgbClr val="FFFFFF"/>
                          </a:solidFill>
                          <a:latin typeface="GillSansNova-Book"/>
                          <a:cs typeface="GillSansNova-Book"/>
                        </a:rPr>
                        <a:t>8.</a:t>
                      </a:r>
                      <a:endParaRPr sz="1400">
                        <a:latin typeface="GillSansNova-Book"/>
                        <a:cs typeface="GillSansNova-Book"/>
                      </a:endParaRPr>
                    </a:p>
                  </a:txBody>
                  <a:tcPr marL="0" marR="0" marT="78105" marB="0">
                    <a:lnT w="3175">
                      <a:solidFill>
                        <a:srgbClr val="FFFFFF"/>
                      </a:solidFill>
                      <a:prstDash val="solid"/>
                    </a:lnT>
                    <a:lnB w="3175">
                      <a:solidFill>
                        <a:srgbClr val="FFFFFF"/>
                      </a:solidFill>
                      <a:prstDash val="solid"/>
                    </a:lnB>
                    <a:noFill/>
                  </a:tcPr>
                </a:tc>
                <a:tc>
                  <a:txBody>
                    <a:bodyPr/>
                    <a:lstStyle/>
                    <a:p>
                      <a:pPr marL="255904">
                        <a:lnSpc>
                          <a:spcPct val="100000"/>
                        </a:lnSpc>
                        <a:spcBef>
                          <a:spcPts val="615"/>
                        </a:spcBef>
                      </a:pPr>
                      <a:r>
                        <a:rPr sz="1400" b="1" dirty="0">
                          <a:solidFill>
                            <a:srgbClr val="FFFFFF"/>
                          </a:solidFill>
                          <a:latin typeface="GillSansNova-SemiBold"/>
                          <a:cs typeface="GillSansNova-SemiBold"/>
                        </a:rPr>
                        <a:t>Application</a:t>
                      </a:r>
                      <a:r>
                        <a:rPr sz="1400" b="1" spc="10" dirty="0">
                          <a:solidFill>
                            <a:srgbClr val="FFFFFF"/>
                          </a:solidFill>
                          <a:latin typeface="GillSansNova-SemiBold"/>
                          <a:cs typeface="GillSansNova-SemiBold"/>
                        </a:rPr>
                        <a:t> </a:t>
                      </a:r>
                      <a:r>
                        <a:rPr sz="1400" b="1" dirty="0">
                          <a:solidFill>
                            <a:srgbClr val="FFFFFF"/>
                          </a:solidFill>
                          <a:latin typeface="GillSansNova-SemiBold"/>
                          <a:cs typeface="GillSansNova-SemiBold"/>
                        </a:rPr>
                        <a:t>and</a:t>
                      </a:r>
                      <a:r>
                        <a:rPr sz="1400" b="1" spc="20" dirty="0">
                          <a:solidFill>
                            <a:srgbClr val="FFFFFF"/>
                          </a:solidFill>
                          <a:latin typeface="GillSansNova-SemiBold"/>
                          <a:cs typeface="GillSansNova-SemiBold"/>
                        </a:rPr>
                        <a:t> </a:t>
                      </a:r>
                      <a:r>
                        <a:rPr sz="1400" b="1" dirty="0">
                          <a:solidFill>
                            <a:srgbClr val="FFFFFF"/>
                          </a:solidFill>
                          <a:latin typeface="GillSansNova-SemiBold"/>
                          <a:cs typeface="GillSansNova-SemiBold"/>
                        </a:rPr>
                        <a:t>Interview</a:t>
                      </a:r>
                      <a:r>
                        <a:rPr sz="1400" b="1" spc="20" dirty="0">
                          <a:solidFill>
                            <a:srgbClr val="FFFFFF"/>
                          </a:solidFill>
                          <a:latin typeface="GillSansNova-SemiBold"/>
                          <a:cs typeface="GillSansNova-SemiBold"/>
                        </a:rPr>
                        <a:t> </a:t>
                      </a:r>
                      <a:r>
                        <a:rPr sz="1400" b="1" spc="-10" dirty="0">
                          <a:solidFill>
                            <a:srgbClr val="FFFFFF"/>
                          </a:solidFill>
                          <a:latin typeface="GillSansNova-SemiBold"/>
                          <a:cs typeface="GillSansNova-SemiBold"/>
                        </a:rPr>
                        <a:t>Process</a:t>
                      </a:r>
                      <a:endParaRPr sz="1400">
                        <a:latin typeface="GillSansNova-SemiBold"/>
                        <a:cs typeface="GillSansNova-SemiBold"/>
                      </a:endParaRPr>
                    </a:p>
                  </a:txBody>
                  <a:tcPr marL="0" marR="0" marT="78105" marB="0">
                    <a:lnT w="3175">
                      <a:solidFill>
                        <a:srgbClr val="FFFFFF"/>
                      </a:solidFill>
                      <a:prstDash val="solid"/>
                    </a:lnT>
                    <a:lnB w="3175">
                      <a:solidFill>
                        <a:srgbClr val="FFFFFF"/>
                      </a:solidFill>
                      <a:prstDash val="solid"/>
                    </a:lnB>
                    <a:noFill/>
                  </a:tcPr>
                </a:tc>
                <a:extLst>
                  <a:ext uri="{0D108BD9-81ED-4DB2-BD59-A6C34878D82A}">
                    <a16:rowId xmlns:a16="http://schemas.microsoft.com/office/drawing/2014/main" val="10004"/>
                  </a:ext>
                </a:extLst>
              </a:tr>
              <a:tr h="451484">
                <a:tc>
                  <a:txBody>
                    <a:bodyPr/>
                    <a:lstStyle/>
                    <a:p>
                      <a:pPr>
                        <a:lnSpc>
                          <a:spcPct val="100000"/>
                        </a:lnSpc>
                        <a:spcBef>
                          <a:spcPts val="660"/>
                        </a:spcBef>
                      </a:pPr>
                      <a:r>
                        <a:rPr sz="1400" spc="-25" dirty="0">
                          <a:solidFill>
                            <a:srgbClr val="FFFFFF"/>
                          </a:solidFill>
                          <a:latin typeface="GillSansNova-Book"/>
                          <a:cs typeface="GillSansNova-Book"/>
                        </a:rPr>
                        <a:t>10.</a:t>
                      </a:r>
                      <a:endParaRPr sz="1400">
                        <a:latin typeface="GillSansNova-Book"/>
                        <a:cs typeface="GillSansNova-Book"/>
                      </a:endParaRPr>
                    </a:p>
                  </a:txBody>
                  <a:tcPr marL="0" marR="0" marT="83820" marB="0">
                    <a:lnT w="3175">
                      <a:solidFill>
                        <a:srgbClr val="FFFFFF"/>
                      </a:solidFill>
                      <a:prstDash val="solid"/>
                    </a:lnT>
                    <a:lnB w="3175">
                      <a:solidFill>
                        <a:srgbClr val="FFFFFF"/>
                      </a:solidFill>
                      <a:prstDash val="solid"/>
                    </a:lnB>
                    <a:noFill/>
                  </a:tcPr>
                </a:tc>
                <a:tc>
                  <a:txBody>
                    <a:bodyPr/>
                    <a:lstStyle/>
                    <a:p>
                      <a:pPr marL="255904">
                        <a:lnSpc>
                          <a:spcPct val="100000"/>
                        </a:lnSpc>
                        <a:spcBef>
                          <a:spcPts val="660"/>
                        </a:spcBef>
                      </a:pPr>
                      <a:r>
                        <a:rPr sz="1400" b="1" dirty="0">
                          <a:solidFill>
                            <a:srgbClr val="FFFFFF"/>
                          </a:solidFill>
                          <a:latin typeface="GillSansNova-SemiBold"/>
                          <a:cs typeface="GillSansNova-SemiBold"/>
                        </a:rPr>
                        <a:t>Job </a:t>
                      </a:r>
                      <a:r>
                        <a:rPr sz="1400" b="1" spc="-10" dirty="0">
                          <a:solidFill>
                            <a:srgbClr val="FFFFFF"/>
                          </a:solidFill>
                          <a:latin typeface="GillSansNova-SemiBold"/>
                          <a:cs typeface="GillSansNova-SemiBold"/>
                        </a:rPr>
                        <a:t>Vacancy</a:t>
                      </a:r>
                      <a:endParaRPr sz="1400">
                        <a:latin typeface="GillSansNova-SemiBold"/>
                        <a:cs typeface="GillSansNova-SemiBold"/>
                      </a:endParaRPr>
                    </a:p>
                  </a:txBody>
                  <a:tcPr marL="0" marR="0" marT="83820" marB="0">
                    <a:lnT w="3175">
                      <a:solidFill>
                        <a:srgbClr val="FFFFFF"/>
                      </a:solidFill>
                      <a:prstDash val="solid"/>
                    </a:lnT>
                    <a:lnB w="3175">
                      <a:solidFill>
                        <a:srgbClr val="FFFFFF"/>
                      </a:solidFill>
                      <a:prstDash val="solid"/>
                    </a:lnB>
                    <a:noFill/>
                  </a:tcPr>
                </a:tc>
                <a:extLst>
                  <a:ext uri="{0D108BD9-81ED-4DB2-BD59-A6C34878D82A}">
                    <a16:rowId xmlns:a16="http://schemas.microsoft.com/office/drawing/2014/main" val="10005"/>
                  </a:ext>
                </a:extLst>
              </a:tr>
              <a:tr h="451484">
                <a:tc>
                  <a:txBody>
                    <a:bodyPr/>
                    <a:lstStyle/>
                    <a:p>
                      <a:pPr>
                        <a:lnSpc>
                          <a:spcPct val="100000"/>
                        </a:lnSpc>
                        <a:spcBef>
                          <a:spcPts val="705"/>
                        </a:spcBef>
                      </a:pPr>
                      <a:r>
                        <a:rPr sz="1400" spc="-25" dirty="0">
                          <a:solidFill>
                            <a:srgbClr val="FFFFFF"/>
                          </a:solidFill>
                          <a:latin typeface="GillSansNova-Book"/>
                          <a:cs typeface="GillSansNova-Book"/>
                        </a:rPr>
                        <a:t>12.</a:t>
                      </a:r>
                      <a:endParaRPr sz="1400">
                        <a:latin typeface="GillSansNova-Book"/>
                        <a:cs typeface="GillSansNova-Book"/>
                      </a:endParaRPr>
                    </a:p>
                  </a:txBody>
                  <a:tcPr marL="0" marR="0" marT="89535" marB="0">
                    <a:lnT w="3175">
                      <a:solidFill>
                        <a:srgbClr val="FFFFFF"/>
                      </a:solidFill>
                      <a:prstDash val="solid"/>
                    </a:lnT>
                    <a:lnB w="3175">
                      <a:solidFill>
                        <a:srgbClr val="FFFFFF"/>
                      </a:solidFill>
                      <a:prstDash val="solid"/>
                    </a:lnB>
                    <a:noFill/>
                  </a:tcPr>
                </a:tc>
                <a:tc>
                  <a:txBody>
                    <a:bodyPr/>
                    <a:lstStyle/>
                    <a:p>
                      <a:pPr marL="255904">
                        <a:lnSpc>
                          <a:spcPct val="100000"/>
                        </a:lnSpc>
                        <a:spcBef>
                          <a:spcPts val="705"/>
                        </a:spcBef>
                      </a:pPr>
                      <a:r>
                        <a:rPr sz="1400" b="1" dirty="0">
                          <a:solidFill>
                            <a:srgbClr val="FFFFFF"/>
                          </a:solidFill>
                          <a:latin typeface="GillSansNova-SemiBold"/>
                          <a:cs typeface="GillSansNova-SemiBold"/>
                        </a:rPr>
                        <a:t>Job </a:t>
                      </a:r>
                      <a:r>
                        <a:rPr sz="1400" b="1" spc="-10" dirty="0">
                          <a:solidFill>
                            <a:srgbClr val="FFFFFF"/>
                          </a:solidFill>
                          <a:latin typeface="GillSansNova-SemiBold"/>
                          <a:cs typeface="GillSansNova-SemiBold"/>
                        </a:rPr>
                        <a:t>Description</a:t>
                      </a:r>
                      <a:endParaRPr sz="1400">
                        <a:latin typeface="GillSansNova-SemiBold"/>
                        <a:cs typeface="GillSansNova-SemiBold"/>
                      </a:endParaRPr>
                    </a:p>
                  </a:txBody>
                  <a:tcPr marL="0" marR="0" marT="89535" marB="0">
                    <a:lnT w="3175">
                      <a:solidFill>
                        <a:srgbClr val="FFFFFF"/>
                      </a:solidFill>
                      <a:prstDash val="solid"/>
                    </a:lnT>
                    <a:lnB w="3175">
                      <a:solidFill>
                        <a:srgbClr val="FFFFFF"/>
                      </a:solidFill>
                      <a:prstDash val="solid"/>
                    </a:lnB>
                    <a:noFill/>
                  </a:tcPr>
                </a:tc>
                <a:extLst>
                  <a:ext uri="{0D108BD9-81ED-4DB2-BD59-A6C34878D82A}">
                    <a16:rowId xmlns:a16="http://schemas.microsoft.com/office/drawing/2014/main" val="10006"/>
                  </a:ext>
                </a:extLst>
              </a:tr>
              <a:tr h="319405">
                <a:tc>
                  <a:txBody>
                    <a:bodyPr/>
                    <a:lstStyle/>
                    <a:p>
                      <a:pPr>
                        <a:lnSpc>
                          <a:spcPts val="1664"/>
                        </a:lnSpc>
                        <a:spcBef>
                          <a:spcPts val="750"/>
                        </a:spcBef>
                      </a:pPr>
                      <a:r>
                        <a:rPr sz="1400" spc="-25" dirty="0">
                          <a:solidFill>
                            <a:srgbClr val="FFFFFF"/>
                          </a:solidFill>
                          <a:latin typeface="GillSansNova-Book"/>
                          <a:cs typeface="GillSansNova-Book"/>
                        </a:rPr>
                        <a:t>18.</a:t>
                      </a:r>
                      <a:endParaRPr sz="1400">
                        <a:latin typeface="GillSansNova-Book"/>
                        <a:cs typeface="GillSansNova-Book"/>
                      </a:endParaRPr>
                    </a:p>
                  </a:txBody>
                  <a:tcPr marL="0" marR="0" marT="95250" marB="0">
                    <a:lnT w="3175">
                      <a:solidFill>
                        <a:srgbClr val="FFFFFF"/>
                      </a:solidFill>
                      <a:prstDash val="solid"/>
                    </a:lnT>
                    <a:noFill/>
                  </a:tcPr>
                </a:tc>
                <a:tc>
                  <a:txBody>
                    <a:bodyPr/>
                    <a:lstStyle/>
                    <a:p>
                      <a:pPr marL="255904">
                        <a:lnSpc>
                          <a:spcPts val="1664"/>
                        </a:lnSpc>
                        <a:spcBef>
                          <a:spcPts val="750"/>
                        </a:spcBef>
                      </a:pPr>
                      <a:r>
                        <a:rPr sz="1400" b="1" dirty="0">
                          <a:solidFill>
                            <a:srgbClr val="FFFFFF"/>
                          </a:solidFill>
                          <a:latin typeface="GillSansNova-SemiBold"/>
                          <a:cs typeface="GillSansNova-SemiBold"/>
                        </a:rPr>
                        <a:t>Person</a:t>
                      </a:r>
                      <a:r>
                        <a:rPr sz="1400" b="1" spc="-30" dirty="0">
                          <a:solidFill>
                            <a:srgbClr val="FFFFFF"/>
                          </a:solidFill>
                          <a:latin typeface="GillSansNova-SemiBold"/>
                          <a:cs typeface="GillSansNova-SemiBold"/>
                        </a:rPr>
                        <a:t> </a:t>
                      </a:r>
                      <a:r>
                        <a:rPr sz="1400" b="1" spc="-10" dirty="0">
                          <a:solidFill>
                            <a:srgbClr val="FFFFFF"/>
                          </a:solidFill>
                          <a:latin typeface="GillSansNova-SemiBold"/>
                          <a:cs typeface="GillSansNova-SemiBold"/>
                        </a:rPr>
                        <a:t>Specification</a:t>
                      </a:r>
                      <a:endParaRPr sz="1400" dirty="0">
                        <a:latin typeface="GillSansNova-SemiBold"/>
                        <a:cs typeface="GillSansNova-SemiBold"/>
                      </a:endParaRPr>
                    </a:p>
                  </a:txBody>
                  <a:tcPr marL="0" marR="0" marT="95250" marB="0">
                    <a:lnT w="3175">
                      <a:solidFill>
                        <a:srgbClr val="FFFFFF"/>
                      </a:solidFill>
                      <a:prstDash val="solid"/>
                    </a:lnT>
                    <a:noFill/>
                  </a:tcPr>
                </a:tc>
                <a:extLst>
                  <a:ext uri="{0D108BD9-81ED-4DB2-BD59-A6C34878D82A}">
                    <a16:rowId xmlns:a16="http://schemas.microsoft.com/office/drawing/2014/main" val="10007"/>
                  </a:ext>
                </a:extLst>
              </a:tr>
            </a:tbl>
          </a:graphicData>
        </a:graphic>
      </p:graphicFrame>
      <p:sp>
        <p:nvSpPr>
          <p:cNvPr id="77" name="object 77"/>
          <p:cNvSpPr txBox="1">
            <a:spLocks noGrp="1"/>
          </p:cNvSpPr>
          <p:nvPr>
            <p:ph type="sldNum" sz="quarter" idx="7"/>
          </p:nvPr>
        </p:nvSpPr>
        <p:spPr>
          <a:prstGeom prst="rect">
            <a:avLst/>
          </a:prstGeom>
        </p:spPr>
        <p:txBody>
          <a:bodyPr vert="horz" wrap="square" lIns="0" tIns="6985" rIns="0" bIns="0" rtlCol="0">
            <a:spAutoFit/>
          </a:bodyPr>
          <a:lstStyle/>
          <a:p>
            <a:pPr marL="12700">
              <a:lnSpc>
                <a:spcPct val="100000"/>
              </a:lnSpc>
              <a:spcBef>
                <a:spcPts val="55"/>
              </a:spcBef>
            </a:pPr>
            <a:r>
              <a:rPr dirty="0"/>
              <a:t>Page</a:t>
            </a:r>
            <a:r>
              <a:rPr spc="-25" dirty="0"/>
              <a:t> </a:t>
            </a:r>
            <a:fld id="{81D60167-4931-47E6-BA6A-407CBD079E47}" type="slidenum">
              <a:rPr spc="-25" dirty="0"/>
              <a:t>3</a:t>
            </a:fld>
            <a:endParaRPr spc="-25" dirty="0"/>
          </a:p>
        </p:txBody>
      </p:sp>
      <p:sp>
        <p:nvSpPr>
          <p:cNvPr id="78" name="object 78"/>
          <p:cNvSpPr txBox="1">
            <a:spLocks noGrp="1"/>
          </p:cNvSpPr>
          <p:nvPr>
            <p:ph type="ftr" sz="quarter" idx="5"/>
          </p:nvPr>
        </p:nvSpPr>
        <p:spPr>
          <a:prstGeom prst="rect">
            <a:avLst/>
          </a:prstGeom>
        </p:spPr>
        <p:txBody>
          <a:bodyPr vert="horz" wrap="square" lIns="0" tIns="10795" rIns="0" bIns="0" rtlCol="0">
            <a:spAutoFit/>
          </a:bodyPr>
          <a:lstStyle/>
          <a:p>
            <a:pPr marL="12700">
              <a:lnSpc>
                <a:spcPct val="100000"/>
              </a:lnSpc>
              <a:spcBef>
                <a:spcPts val="85"/>
              </a:spcBef>
            </a:pPr>
            <a:r>
              <a:rPr spc="-10" dirty="0"/>
              <a:t>PART</a:t>
            </a:r>
            <a:r>
              <a:rPr spc="-5" dirty="0"/>
              <a:t> </a:t>
            </a:r>
            <a:r>
              <a:rPr spc="-25" dirty="0"/>
              <a:t>OF</a:t>
            </a:r>
          </a:p>
        </p:txBody>
      </p:sp>
      <p:pic>
        <p:nvPicPr>
          <p:cNvPr id="79" name="Picture 78" descr="Background pattern&#10;&#10;Description automatically generated">
            <a:extLst>
              <a:ext uri="{FF2B5EF4-FFF2-40B4-BE49-F238E27FC236}">
                <a16:creationId xmlns:a16="http://schemas.microsoft.com/office/drawing/2014/main" id="{C0E8A06E-E753-0D8D-17F5-D320148EC0A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12" y="4333061"/>
            <a:ext cx="810616" cy="6358832"/>
          </a:xfrm>
          <a:prstGeom prst="rect">
            <a:avLst/>
          </a:prstGeom>
        </p:spPr>
      </p:pic>
      <p:pic>
        <p:nvPicPr>
          <p:cNvPr id="5" name="Picture 4">
            <a:extLst>
              <a:ext uri="{FF2B5EF4-FFF2-40B4-BE49-F238E27FC236}">
                <a16:creationId xmlns:a16="http://schemas.microsoft.com/office/drawing/2014/main" id="{EE8DFF2E-8B4A-6F3E-2A91-51305A1D1C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02250" y="488757"/>
            <a:ext cx="1722627" cy="3621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7300" y="988931"/>
            <a:ext cx="4610735" cy="443711"/>
          </a:xfrm>
          <a:prstGeom prst="rect">
            <a:avLst/>
          </a:prstGeom>
        </p:spPr>
        <p:txBody>
          <a:bodyPr vert="horz" wrap="square" lIns="0" tIns="12700" rIns="0" bIns="0" rtlCol="0">
            <a:spAutoFit/>
          </a:bodyPr>
          <a:lstStyle/>
          <a:p>
            <a:pPr marL="12700">
              <a:lnSpc>
                <a:spcPct val="100000"/>
              </a:lnSpc>
              <a:spcBef>
                <a:spcPts val="100"/>
              </a:spcBef>
            </a:pPr>
            <a:r>
              <a:rPr dirty="0">
                <a:solidFill>
                  <a:srgbClr val="542F88"/>
                </a:solidFill>
              </a:rPr>
              <a:t>LETTER</a:t>
            </a:r>
            <a:r>
              <a:rPr spc="-145" dirty="0">
                <a:solidFill>
                  <a:srgbClr val="542F88"/>
                </a:solidFill>
              </a:rPr>
              <a:t> </a:t>
            </a:r>
            <a:r>
              <a:rPr spc="-10" dirty="0">
                <a:solidFill>
                  <a:srgbClr val="542F88"/>
                </a:solidFill>
              </a:rPr>
              <a:t>FROM</a:t>
            </a:r>
            <a:r>
              <a:rPr spc="-140" dirty="0">
                <a:solidFill>
                  <a:srgbClr val="542F88"/>
                </a:solidFill>
              </a:rPr>
              <a:t> </a:t>
            </a:r>
            <a:r>
              <a:rPr dirty="0">
                <a:solidFill>
                  <a:srgbClr val="542F88"/>
                </a:solidFill>
              </a:rPr>
              <a:t>OUR</a:t>
            </a:r>
            <a:r>
              <a:rPr spc="-140" dirty="0">
                <a:solidFill>
                  <a:srgbClr val="542F88"/>
                </a:solidFill>
              </a:rPr>
              <a:t> </a:t>
            </a:r>
            <a:r>
              <a:rPr spc="-25" dirty="0">
                <a:solidFill>
                  <a:srgbClr val="542F88"/>
                </a:solidFill>
              </a:rPr>
              <a:t>CEO</a:t>
            </a:r>
          </a:p>
        </p:txBody>
      </p:sp>
      <p:sp>
        <p:nvSpPr>
          <p:cNvPr id="3" name="object 3"/>
          <p:cNvSpPr txBox="1"/>
          <p:nvPr/>
        </p:nvSpPr>
        <p:spPr>
          <a:xfrm>
            <a:off x="501650" y="3079293"/>
            <a:ext cx="6512416" cy="3336426"/>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rgbClr val="58595B"/>
                </a:solidFill>
                <a:latin typeface="GillSansNova-Book"/>
                <a:cs typeface="GillSansNova-Book"/>
              </a:rPr>
              <a:t>Thank</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you</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for</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your</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interest</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in</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a</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position</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within</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the</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All</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Saints</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Multi</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Academy</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Trust.</a:t>
            </a:r>
            <a:endParaRPr lang="en-US" sz="1200" dirty="0">
              <a:solidFill>
                <a:srgbClr val="58595B"/>
              </a:solidFill>
              <a:latin typeface="GillSansNova-Book"/>
              <a:cs typeface="GillSansNova-Book"/>
            </a:endParaRPr>
          </a:p>
          <a:p>
            <a:pPr marL="12700" marR="5080">
              <a:lnSpc>
                <a:spcPct val="100000"/>
              </a:lnSpc>
              <a:spcBef>
                <a:spcPts val="100"/>
              </a:spcBef>
            </a:pPr>
            <a:endParaRPr lang="en-GB" sz="1200" spc="254" dirty="0">
              <a:solidFill>
                <a:srgbClr val="58595B"/>
              </a:solidFill>
              <a:latin typeface="GillSansNova-Book"/>
              <a:cs typeface="GillSansNova-Book"/>
            </a:endParaRPr>
          </a:p>
          <a:p>
            <a:pPr marL="12700" marR="5080">
              <a:lnSpc>
                <a:spcPct val="100000"/>
              </a:lnSpc>
              <a:spcBef>
                <a:spcPts val="100"/>
              </a:spcBef>
            </a:pPr>
            <a:r>
              <a:rPr sz="1200" dirty="0">
                <a:solidFill>
                  <a:srgbClr val="58595B"/>
                </a:solidFill>
                <a:latin typeface="GillSansNova-Book"/>
                <a:cs typeface="GillSansNova-Book"/>
              </a:rPr>
              <a:t>All</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Saints</a:t>
            </a:r>
            <a:r>
              <a:rPr sz="1200" spc="-10" dirty="0">
                <a:solidFill>
                  <a:srgbClr val="58595B"/>
                </a:solidFill>
                <a:latin typeface="GillSansNova-Book"/>
                <a:cs typeface="GillSansNova-Book"/>
              </a:rPr>
              <a:t> Multi </a:t>
            </a:r>
            <a:r>
              <a:rPr sz="1200" dirty="0">
                <a:solidFill>
                  <a:srgbClr val="58595B"/>
                </a:solidFill>
                <a:latin typeface="GillSansNova-Book"/>
                <a:cs typeface="GillSansNova-Book"/>
              </a:rPr>
              <a:t>Academy</a:t>
            </a:r>
            <a:r>
              <a:rPr sz="1200" spc="-15" dirty="0">
                <a:solidFill>
                  <a:srgbClr val="58595B"/>
                </a:solidFill>
                <a:latin typeface="GillSansNova-Book"/>
                <a:cs typeface="GillSansNova-Book"/>
              </a:rPr>
              <a:t> </a:t>
            </a:r>
            <a:r>
              <a:rPr sz="1200" spc="-10" dirty="0">
                <a:solidFill>
                  <a:srgbClr val="58595B"/>
                </a:solidFill>
                <a:latin typeface="GillSansNova-Book"/>
                <a:cs typeface="GillSansNova-Book"/>
              </a:rPr>
              <a:t>Trust</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is</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at an</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exciting</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time in</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its</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development and</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is</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committed to</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its</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mission of</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ensuring</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that </a:t>
            </a:r>
            <a:r>
              <a:rPr sz="1200" spc="-25" dirty="0">
                <a:solidFill>
                  <a:srgbClr val="58595B"/>
                </a:solidFill>
                <a:latin typeface="GillSansNova-Book"/>
                <a:cs typeface="GillSansNova-Book"/>
              </a:rPr>
              <a:t>all </a:t>
            </a:r>
            <a:r>
              <a:rPr sz="1200" dirty="0">
                <a:solidFill>
                  <a:srgbClr val="58595B"/>
                </a:solidFill>
                <a:latin typeface="GillSansNova-Book"/>
                <a:cs typeface="GillSansNova-Book"/>
              </a:rPr>
              <a:t>young</a:t>
            </a:r>
            <a:r>
              <a:rPr sz="1200" spc="-15" dirty="0">
                <a:solidFill>
                  <a:srgbClr val="58595B"/>
                </a:solidFill>
                <a:latin typeface="GillSansNova-Book"/>
                <a:cs typeface="GillSansNova-Book"/>
              </a:rPr>
              <a:t> </a:t>
            </a:r>
            <a:r>
              <a:rPr sz="1200" dirty="0">
                <a:solidFill>
                  <a:srgbClr val="58595B"/>
                </a:solidFill>
                <a:latin typeface="GillSansNova-Book"/>
                <a:cs typeface="GillSansNova-Book"/>
              </a:rPr>
              <a:t>people</a:t>
            </a:r>
            <a:r>
              <a:rPr sz="1200" spc="-15" dirty="0">
                <a:solidFill>
                  <a:srgbClr val="58595B"/>
                </a:solidFill>
                <a:latin typeface="GillSansNova-Book"/>
                <a:cs typeface="GillSansNova-Book"/>
              </a:rPr>
              <a:t> </a:t>
            </a:r>
            <a:r>
              <a:rPr sz="1200" dirty="0">
                <a:solidFill>
                  <a:srgbClr val="58595B"/>
                </a:solidFill>
                <a:latin typeface="GillSansNova-Book"/>
                <a:cs typeface="GillSansNova-Book"/>
              </a:rPr>
              <a:t>achieve</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and</a:t>
            </a:r>
            <a:r>
              <a:rPr sz="1200" spc="-15" dirty="0">
                <a:solidFill>
                  <a:srgbClr val="58595B"/>
                </a:solidFill>
                <a:latin typeface="GillSansNova-Book"/>
                <a:cs typeface="GillSansNova-Book"/>
              </a:rPr>
              <a:t> </a:t>
            </a:r>
            <a:r>
              <a:rPr sz="1200" dirty="0">
                <a:solidFill>
                  <a:srgbClr val="58595B"/>
                </a:solidFill>
                <a:latin typeface="GillSansNova-Book"/>
                <a:cs typeface="GillSansNova-Book"/>
              </a:rPr>
              <a:t>are</a:t>
            </a:r>
            <a:r>
              <a:rPr sz="1200" spc="-10" dirty="0">
                <a:solidFill>
                  <a:srgbClr val="58595B"/>
                </a:solidFill>
                <a:latin typeface="GillSansNova-Book"/>
                <a:cs typeface="GillSansNova-Book"/>
              </a:rPr>
              <a:t> successful.</a:t>
            </a:r>
            <a:endParaRPr sz="1200" dirty="0">
              <a:latin typeface="GillSansNova-Book"/>
              <a:cs typeface="GillSansNova-Book"/>
            </a:endParaRPr>
          </a:p>
          <a:p>
            <a:pPr>
              <a:lnSpc>
                <a:spcPct val="100000"/>
              </a:lnSpc>
              <a:spcBef>
                <a:spcPts val="50"/>
              </a:spcBef>
            </a:pPr>
            <a:endParaRPr sz="1200" dirty="0">
              <a:latin typeface="GillSansNova-Book"/>
              <a:cs typeface="GillSansNova-Book"/>
            </a:endParaRPr>
          </a:p>
          <a:p>
            <a:pPr marL="12700" marR="167640">
              <a:lnSpc>
                <a:spcPct val="100000"/>
              </a:lnSpc>
            </a:pPr>
            <a:r>
              <a:rPr sz="1200" dirty="0">
                <a:solidFill>
                  <a:srgbClr val="58595B"/>
                </a:solidFill>
                <a:latin typeface="GillSansNova-Book"/>
                <a:cs typeface="GillSansNova-Book"/>
              </a:rPr>
              <a:t>All</a:t>
            </a:r>
            <a:r>
              <a:rPr sz="1200" spc="-15" dirty="0">
                <a:solidFill>
                  <a:srgbClr val="58595B"/>
                </a:solidFill>
                <a:latin typeface="GillSansNova-Book"/>
                <a:cs typeface="GillSansNova-Book"/>
              </a:rPr>
              <a:t> </a:t>
            </a:r>
            <a:r>
              <a:rPr sz="1200" dirty="0">
                <a:solidFill>
                  <a:srgbClr val="58595B"/>
                </a:solidFill>
                <a:latin typeface="GillSansNova-Book"/>
                <a:cs typeface="GillSansNova-Book"/>
              </a:rPr>
              <a:t>Saints</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Multi Academy</a:t>
            </a:r>
            <a:r>
              <a:rPr sz="1200" spc="-5" dirty="0">
                <a:solidFill>
                  <a:srgbClr val="58595B"/>
                </a:solidFill>
                <a:latin typeface="GillSansNova-Book"/>
                <a:cs typeface="GillSansNova-Book"/>
              </a:rPr>
              <a:t> </a:t>
            </a:r>
            <a:r>
              <a:rPr sz="1200" spc="-10" dirty="0">
                <a:solidFill>
                  <a:srgbClr val="58595B"/>
                </a:solidFill>
                <a:latin typeface="GillSansNova-Book"/>
                <a:cs typeface="GillSansNova-Book"/>
              </a:rPr>
              <a:t>Trust</a:t>
            </a:r>
            <a:r>
              <a:rPr sz="1200" dirty="0">
                <a:solidFill>
                  <a:srgbClr val="58595B"/>
                </a:solidFill>
                <a:latin typeface="GillSansNova-Book"/>
                <a:cs typeface="GillSansNova-Book"/>
              </a:rPr>
              <a:t> is</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a joint</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Catholic and</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Church of</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England trust</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with our</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Christian </a:t>
            </a:r>
            <a:r>
              <a:rPr sz="1200" spc="-10" dirty="0">
                <a:solidFill>
                  <a:srgbClr val="58595B"/>
                </a:solidFill>
                <a:latin typeface="GillSansNova-Book"/>
                <a:cs typeface="GillSansNova-Book"/>
              </a:rPr>
              <a:t>values </a:t>
            </a:r>
            <a:r>
              <a:rPr sz="1200" dirty="0">
                <a:solidFill>
                  <a:srgbClr val="58595B"/>
                </a:solidFill>
                <a:latin typeface="GillSansNova-Book"/>
                <a:cs typeface="GillSansNova-Book"/>
              </a:rPr>
              <a:t>driving</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all decision</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making, always</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in the best</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interests of</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our children</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and young </a:t>
            </a:r>
            <a:r>
              <a:rPr sz="1200" spc="-10" dirty="0">
                <a:solidFill>
                  <a:srgbClr val="58595B"/>
                </a:solidFill>
                <a:latin typeface="GillSansNova-Book"/>
                <a:cs typeface="GillSansNova-Book"/>
              </a:rPr>
              <a:t>people.</a:t>
            </a:r>
            <a:endParaRPr sz="1200" dirty="0">
              <a:latin typeface="GillSansNova-Book"/>
              <a:cs typeface="GillSansNova-Book"/>
            </a:endParaRPr>
          </a:p>
          <a:p>
            <a:pPr>
              <a:lnSpc>
                <a:spcPct val="100000"/>
              </a:lnSpc>
              <a:spcBef>
                <a:spcPts val="55"/>
              </a:spcBef>
            </a:pPr>
            <a:endParaRPr sz="1200" dirty="0">
              <a:latin typeface="GillSansNova-Book"/>
              <a:cs typeface="GillSansNova-Book"/>
            </a:endParaRPr>
          </a:p>
          <a:p>
            <a:pPr marL="12700" marR="102870">
              <a:lnSpc>
                <a:spcPct val="100000"/>
              </a:lnSpc>
            </a:pPr>
            <a:r>
              <a:rPr sz="1200" spc="-35" dirty="0">
                <a:solidFill>
                  <a:srgbClr val="58595B"/>
                </a:solidFill>
                <a:latin typeface="GillSansNova-Book"/>
                <a:cs typeface="GillSansNova-Book"/>
              </a:rPr>
              <a:t>You</a:t>
            </a:r>
            <a:r>
              <a:rPr sz="1200" spc="-20" dirty="0">
                <a:solidFill>
                  <a:srgbClr val="58595B"/>
                </a:solidFill>
                <a:latin typeface="GillSansNova-Book"/>
                <a:cs typeface="GillSansNova-Book"/>
              </a:rPr>
              <a:t> </a:t>
            </a:r>
            <a:r>
              <a:rPr sz="1200" dirty="0">
                <a:solidFill>
                  <a:srgbClr val="58595B"/>
                </a:solidFill>
                <a:latin typeface="GillSansNova-Book"/>
                <a:cs typeface="GillSansNova-Book"/>
              </a:rPr>
              <a:t>will</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be</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joining</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a</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values</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driven,</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inspirational</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and</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ambitious</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organisation,</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so</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we</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are</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looking</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for</a:t>
            </a:r>
            <a:r>
              <a:rPr sz="1200" spc="-5" dirty="0">
                <a:solidFill>
                  <a:srgbClr val="58595B"/>
                </a:solidFill>
                <a:latin typeface="GillSansNova-Book"/>
                <a:cs typeface="GillSansNova-Book"/>
              </a:rPr>
              <a:t> </a:t>
            </a:r>
            <a:r>
              <a:rPr sz="1200" spc="-25" dirty="0">
                <a:solidFill>
                  <a:srgbClr val="58595B"/>
                </a:solidFill>
                <a:latin typeface="GillSansNova-Book"/>
                <a:cs typeface="GillSansNova-Book"/>
              </a:rPr>
              <a:t>an </a:t>
            </a:r>
            <a:r>
              <a:rPr sz="1200" dirty="0">
                <a:solidFill>
                  <a:srgbClr val="58595B"/>
                </a:solidFill>
                <a:latin typeface="GillSansNova-Book"/>
                <a:cs typeface="GillSansNova-Book"/>
              </a:rPr>
              <a:t>Outstanding</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candidate</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who can</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provide the</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highest quality</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of service</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to the</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Academy of</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St. </a:t>
            </a:r>
            <a:r>
              <a:rPr lang="en-US" sz="1200" dirty="0">
                <a:solidFill>
                  <a:srgbClr val="58595B"/>
                </a:solidFill>
                <a:latin typeface="GillSansNova-Book"/>
                <a:cs typeface="GillSansNova-Book"/>
              </a:rPr>
              <a:t>Nicholas </a:t>
            </a:r>
            <a:r>
              <a:rPr sz="1200" dirty="0">
                <a:solidFill>
                  <a:srgbClr val="58595B"/>
                </a:solidFill>
                <a:latin typeface="GillSansNova-Book"/>
                <a:cs typeface="GillSansNova-Book"/>
              </a:rPr>
              <a:t>and the</a:t>
            </a:r>
            <a:r>
              <a:rPr sz="1200" spc="5" dirty="0">
                <a:solidFill>
                  <a:srgbClr val="58595B"/>
                </a:solidFill>
                <a:latin typeface="GillSansNova-Book"/>
                <a:cs typeface="GillSansNova-Book"/>
              </a:rPr>
              <a:t> </a:t>
            </a:r>
            <a:r>
              <a:rPr sz="1200" spc="-10" dirty="0">
                <a:solidFill>
                  <a:srgbClr val="58595B"/>
                </a:solidFill>
                <a:latin typeface="GillSansNova-Book"/>
                <a:cs typeface="GillSansNova-Book"/>
              </a:rPr>
              <a:t>Trust.</a:t>
            </a:r>
            <a:r>
              <a:rPr sz="1200" dirty="0">
                <a:solidFill>
                  <a:srgbClr val="58595B"/>
                </a:solidFill>
                <a:latin typeface="GillSansNova-Book"/>
                <a:cs typeface="GillSansNova-Book"/>
              </a:rPr>
              <a:t> </a:t>
            </a:r>
            <a:endParaRPr lang="en-US" sz="1200" dirty="0">
              <a:solidFill>
                <a:srgbClr val="58595B"/>
              </a:solidFill>
              <a:latin typeface="GillSansNova-Book"/>
              <a:cs typeface="GillSansNova-Book"/>
            </a:endParaRPr>
          </a:p>
          <a:p>
            <a:pPr marL="12700" marR="102870">
              <a:lnSpc>
                <a:spcPct val="100000"/>
              </a:lnSpc>
            </a:pPr>
            <a:endParaRPr lang="en-GB" sz="1200" spc="-35" dirty="0">
              <a:solidFill>
                <a:srgbClr val="58595B"/>
              </a:solidFill>
              <a:latin typeface="GillSansNova-Book"/>
              <a:cs typeface="GillSansNova-Book"/>
            </a:endParaRPr>
          </a:p>
          <a:p>
            <a:pPr marL="12700" marR="102870">
              <a:lnSpc>
                <a:spcPct val="100000"/>
              </a:lnSpc>
            </a:pPr>
            <a:r>
              <a:rPr sz="1200" spc="-35" dirty="0">
                <a:solidFill>
                  <a:srgbClr val="58595B"/>
                </a:solidFill>
                <a:latin typeface="GillSansNova-Book"/>
                <a:cs typeface="GillSansNova-Book"/>
              </a:rPr>
              <a:t>You</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will be</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committed to</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supporting our</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Christian and</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educational vision,</a:t>
            </a:r>
            <a:r>
              <a:rPr sz="1200" spc="5" dirty="0">
                <a:solidFill>
                  <a:srgbClr val="58595B"/>
                </a:solidFill>
                <a:latin typeface="GillSansNova-Book"/>
                <a:cs typeface="GillSansNova-Book"/>
              </a:rPr>
              <a:t> </a:t>
            </a:r>
            <a:r>
              <a:rPr sz="1200" spc="-10" dirty="0">
                <a:solidFill>
                  <a:srgbClr val="58595B"/>
                </a:solidFill>
                <a:latin typeface="GillSansNova-Book"/>
                <a:cs typeface="GillSansNova-Book"/>
              </a:rPr>
              <a:t>providing </a:t>
            </a:r>
            <a:r>
              <a:rPr sz="1200" dirty="0">
                <a:solidFill>
                  <a:srgbClr val="58595B"/>
                </a:solidFill>
                <a:latin typeface="GillSansNova-Book"/>
                <a:cs typeface="GillSansNova-Book"/>
              </a:rPr>
              <a:t>strong leadership and supporting colleagues in ways which bring out their</a:t>
            </a:r>
            <a:r>
              <a:rPr sz="1200" spc="5" dirty="0">
                <a:solidFill>
                  <a:srgbClr val="58595B"/>
                </a:solidFill>
                <a:latin typeface="GillSansNova-Book"/>
                <a:cs typeface="GillSansNova-Book"/>
              </a:rPr>
              <a:t> </a:t>
            </a:r>
            <a:r>
              <a:rPr sz="1200" spc="-10" dirty="0">
                <a:solidFill>
                  <a:srgbClr val="58595B"/>
                </a:solidFill>
                <a:latin typeface="GillSansNova-Book"/>
                <a:cs typeface="GillSansNova-Book"/>
              </a:rPr>
              <a:t>potential.</a:t>
            </a:r>
            <a:endParaRPr sz="1200" dirty="0">
              <a:latin typeface="GillSansNova-Book"/>
              <a:cs typeface="GillSansNova-Book"/>
            </a:endParaRPr>
          </a:p>
          <a:p>
            <a:pPr marL="12700" marR="842010">
              <a:lnSpc>
                <a:spcPct val="200000"/>
              </a:lnSpc>
            </a:pPr>
            <a:r>
              <a:rPr sz="1200" dirty="0">
                <a:solidFill>
                  <a:srgbClr val="58595B"/>
                </a:solidFill>
                <a:latin typeface="GillSansNova-Book"/>
                <a:cs typeface="GillSansNova-Book"/>
              </a:rPr>
              <a:t>Ultimately</a:t>
            </a:r>
            <a:r>
              <a:rPr sz="1200" spc="-20" dirty="0">
                <a:solidFill>
                  <a:srgbClr val="58595B"/>
                </a:solidFill>
                <a:latin typeface="GillSansNova-Book"/>
                <a:cs typeface="GillSansNova-Book"/>
              </a:rPr>
              <a:t> </a:t>
            </a:r>
            <a:r>
              <a:rPr sz="1200" dirty="0">
                <a:solidFill>
                  <a:srgbClr val="58595B"/>
                </a:solidFill>
                <a:latin typeface="GillSansNova-Book"/>
                <a:cs typeface="GillSansNova-Book"/>
              </a:rPr>
              <a:t>you</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will</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ensure</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that</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the</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best</a:t>
            </a:r>
            <a:r>
              <a:rPr sz="1200" spc="-10" dirty="0">
                <a:solidFill>
                  <a:srgbClr val="58595B"/>
                </a:solidFill>
                <a:latin typeface="GillSansNova-Book"/>
                <a:cs typeface="GillSansNova-Book"/>
              </a:rPr>
              <a:t> </a:t>
            </a:r>
            <a:r>
              <a:rPr sz="1200" dirty="0">
                <a:solidFill>
                  <a:srgbClr val="58595B"/>
                </a:solidFill>
                <a:latin typeface="GillSansNova-Book"/>
                <a:cs typeface="GillSansNova-Book"/>
              </a:rPr>
              <a:t>possible</a:t>
            </a:r>
            <a:r>
              <a:rPr lang="en-US" sz="1200" dirty="0">
                <a:solidFill>
                  <a:srgbClr val="58595B"/>
                </a:solidFill>
                <a:latin typeface="GillSansNova-Book"/>
                <a:cs typeface="GillSansNova-Book"/>
              </a:rPr>
              <a:t> outcomes for our </a:t>
            </a:r>
            <a:r>
              <a:rPr sz="1200" dirty="0">
                <a:solidFill>
                  <a:srgbClr val="58595B"/>
                </a:solidFill>
                <a:latin typeface="GillSansNova-Book"/>
                <a:cs typeface="GillSansNova-Book"/>
              </a:rPr>
              <a:t>people</a:t>
            </a:r>
            <a:r>
              <a:rPr sz="1200" spc="-5" dirty="0">
                <a:solidFill>
                  <a:srgbClr val="58595B"/>
                </a:solidFill>
                <a:latin typeface="GillSansNova-Book"/>
                <a:cs typeface="GillSansNova-Book"/>
              </a:rPr>
              <a:t> </a:t>
            </a:r>
            <a:r>
              <a:rPr sz="1200" dirty="0">
                <a:solidFill>
                  <a:srgbClr val="58595B"/>
                </a:solidFill>
                <a:latin typeface="GillSansNova-Book"/>
                <a:cs typeface="GillSansNova-Book"/>
              </a:rPr>
              <a:t>are</a:t>
            </a:r>
            <a:r>
              <a:rPr sz="1200" spc="-5" dirty="0">
                <a:solidFill>
                  <a:srgbClr val="58595B"/>
                </a:solidFill>
                <a:latin typeface="GillSansNova-Book"/>
                <a:cs typeface="GillSansNova-Book"/>
              </a:rPr>
              <a:t> </a:t>
            </a:r>
            <a:r>
              <a:rPr sz="1200" spc="-10" dirty="0">
                <a:solidFill>
                  <a:srgbClr val="58595B"/>
                </a:solidFill>
                <a:latin typeface="GillSansNova-Book"/>
                <a:cs typeface="GillSansNova-Book"/>
              </a:rPr>
              <a:t>achieved. </a:t>
            </a:r>
            <a:endParaRPr lang="en-US" sz="1200" spc="-10" dirty="0">
              <a:solidFill>
                <a:srgbClr val="58595B"/>
              </a:solidFill>
              <a:latin typeface="GillSansNova-Book"/>
              <a:cs typeface="GillSansNova-Book"/>
            </a:endParaRPr>
          </a:p>
          <a:p>
            <a:pPr marL="12700" marR="842010">
              <a:lnSpc>
                <a:spcPct val="200000"/>
              </a:lnSpc>
            </a:pPr>
            <a:r>
              <a:rPr sz="1200" spc="-20" dirty="0">
                <a:solidFill>
                  <a:srgbClr val="58595B"/>
                </a:solidFill>
                <a:latin typeface="GillSansNova-Book"/>
                <a:cs typeface="GillSansNova-Book"/>
              </a:rPr>
              <a:t>Yours</a:t>
            </a:r>
            <a:r>
              <a:rPr sz="1200" spc="-25" dirty="0">
                <a:solidFill>
                  <a:srgbClr val="58595B"/>
                </a:solidFill>
                <a:latin typeface="GillSansNova-Book"/>
                <a:cs typeface="GillSansNova-Book"/>
              </a:rPr>
              <a:t> </a:t>
            </a:r>
            <a:r>
              <a:rPr sz="1200" spc="-10" dirty="0">
                <a:solidFill>
                  <a:srgbClr val="58595B"/>
                </a:solidFill>
                <a:latin typeface="GillSansNova-Book"/>
                <a:cs typeface="GillSansNova-Book"/>
              </a:rPr>
              <a:t>faithfully</a:t>
            </a:r>
            <a:endParaRPr sz="1200" dirty="0">
              <a:latin typeface="GillSansNova-Book"/>
              <a:cs typeface="GillSansNova-Book"/>
            </a:endParaRPr>
          </a:p>
        </p:txBody>
      </p:sp>
      <p:sp>
        <p:nvSpPr>
          <p:cNvPr id="4" name="object 4"/>
          <p:cNvSpPr txBox="1"/>
          <p:nvPr/>
        </p:nvSpPr>
        <p:spPr>
          <a:xfrm>
            <a:off x="529454" y="8674445"/>
            <a:ext cx="942975" cy="330200"/>
          </a:xfrm>
          <a:prstGeom prst="rect">
            <a:avLst/>
          </a:prstGeom>
        </p:spPr>
        <p:txBody>
          <a:bodyPr vert="horz" wrap="square" lIns="0" tIns="12700" rIns="0" bIns="0" rtlCol="0">
            <a:spAutoFit/>
          </a:bodyPr>
          <a:lstStyle/>
          <a:p>
            <a:pPr marL="12700" marR="5080">
              <a:lnSpc>
                <a:spcPct val="100000"/>
              </a:lnSpc>
              <a:spcBef>
                <a:spcPts val="100"/>
              </a:spcBef>
            </a:pPr>
            <a:r>
              <a:rPr sz="1000" b="1" dirty="0">
                <a:solidFill>
                  <a:srgbClr val="58595B"/>
                </a:solidFill>
                <a:latin typeface="GillSansNova-SemiBold"/>
                <a:cs typeface="GillSansNova-SemiBold"/>
              </a:rPr>
              <a:t>Heather</a:t>
            </a:r>
            <a:r>
              <a:rPr sz="1000" b="1" spc="10" dirty="0">
                <a:solidFill>
                  <a:srgbClr val="58595B"/>
                </a:solidFill>
                <a:latin typeface="GillSansNova-SemiBold"/>
                <a:cs typeface="GillSansNova-SemiBold"/>
              </a:rPr>
              <a:t> </a:t>
            </a:r>
            <a:r>
              <a:rPr sz="1000" b="1" spc="-10" dirty="0">
                <a:solidFill>
                  <a:srgbClr val="58595B"/>
                </a:solidFill>
                <a:latin typeface="GillSansNova-SemiBold"/>
                <a:cs typeface="GillSansNova-SemiBold"/>
              </a:rPr>
              <a:t>Duggan </a:t>
            </a:r>
            <a:r>
              <a:rPr sz="1000" b="1" spc="-25" dirty="0">
                <a:solidFill>
                  <a:srgbClr val="58595B"/>
                </a:solidFill>
                <a:latin typeface="GillSansNova-SemiBold"/>
                <a:cs typeface="GillSansNova-SemiBold"/>
              </a:rPr>
              <a:t>CEO</a:t>
            </a:r>
            <a:endParaRPr sz="1000" dirty="0">
              <a:latin typeface="GillSansNova-SemiBold"/>
              <a:cs typeface="GillSansNova-SemiBold"/>
            </a:endParaRPr>
          </a:p>
        </p:txBody>
      </p:sp>
      <p:pic>
        <p:nvPicPr>
          <p:cNvPr id="8" name="object 8"/>
          <p:cNvPicPr/>
          <p:nvPr/>
        </p:nvPicPr>
        <p:blipFill>
          <a:blip r:embed="rId3" cstate="screen">
            <a:extLst>
              <a:ext uri="{28A0092B-C50C-407E-A947-70E740481C1C}">
                <a14:useLocalDpi xmlns:a14="http://schemas.microsoft.com/office/drawing/2010/main"/>
              </a:ext>
            </a:extLst>
          </a:blip>
          <a:stretch>
            <a:fillRect/>
          </a:stretch>
        </p:blipFill>
        <p:spPr>
          <a:xfrm>
            <a:off x="1372679" y="9988518"/>
            <a:ext cx="986842" cy="272959"/>
          </a:xfrm>
          <a:prstGeom prst="rect">
            <a:avLst/>
          </a:prstGeom>
        </p:spPr>
      </p:pic>
      <p:sp>
        <p:nvSpPr>
          <p:cNvPr id="9" name="object 9"/>
          <p:cNvSpPr txBox="1">
            <a:spLocks noGrp="1"/>
          </p:cNvSpPr>
          <p:nvPr>
            <p:ph type="sldNum" sz="quarter" idx="7"/>
          </p:nvPr>
        </p:nvSpPr>
        <p:spPr>
          <a:prstGeom prst="rect">
            <a:avLst/>
          </a:prstGeom>
        </p:spPr>
        <p:txBody>
          <a:bodyPr vert="horz" wrap="square" lIns="0" tIns="6985" rIns="0" bIns="0" rtlCol="0">
            <a:spAutoFit/>
          </a:bodyPr>
          <a:lstStyle/>
          <a:p>
            <a:pPr marL="12700">
              <a:lnSpc>
                <a:spcPct val="100000"/>
              </a:lnSpc>
              <a:spcBef>
                <a:spcPts val="55"/>
              </a:spcBef>
            </a:pPr>
            <a:r>
              <a:rPr dirty="0"/>
              <a:t>Page</a:t>
            </a:r>
            <a:r>
              <a:rPr spc="-25" dirty="0"/>
              <a:t> </a:t>
            </a:r>
            <a:fld id="{81D60167-4931-47E6-BA6A-407CBD079E47}" type="slidenum">
              <a:rPr spc="-25" dirty="0"/>
              <a:t>4</a:t>
            </a:fld>
            <a:endParaRPr spc="-25" dirty="0"/>
          </a:p>
        </p:txBody>
      </p:sp>
      <p:sp>
        <p:nvSpPr>
          <p:cNvPr id="10" name="object 10"/>
          <p:cNvSpPr txBox="1">
            <a:spLocks noGrp="1"/>
          </p:cNvSpPr>
          <p:nvPr>
            <p:ph type="ftr" sz="quarter" idx="4294967295"/>
          </p:nvPr>
        </p:nvSpPr>
        <p:spPr>
          <a:xfrm>
            <a:off x="1067300" y="10060162"/>
            <a:ext cx="271144" cy="103504"/>
          </a:xfrm>
          <a:prstGeom prst="rect">
            <a:avLst/>
          </a:prstGeom>
        </p:spPr>
        <p:txBody>
          <a:bodyPr vert="horz" wrap="square" lIns="0" tIns="10795" rIns="0" bIns="0" rtlCol="0">
            <a:spAutoFit/>
          </a:bodyPr>
          <a:lstStyle/>
          <a:p>
            <a:pPr marL="12700">
              <a:lnSpc>
                <a:spcPct val="100000"/>
              </a:lnSpc>
              <a:spcBef>
                <a:spcPts val="85"/>
              </a:spcBef>
            </a:pPr>
            <a:r>
              <a:rPr spc="-10" dirty="0"/>
              <a:t>PART</a:t>
            </a:r>
            <a:r>
              <a:rPr spc="-5" dirty="0"/>
              <a:t> </a:t>
            </a:r>
            <a:r>
              <a:rPr spc="-25" dirty="0"/>
              <a:t>OF</a:t>
            </a:r>
          </a:p>
        </p:txBody>
      </p:sp>
      <p:pic>
        <p:nvPicPr>
          <p:cNvPr id="5" name="Picture 4">
            <a:extLst>
              <a:ext uri="{FF2B5EF4-FFF2-40B4-BE49-F238E27FC236}">
                <a16:creationId xmlns:a16="http://schemas.microsoft.com/office/drawing/2014/main" id="{A866864C-2559-9265-27E2-FB8BFCCF07EF}"/>
              </a:ext>
            </a:extLst>
          </p:cNvPr>
          <p:cNvPicPr>
            <a:picLocks noChangeAspect="1"/>
          </p:cNvPicPr>
          <p:nvPr/>
        </p:nvPicPr>
        <p:blipFill>
          <a:blip r:embed="rId4"/>
          <a:stretch>
            <a:fillRect/>
          </a:stretch>
        </p:blipFill>
        <p:spPr>
          <a:xfrm>
            <a:off x="529454" y="6586034"/>
            <a:ext cx="1752600" cy="2000250"/>
          </a:xfrm>
          <a:prstGeom prst="rect">
            <a:avLst/>
          </a:prstGeom>
        </p:spPr>
      </p:pic>
    </p:spTree>
    <p:extLst>
      <p:ext uri="{BB962C8B-B14F-4D97-AF65-F5344CB8AC3E}">
        <p14:creationId xmlns:p14="http://schemas.microsoft.com/office/powerpoint/2010/main" val="82405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7300" y="988931"/>
            <a:ext cx="3372485" cy="452120"/>
          </a:xfrm>
          <a:prstGeom prst="rect">
            <a:avLst/>
          </a:prstGeom>
        </p:spPr>
        <p:txBody>
          <a:bodyPr vert="horz" wrap="square" lIns="0" tIns="12700" rIns="0" bIns="0" rtlCol="0">
            <a:spAutoFit/>
          </a:bodyPr>
          <a:lstStyle/>
          <a:p>
            <a:pPr marL="12700">
              <a:lnSpc>
                <a:spcPct val="100000"/>
              </a:lnSpc>
              <a:spcBef>
                <a:spcPts val="100"/>
              </a:spcBef>
            </a:pPr>
            <a:r>
              <a:rPr dirty="0">
                <a:solidFill>
                  <a:srgbClr val="542F88"/>
                </a:solidFill>
              </a:rPr>
              <a:t>LETTER</a:t>
            </a:r>
            <a:r>
              <a:rPr spc="-155" dirty="0">
                <a:solidFill>
                  <a:srgbClr val="542F88"/>
                </a:solidFill>
              </a:rPr>
              <a:t> </a:t>
            </a:r>
            <a:r>
              <a:rPr spc="-10" dirty="0">
                <a:solidFill>
                  <a:srgbClr val="542F88"/>
                </a:solidFill>
              </a:rPr>
              <a:t>FROM</a:t>
            </a:r>
            <a:r>
              <a:rPr spc="-150" dirty="0">
                <a:solidFill>
                  <a:srgbClr val="542F88"/>
                </a:solidFill>
              </a:rPr>
              <a:t> </a:t>
            </a:r>
            <a:r>
              <a:rPr spc="-25" dirty="0">
                <a:solidFill>
                  <a:srgbClr val="542F88"/>
                </a:solidFill>
              </a:rPr>
              <a:t>THE</a:t>
            </a:r>
          </a:p>
        </p:txBody>
      </p:sp>
      <p:sp>
        <p:nvSpPr>
          <p:cNvPr id="3" name="object 3"/>
          <p:cNvSpPr txBox="1"/>
          <p:nvPr/>
        </p:nvSpPr>
        <p:spPr>
          <a:xfrm>
            <a:off x="1067300" y="1281031"/>
            <a:ext cx="2783840" cy="452120"/>
          </a:xfrm>
          <a:prstGeom prst="rect">
            <a:avLst/>
          </a:prstGeom>
        </p:spPr>
        <p:txBody>
          <a:bodyPr vert="horz" wrap="square" lIns="0" tIns="12700" rIns="0" bIns="0" rtlCol="0">
            <a:spAutoFit/>
          </a:bodyPr>
          <a:lstStyle/>
          <a:p>
            <a:pPr marL="12700">
              <a:lnSpc>
                <a:spcPct val="100000"/>
              </a:lnSpc>
              <a:spcBef>
                <a:spcPts val="100"/>
              </a:spcBef>
            </a:pPr>
            <a:r>
              <a:rPr sz="2800" b="1" spc="-40" dirty="0">
                <a:solidFill>
                  <a:srgbClr val="542F88"/>
                </a:solidFill>
                <a:latin typeface="Gill Sans Nova Book"/>
                <a:cs typeface="Gill Sans Nova Book"/>
              </a:rPr>
              <a:t>HE</a:t>
            </a:r>
            <a:r>
              <a:rPr lang="en-US" sz="2800" b="1" spc="-40" dirty="0">
                <a:solidFill>
                  <a:srgbClr val="542F88"/>
                </a:solidFill>
                <a:latin typeface="Gill Sans Nova Book"/>
                <a:cs typeface="Gill Sans Nova Book"/>
              </a:rPr>
              <a:t>ADTEACHER</a:t>
            </a:r>
            <a:endParaRPr sz="2800" dirty="0">
              <a:solidFill>
                <a:srgbClr val="542F88"/>
              </a:solidFill>
              <a:latin typeface="Gill Sans Nova Book"/>
              <a:cs typeface="Gill Sans Nova Book"/>
            </a:endParaRPr>
          </a:p>
        </p:txBody>
      </p:sp>
      <p:sp>
        <p:nvSpPr>
          <p:cNvPr id="5" name="object 5"/>
          <p:cNvSpPr txBox="1"/>
          <p:nvPr/>
        </p:nvSpPr>
        <p:spPr>
          <a:xfrm>
            <a:off x="1067300" y="8915169"/>
            <a:ext cx="1186950" cy="333425"/>
          </a:xfrm>
          <a:prstGeom prst="rect">
            <a:avLst/>
          </a:prstGeom>
        </p:spPr>
        <p:txBody>
          <a:bodyPr vert="horz" wrap="square" lIns="0" tIns="12700" rIns="0" bIns="0" rtlCol="0">
            <a:spAutoFit/>
          </a:bodyPr>
          <a:lstStyle/>
          <a:p>
            <a:pPr marL="12700" marR="5080">
              <a:lnSpc>
                <a:spcPct val="100000"/>
              </a:lnSpc>
              <a:spcBef>
                <a:spcPts val="100"/>
              </a:spcBef>
            </a:pPr>
            <a:r>
              <a:rPr lang="en-GB" sz="1000" b="1" dirty="0">
                <a:solidFill>
                  <a:srgbClr val="58595B"/>
                </a:solidFill>
                <a:latin typeface="GillSansNova-SemiBold"/>
                <a:cs typeface="GillSansNova-SemiBold"/>
              </a:rPr>
              <a:t>Mr G Lloyd</a:t>
            </a:r>
          </a:p>
          <a:p>
            <a:pPr marL="12700" marR="5080">
              <a:lnSpc>
                <a:spcPct val="100000"/>
              </a:lnSpc>
              <a:spcBef>
                <a:spcPts val="100"/>
              </a:spcBef>
            </a:pPr>
            <a:r>
              <a:rPr lang="en-GB" sz="1000" b="1" dirty="0">
                <a:solidFill>
                  <a:srgbClr val="58595B"/>
                </a:solidFill>
                <a:latin typeface="GillSansNova-SemiBold"/>
                <a:cs typeface="GillSansNova-SemiBold"/>
              </a:rPr>
              <a:t>Headteacher </a:t>
            </a:r>
          </a:p>
        </p:txBody>
      </p:sp>
      <p:pic>
        <p:nvPicPr>
          <p:cNvPr id="9" name="object 9"/>
          <p:cNvPicPr/>
          <p:nvPr/>
        </p:nvPicPr>
        <p:blipFill>
          <a:blip r:embed="rId3" cstate="screen">
            <a:extLst>
              <a:ext uri="{28A0092B-C50C-407E-A947-70E740481C1C}">
                <a14:useLocalDpi xmlns:a14="http://schemas.microsoft.com/office/drawing/2010/main"/>
              </a:ext>
            </a:extLst>
          </a:blip>
          <a:stretch>
            <a:fillRect/>
          </a:stretch>
        </p:blipFill>
        <p:spPr>
          <a:xfrm>
            <a:off x="1372679" y="9988518"/>
            <a:ext cx="986842" cy="272959"/>
          </a:xfrm>
          <a:prstGeom prst="rect">
            <a:avLst/>
          </a:prstGeom>
        </p:spPr>
      </p:pic>
      <p:sp>
        <p:nvSpPr>
          <p:cNvPr id="10" name="object 10"/>
          <p:cNvSpPr txBox="1">
            <a:spLocks noGrp="1"/>
          </p:cNvSpPr>
          <p:nvPr>
            <p:ph type="sldNum" sz="quarter" idx="7"/>
          </p:nvPr>
        </p:nvSpPr>
        <p:spPr>
          <a:prstGeom prst="rect">
            <a:avLst/>
          </a:prstGeom>
        </p:spPr>
        <p:txBody>
          <a:bodyPr vert="horz" wrap="square" lIns="0" tIns="6985" rIns="0" bIns="0" rtlCol="0">
            <a:spAutoFit/>
          </a:bodyPr>
          <a:lstStyle/>
          <a:p>
            <a:pPr marL="12700">
              <a:lnSpc>
                <a:spcPct val="100000"/>
              </a:lnSpc>
              <a:spcBef>
                <a:spcPts val="55"/>
              </a:spcBef>
            </a:pPr>
            <a:r>
              <a:rPr dirty="0"/>
              <a:t>Page</a:t>
            </a:r>
            <a:r>
              <a:rPr spc="-25" dirty="0"/>
              <a:t> </a:t>
            </a:r>
            <a:fld id="{81D60167-4931-47E6-BA6A-407CBD079E47}" type="slidenum">
              <a:rPr spc="-25" dirty="0"/>
              <a:t>5</a:t>
            </a:fld>
            <a:endParaRPr spc="-25" dirty="0"/>
          </a:p>
        </p:txBody>
      </p:sp>
      <p:sp>
        <p:nvSpPr>
          <p:cNvPr id="11" name="object 11"/>
          <p:cNvSpPr txBox="1">
            <a:spLocks noGrp="1"/>
          </p:cNvSpPr>
          <p:nvPr>
            <p:ph type="ftr" sz="quarter" idx="4294967295"/>
          </p:nvPr>
        </p:nvSpPr>
        <p:spPr>
          <a:xfrm>
            <a:off x="1067300" y="10060162"/>
            <a:ext cx="271144" cy="103504"/>
          </a:xfrm>
          <a:prstGeom prst="rect">
            <a:avLst/>
          </a:prstGeom>
        </p:spPr>
        <p:txBody>
          <a:bodyPr vert="horz" wrap="square" lIns="0" tIns="10795" rIns="0" bIns="0" rtlCol="0">
            <a:spAutoFit/>
          </a:bodyPr>
          <a:lstStyle/>
          <a:p>
            <a:pPr marL="12700">
              <a:lnSpc>
                <a:spcPct val="100000"/>
              </a:lnSpc>
              <a:spcBef>
                <a:spcPts val="85"/>
              </a:spcBef>
            </a:pPr>
            <a:r>
              <a:rPr spc="-10" dirty="0"/>
              <a:t>PART</a:t>
            </a:r>
            <a:r>
              <a:rPr spc="-5" dirty="0"/>
              <a:t> </a:t>
            </a:r>
            <a:r>
              <a:rPr spc="-25" dirty="0"/>
              <a:t>OF</a:t>
            </a:r>
          </a:p>
        </p:txBody>
      </p:sp>
      <p:pic>
        <p:nvPicPr>
          <p:cNvPr id="6" name="Picture 5">
            <a:extLst>
              <a:ext uri="{FF2B5EF4-FFF2-40B4-BE49-F238E27FC236}">
                <a16:creationId xmlns:a16="http://schemas.microsoft.com/office/drawing/2014/main" id="{AD1C2AE6-F3B6-EDDE-A4D8-73CA3199D1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02250" y="488757"/>
            <a:ext cx="1722627" cy="362143"/>
          </a:xfrm>
          <a:prstGeom prst="rect">
            <a:avLst/>
          </a:prstGeom>
        </p:spPr>
      </p:pic>
      <p:pic>
        <p:nvPicPr>
          <p:cNvPr id="12" name="Picture 11">
            <a:extLst>
              <a:ext uri="{FF2B5EF4-FFF2-40B4-BE49-F238E27FC236}">
                <a16:creationId xmlns:a16="http://schemas.microsoft.com/office/drawing/2014/main" id="{A7AD415C-BA7C-9F08-EEFA-460E743253E5}"/>
              </a:ext>
            </a:extLst>
          </p:cNvPr>
          <p:cNvPicPr>
            <a:picLocks noChangeAspect="1"/>
          </p:cNvPicPr>
          <p:nvPr/>
        </p:nvPicPr>
        <p:blipFill>
          <a:blip r:embed="rId5"/>
          <a:stretch>
            <a:fillRect/>
          </a:stretch>
        </p:blipFill>
        <p:spPr>
          <a:xfrm>
            <a:off x="1000942" y="6544957"/>
            <a:ext cx="1752600" cy="2000250"/>
          </a:xfrm>
          <a:prstGeom prst="rect">
            <a:avLst/>
          </a:prstGeom>
        </p:spPr>
      </p:pic>
      <p:pic>
        <p:nvPicPr>
          <p:cNvPr id="4" name="Picture 3">
            <a:extLst>
              <a:ext uri="{FF2B5EF4-FFF2-40B4-BE49-F238E27FC236}">
                <a16:creationId xmlns:a16="http://schemas.microsoft.com/office/drawing/2014/main" id="{3A2426CE-0D25-D7C4-E24C-E70CCDAB047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2495" y="3429986"/>
            <a:ext cx="5731510" cy="239331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7300" y="988931"/>
            <a:ext cx="4610735" cy="443711"/>
          </a:xfrm>
          <a:prstGeom prst="rect">
            <a:avLst/>
          </a:prstGeom>
        </p:spPr>
        <p:txBody>
          <a:bodyPr vert="horz" wrap="square" lIns="0" tIns="12700" rIns="0" bIns="0" rtlCol="0">
            <a:spAutoFit/>
          </a:bodyPr>
          <a:lstStyle/>
          <a:p>
            <a:pPr marL="12700">
              <a:lnSpc>
                <a:spcPct val="100000"/>
              </a:lnSpc>
              <a:spcBef>
                <a:spcPts val="100"/>
              </a:spcBef>
            </a:pPr>
            <a:r>
              <a:rPr lang="en-GB" spc="-25" dirty="0">
                <a:solidFill>
                  <a:srgbClr val="542F88"/>
                </a:solidFill>
              </a:rPr>
              <a:t>ACADEMY</a:t>
            </a:r>
            <a:r>
              <a:rPr spc="-150" dirty="0">
                <a:solidFill>
                  <a:srgbClr val="542F88"/>
                </a:solidFill>
              </a:rPr>
              <a:t> </a:t>
            </a:r>
            <a:r>
              <a:rPr spc="-50" dirty="0">
                <a:solidFill>
                  <a:srgbClr val="542F88"/>
                </a:solidFill>
              </a:rPr>
              <a:t>INFORMATION</a:t>
            </a:r>
          </a:p>
        </p:txBody>
      </p:sp>
      <p:pic>
        <p:nvPicPr>
          <p:cNvPr id="6" name="object 6"/>
          <p:cNvPicPr/>
          <p:nvPr/>
        </p:nvPicPr>
        <p:blipFill>
          <a:blip r:embed="rId2" cstate="screen">
            <a:extLst>
              <a:ext uri="{28A0092B-C50C-407E-A947-70E740481C1C}">
                <a14:useLocalDpi xmlns:a14="http://schemas.microsoft.com/office/drawing/2010/main"/>
              </a:ext>
            </a:extLst>
          </a:blip>
          <a:stretch>
            <a:fillRect/>
          </a:stretch>
        </p:blipFill>
        <p:spPr>
          <a:xfrm>
            <a:off x="1372679" y="9988518"/>
            <a:ext cx="986842" cy="272959"/>
          </a:xfrm>
          <a:prstGeom prst="rect">
            <a:avLst/>
          </a:prstGeom>
        </p:spPr>
      </p:pic>
      <p:sp>
        <p:nvSpPr>
          <p:cNvPr id="7" name="object 7"/>
          <p:cNvSpPr txBox="1">
            <a:spLocks noGrp="1"/>
          </p:cNvSpPr>
          <p:nvPr>
            <p:ph type="sldNum" sz="quarter" idx="7"/>
          </p:nvPr>
        </p:nvSpPr>
        <p:spPr>
          <a:prstGeom prst="rect">
            <a:avLst/>
          </a:prstGeom>
        </p:spPr>
        <p:txBody>
          <a:bodyPr vert="horz" wrap="square" lIns="0" tIns="6985" rIns="0" bIns="0" rtlCol="0">
            <a:spAutoFit/>
          </a:bodyPr>
          <a:lstStyle/>
          <a:p>
            <a:pPr marL="12700">
              <a:lnSpc>
                <a:spcPct val="100000"/>
              </a:lnSpc>
              <a:spcBef>
                <a:spcPts val="55"/>
              </a:spcBef>
            </a:pPr>
            <a:r>
              <a:rPr dirty="0"/>
              <a:t>Page</a:t>
            </a:r>
            <a:r>
              <a:rPr spc="-25" dirty="0"/>
              <a:t> </a:t>
            </a:r>
            <a:fld id="{81D60167-4931-47E6-BA6A-407CBD079E47}" type="slidenum">
              <a:rPr spc="-25" dirty="0"/>
              <a:t>6</a:t>
            </a:fld>
            <a:endParaRPr spc="-25" dirty="0"/>
          </a:p>
        </p:txBody>
      </p:sp>
      <p:sp>
        <p:nvSpPr>
          <p:cNvPr id="8" name="object 8"/>
          <p:cNvSpPr txBox="1">
            <a:spLocks noGrp="1"/>
          </p:cNvSpPr>
          <p:nvPr>
            <p:ph type="ftr" sz="quarter" idx="4294967295"/>
          </p:nvPr>
        </p:nvSpPr>
        <p:spPr>
          <a:xfrm>
            <a:off x="1067300" y="10060162"/>
            <a:ext cx="271144" cy="103504"/>
          </a:xfrm>
          <a:prstGeom prst="rect">
            <a:avLst/>
          </a:prstGeom>
        </p:spPr>
        <p:txBody>
          <a:bodyPr vert="horz" wrap="square" lIns="0" tIns="10795" rIns="0" bIns="0" rtlCol="0">
            <a:spAutoFit/>
          </a:bodyPr>
          <a:lstStyle/>
          <a:p>
            <a:pPr marL="12700">
              <a:lnSpc>
                <a:spcPct val="100000"/>
              </a:lnSpc>
              <a:spcBef>
                <a:spcPts val="85"/>
              </a:spcBef>
            </a:pPr>
            <a:r>
              <a:rPr spc="-10" dirty="0"/>
              <a:t>PART</a:t>
            </a:r>
            <a:r>
              <a:rPr spc="-5" dirty="0"/>
              <a:t> </a:t>
            </a:r>
            <a:r>
              <a:rPr spc="-25" dirty="0"/>
              <a:t>OF</a:t>
            </a:r>
          </a:p>
        </p:txBody>
      </p:sp>
      <p:pic>
        <p:nvPicPr>
          <p:cNvPr id="4" name="Picture 3">
            <a:extLst>
              <a:ext uri="{FF2B5EF4-FFF2-40B4-BE49-F238E27FC236}">
                <a16:creationId xmlns:a16="http://schemas.microsoft.com/office/drawing/2014/main" id="{E0A88022-F231-6AA8-D674-162FC1CEBF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2250" y="488757"/>
            <a:ext cx="1722627" cy="362143"/>
          </a:xfrm>
          <a:prstGeom prst="rect">
            <a:avLst/>
          </a:prstGeom>
        </p:spPr>
      </p:pic>
      <p:sp>
        <p:nvSpPr>
          <p:cNvPr id="10" name="object 3">
            <a:extLst>
              <a:ext uri="{FF2B5EF4-FFF2-40B4-BE49-F238E27FC236}">
                <a16:creationId xmlns:a16="http://schemas.microsoft.com/office/drawing/2014/main" id="{E6C10718-28C5-E92C-000B-CF5C29E3DE73}"/>
              </a:ext>
            </a:extLst>
          </p:cNvPr>
          <p:cNvSpPr txBox="1"/>
          <p:nvPr/>
        </p:nvSpPr>
        <p:spPr>
          <a:xfrm>
            <a:off x="782976" y="1726103"/>
            <a:ext cx="5990547" cy="6935297"/>
          </a:xfrm>
          <a:prstGeom prst="rect">
            <a:avLst/>
          </a:prstGeom>
        </p:spPr>
        <p:txBody>
          <a:bodyPr vert="horz" wrap="square" lIns="0" tIns="12700" rIns="0" bIns="0" rtlCol="0">
            <a:spAutoFit/>
          </a:bodyPr>
          <a:lstStyle/>
          <a:p>
            <a:pPr algn="l"/>
            <a:r>
              <a:rPr lang="en-GB" sz="1200" i="0" dirty="0">
                <a:solidFill>
                  <a:schemeClr val="tx1">
                    <a:lumMod val="50000"/>
                    <a:lumOff val="50000"/>
                  </a:schemeClr>
                </a:solidFill>
                <a:effectLst/>
                <a:latin typeface="Gill Sans Nova-book"/>
              </a:rPr>
              <a:t>The Academy of St. Nicholas is a unique joint Catholic and Church of England Academy at the heart of our local community and we are proud to be part of the All Saints Multi-Academy Trust. </a:t>
            </a:r>
          </a:p>
          <a:p>
            <a:pPr algn="l"/>
            <a:endParaRPr lang="en-GB" sz="1200" dirty="0">
              <a:solidFill>
                <a:schemeClr val="tx1">
                  <a:lumMod val="50000"/>
                  <a:lumOff val="50000"/>
                </a:schemeClr>
              </a:solidFill>
              <a:latin typeface="Gill Sans Nova-book"/>
            </a:endParaRPr>
          </a:p>
          <a:p>
            <a:pPr algn="l"/>
            <a:r>
              <a:rPr lang="en-GB" sz="1200" i="0" dirty="0">
                <a:solidFill>
                  <a:schemeClr val="tx1">
                    <a:lumMod val="50000"/>
                    <a:lumOff val="50000"/>
                  </a:schemeClr>
                </a:solidFill>
                <a:effectLst/>
                <a:latin typeface="Gill Sans Nova-book"/>
              </a:rPr>
              <a:t>We are blessed with state-of-the-art facilities which enable us to illuminate all aspects of education to the young people we serve.</a:t>
            </a:r>
          </a:p>
          <a:p>
            <a:pPr algn="l"/>
            <a:endParaRPr lang="en-GB" sz="1200" dirty="0">
              <a:solidFill>
                <a:schemeClr val="tx1">
                  <a:lumMod val="50000"/>
                  <a:lumOff val="50000"/>
                </a:schemeClr>
              </a:solidFill>
              <a:latin typeface="Gill Sans Nova-book"/>
            </a:endParaRPr>
          </a:p>
          <a:p>
            <a:pPr algn="l">
              <a:lnSpc>
                <a:spcPct val="107000"/>
              </a:lnSpc>
              <a:spcAft>
                <a:spcPts val="800"/>
              </a:spcAft>
            </a:pPr>
            <a:r>
              <a:rPr lang="en-GB" sz="1200" dirty="0">
                <a:solidFill>
                  <a:schemeClr val="tx1">
                    <a:lumMod val="50000"/>
                    <a:lumOff val="50000"/>
                  </a:schemeClr>
                </a:solidFill>
                <a:effectLst/>
                <a:latin typeface="Gill Sans Nova-book"/>
                <a:ea typeface="Times New Roman" panose="02020603050405020304" pitchFamily="18" charset="0"/>
                <a:cs typeface="Times New Roman" panose="02020603050405020304" pitchFamily="18" charset="0"/>
              </a:rPr>
              <a:t>The Academy of St Nicholas is an ambitious and progressive 11-18 Academy in Liverpool with approximately </a:t>
            </a:r>
            <a:r>
              <a:rPr lang="en-GB" sz="1200" dirty="0">
                <a:solidFill>
                  <a:schemeClr val="tx1">
                    <a:lumMod val="50000"/>
                    <a:lumOff val="50000"/>
                  </a:schemeClr>
                </a:solidFill>
                <a:latin typeface="Gill Sans Nova-book"/>
                <a:ea typeface="Times New Roman" panose="02020603050405020304" pitchFamily="18" charset="0"/>
                <a:cs typeface="Times New Roman" panose="02020603050405020304" pitchFamily="18" charset="0"/>
              </a:rPr>
              <a:t>950</a:t>
            </a:r>
            <a:r>
              <a:rPr lang="en-GB" sz="1200" dirty="0">
                <a:solidFill>
                  <a:schemeClr val="tx1">
                    <a:lumMod val="50000"/>
                    <a:lumOff val="50000"/>
                  </a:schemeClr>
                </a:solidFill>
                <a:effectLst/>
                <a:latin typeface="Gill Sans Nova-book"/>
                <a:ea typeface="Times New Roman" panose="02020603050405020304" pitchFamily="18" charset="0"/>
                <a:cs typeface="Times New Roman" panose="02020603050405020304" pitchFamily="18" charset="0"/>
              </a:rPr>
              <a:t> students on roll.</a:t>
            </a:r>
            <a:r>
              <a:rPr lang="en-GB" sz="1200" dirty="0">
                <a:solidFill>
                  <a:schemeClr val="tx1">
                    <a:lumMod val="50000"/>
                    <a:lumOff val="50000"/>
                  </a:schemeClr>
                </a:solidFill>
                <a:effectLst/>
                <a:latin typeface="Gill Sans Nova-book"/>
                <a:ea typeface="Calibri" panose="020F0502020204030204" pitchFamily="34" charset="0"/>
                <a:cs typeface="Times New Roman" panose="02020603050405020304" pitchFamily="18" charset="0"/>
              </a:rPr>
              <a:t> </a:t>
            </a:r>
          </a:p>
          <a:p>
            <a:pPr algn="l">
              <a:lnSpc>
                <a:spcPct val="107000"/>
              </a:lnSpc>
              <a:spcAft>
                <a:spcPts val="800"/>
              </a:spcAft>
            </a:pPr>
            <a:r>
              <a:rPr lang="en-GB" sz="1200" dirty="0">
                <a:solidFill>
                  <a:schemeClr val="tx1">
                    <a:lumMod val="50000"/>
                    <a:lumOff val="50000"/>
                  </a:schemeClr>
                </a:solidFill>
                <a:effectLst/>
                <a:latin typeface="Gill Sans Nova-book"/>
                <a:ea typeface="Calibri" panose="020F0502020204030204" pitchFamily="34" charset="0"/>
                <a:cs typeface="Times New Roman" panose="02020603050405020304" pitchFamily="18" charset="0"/>
              </a:rPr>
              <a:t>The Academy is focused upon driving standards of achievement rapidly and this makes it a dynamic and exciting place to work as evidenced by our recent Section 5 Ofsted inspection which can be found </a:t>
            </a:r>
            <a:r>
              <a:rPr lang="en-GB" sz="1200" u="sng" dirty="0">
                <a:solidFill>
                  <a:schemeClr val="tx1">
                    <a:lumMod val="50000"/>
                    <a:lumOff val="50000"/>
                  </a:schemeClr>
                </a:solidFill>
                <a:effectLst/>
                <a:latin typeface="Gill Sans Nova-book"/>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here</a:t>
            </a:r>
            <a:r>
              <a:rPr lang="en-GB" sz="1200" u="sng" dirty="0">
                <a:solidFill>
                  <a:schemeClr val="tx1">
                    <a:lumMod val="50000"/>
                    <a:lumOff val="50000"/>
                  </a:schemeClr>
                </a:solidFill>
                <a:effectLst/>
                <a:latin typeface="Gill Sans Nova-book"/>
                <a:ea typeface="Calibri" panose="020F0502020204030204" pitchFamily="34" charset="0"/>
                <a:cs typeface="Arial" panose="020B0604020202020204" pitchFamily="34" charset="0"/>
              </a:rPr>
              <a:t>.</a:t>
            </a:r>
            <a:endParaRPr lang="en-GB" sz="1200" dirty="0">
              <a:solidFill>
                <a:schemeClr val="tx1">
                  <a:lumMod val="50000"/>
                  <a:lumOff val="50000"/>
                </a:schemeClr>
              </a:solidFill>
              <a:effectLst/>
              <a:latin typeface="Gill Sans Nova-book"/>
              <a:ea typeface="Calibri" panose="020F0502020204030204" pitchFamily="34" charset="0"/>
              <a:cs typeface="Times New Roman" panose="02020603050405020304" pitchFamily="18" charset="0"/>
            </a:endParaRPr>
          </a:p>
          <a:p>
            <a:pPr algn="l">
              <a:lnSpc>
                <a:spcPct val="107000"/>
              </a:lnSpc>
              <a:spcAft>
                <a:spcPts val="800"/>
              </a:spcAft>
            </a:pPr>
            <a:r>
              <a:rPr lang="en-GB" sz="1200" dirty="0">
                <a:solidFill>
                  <a:schemeClr val="tx1">
                    <a:lumMod val="50000"/>
                    <a:lumOff val="50000"/>
                  </a:schemeClr>
                </a:solidFill>
                <a:effectLst/>
                <a:latin typeface="Gill Sans Nova-book"/>
                <a:ea typeface="Calibri" panose="020F0502020204030204" pitchFamily="34" charset="0"/>
                <a:cs typeface="Times New Roman" panose="02020603050405020304" pitchFamily="18" charset="0"/>
              </a:rPr>
              <a:t>The Academy of St Nicholas is committed to ensuring that every student makes the most of their potential, ensuring that every person within our community can flourish &amp; thrive. </a:t>
            </a:r>
          </a:p>
          <a:p>
            <a:pPr algn="l">
              <a:lnSpc>
                <a:spcPct val="107000"/>
              </a:lnSpc>
              <a:spcAft>
                <a:spcPts val="800"/>
              </a:spcAft>
            </a:pPr>
            <a:r>
              <a:rPr lang="en-GB" sz="1200" dirty="0">
                <a:solidFill>
                  <a:schemeClr val="tx1">
                    <a:lumMod val="50000"/>
                    <a:lumOff val="50000"/>
                  </a:schemeClr>
                </a:solidFill>
                <a:effectLst/>
                <a:latin typeface="Gill Sans Nova-book"/>
                <a:ea typeface="Calibri" panose="020F0502020204030204" pitchFamily="34" charset="0"/>
                <a:cs typeface="Times New Roman" panose="02020603050405020304" pitchFamily="18" charset="0"/>
              </a:rPr>
              <a:t>The Academy concentrates on providing the highest quality of teaching, with bespoke CPD for all staff to support this, the best possible student support, and the most appropriate and innovative curriculum.</a:t>
            </a:r>
          </a:p>
          <a:p>
            <a:pPr algn="l">
              <a:lnSpc>
                <a:spcPct val="107000"/>
              </a:lnSpc>
              <a:spcAft>
                <a:spcPts val="800"/>
              </a:spcAft>
            </a:pPr>
            <a:r>
              <a:rPr lang="en-GB" sz="1200" dirty="0">
                <a:solidFill>
                  <a:schemeClr val="tx1">
                    <a:lumMod val="50000"/>
                    <a:lumOff val="50000"/>
                  </a:schemeClr>
                </a:solidFill>
                <a:latin typeface="Gill Sans Nova-book"/>
                <a:ea typeface="Times New Roman" panose="02020603050405020304" pitchFamily="18" charset="0"/>
                <a:cs typeface="Times New Roman" panose="02020603050405020304" pitchFamily="18" charset="0"/>
              </a:rPr>
              <a:t>Our</a:t>
            </a:r>
            <a:r>
              <a:rPr lang="en-GB" sz="1200" dirty="0">
                <a:solidFill>
                  <a:schemeClr val="tx1">
                    <a:lumMod val="50000"/>
                    <a:lumOff val="50000"/>
                  </a:schemeClr>
                </a:solidFill>
                <a:effectLst/>
                <a:latin typeface="Gill Sans Nova-book"/>
                <a:ea typeface="Times New Roman" panose="02020603050405020304" pitchFamily="18" charset="0"/>
                <a:cs typeface="Times New Roman" panose="02020603050405020304" pitchFamily="18" charset="0"/>
              </a:rPr>
              <a:t> Academy is part of the All Saints Multi Academy Trust. There is a trust wide commitment to improve, accelerate and enable ambitious life goals amongst all young people in our academies living out the core values of ASPIRATION, INCLUSION &amp; SERVICE.</a:t>
            </a:r>
          </a:p>
          <a:p>
            <a:pPr algn="l">
              <a:lnSpc>
                <a:spcPct val="107000"/>
              </a:lnSpc>
              <a:spcAft>
                <a:spcPts val="800"/>
              </a:spcAft>
            </a:pPr>
            <a:r>
              <a:rPr lang="en-GB" sz="1200" dirty="0">
                <a:solidFill>
                  <a:schemeClr val="tx1">
                    <a:lumMod val="50000"/>
                    <a:lumOff val="50000"/>
                  </a:schemeClr>
                </a:solidFill>
                <a:effectLst/>
                <a:latin typeface="Gill Sans Nova-book"/>
                <a:ea typeface="Times New Roman" panose="02020603050405020304" pitchFamily="18" charset="0"/>
                <a:cs typeface="Times New Roman" panose="02020603050405020304" pitchFamily="18" charset="0"/>
              </a:rPr>
              <a:t>The successful candidate must share these values and have the skills, expertise, and determination to translate them into reality. </a:t>
            </a:r>
            <a:endParaRPr lang="en-GB" sz="1200" dirty="0">
              <a:solidFill>
                <a:schemeClr val="tx1">
                  <a:lumMod val="50000"/>
                  <a:lumOff val="50000"/>
                </a:schemeClr>
              </a:solidFill>
              <a:effectLst/>
              <a:latin typeface="Gill Sans Nova-book"/>
              <a:ea typeface="Calibri" panose="020F0502020204030204" pitchFamily="34" charset="0"/>
              <a:cs typeface="Times New Roman" panose="02020603050405020304" pitchFamily="18" charset="0"/>
            </a:endParaRPr>
          </a:p>
          <a:p>
            <a:pPr algn="l">
              <a:lnSpc>
                <a:spcPct val="107000"/>
              </a:lnSpc>
              <a:spcAft>
                <a:spcPts val="800"/>
              </a:spcAft>
            </a:pPr>
            <a:r>
              <a:rPr lang="en-GB" sz="1200" dirty="0">
                <a:solidFill>
                  <a:schemeClr val="tx1">
                    <a:lumMod val="50000"/>
                    <a:lumOff val="50000"/>
                  </a:schemeClr>
                </a:solidFill>
                <a:effectLst/>
                <a:latin typeface="Gill Sans Nova-book"/>
                <a:ea typeface="Times New Roman" panose="02020603050405020304" pitchFamily="18" charset="0"/>
                <a:cs typeface="Times New Roman" panose="02020603050405020304" pitchFamily="18" charset="0"/>
              </a:rPr>
              <a:t>You will join a school and trust committed to your personal development with access to 21</a:t>
            </a:r>
            <a:r>
              <a:rPr lang="en-GB" sz="1200" baseline="30000" dirty="0">
                <a:solidFill>
                  <a:schemeClr val="tx1">
                    <a:lumMod val="50000"/>
                    <a:lumOff val="50000"/>
                  </a:schemeClr>
                </a:solidFill>
                <a:effectLst/>
                <a:latin typeface="Gill Sans Nova-book"/>
                <a:ea typeface="Times New Roman" panose="02020603050405020304" pitchFamily="18" charset="0"/>
                <a:cs typeface="Times New Roman" panose="02020603050405020304" pitchFamily="18" charset="0"/>
              </a:rPr>
              <a:t>st</a:t>
            </a:r>
            <a:r>
              <a:rPr lang="en-GB" sz="1200" dirty="0">
                <a:solidFill>
                  <a:schemeClr val="tx1">
                    <a:lumMod val="50000"/>
                    <a:lumOff val="50000"/>
                  </a:schemeClr>
                </a:solidFill>
                <a:effectLst/>
                <a:latin typeface="Gill Sans Nova-book"/>
                <a:ea typeface="Times New Roman" panose="02020603050405020304" pitchFamily="18" charset="0"/>
                <a:cs typeface="Times New Roman" panose="02020603050405020304" pitchFamily="18" charset="0"/>
              </a:rPr>
              <a:t> Century CPD opportunities so that you can continue to grow as a professional.</a:t>
            </a:r>
            <a:endParaRPr lang="en-GB" sz="1200" dirty="0">
              <a:solidFill>
                <a:schemeClr val="tx1">
                  <a:lumMod val="50000"/>
                  <a:lumOff val="50000"/>
                </a:schemeClr>
              </a:solidFill>
              <a:effectLst/>
              <a:latin typeface="Gill Sans Nova-book"/>
              <a:ea typeface="Calibri" panose="020F0502020204030204" pitchFamily="34" charset="0"/>
              <a:cs typeface="Times New Roman" panose="02020603050405020304" pitchFamily="18" charset="0"/>
            </a:endParaRPr>
          </a:p>
          <a:p>
            <a:pPr algn="l">
              <a:lnSpc>
                <a:spcPct val="107000"/>
              </a:lnSpc>
              <a:spcAft>
                <a:spcPts val="800"/>
              </a:spcAft>
            </a:pPr>
            <a:endParaRPr lang="en-GB" sz="1400" dirty="0">
              <a:solidFill>
                <a:srgbClr val="000000"/>
              </a:solidFill>
              <a:effectLst/>
              <a:latin typeface="Gill Sans Nova" panose="020B0602020104020203" pitchFamily="34" charset="0"/>
              <a:ea typeface="Times New Roman" panose="02020603050405020304" pitchFamily="18" charset="0"/>
              <a:cs typeface="Times New Roman" panose="02020603050405020304" pitchFamily="18" charset="0"/>
            </a:endParaRPr>
          </a:p>
          <a:p>
            <a:pPr algn="l">
              <a:lnSpc>
                <a:spcPct val="107000"/>
              </a:lnSpc>
              <a:spcAft>
                <a:spcPts val="800"/>
              </a:spcAft>
            </a:pPr>
            <a:endParaRPr lang="en-GB" sz="1400" dirty="0">
              <a:solidFill>
                <a:srgbClr val="000000"/>
              </a:solidFill>
              <a:latin typeface="Gill Sans Nova" panose="020B0602020104020203"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n-GB" sz="1400" dirty="0">
              <a:effectLst/>
              <a:latin typeface="Gill Sans Nova" panose="020B0602020104020203"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000" dirty="0"/>
          </a:p>
        </p:txBody>
      </p:sp>
      <p:pic>
        <p:nvPicPr>
          <p:cNvPr id="11" name="Picture 10">
            <a:extLst>
              <a:ext uri="{FF2B5EF4-FFF2-40B4-BE49-F238E27FC236}">
                <a16:creationId xmlns:a16="http://schemas.microsoft.com/office/drawing/2014/main" id="{37864B3F-8B42-7199-1BC3-F6B8CF9FE399}"/>
              </a:ext>
            </a:extLst>
          </p:cNvPr>
          <p:cNvPicPr>
            <a:picLocks noChangeAspect="1"/>
          </p:cNvPicPr>
          <p:nvPr/>
        </p:nvPicPr>
        <p:blipFill>
          <a:blip r:embed="rId5"/>
          <a:stretch>
            <a:fillRect/>
          </a:stretch>
        </p:blipFill>
        <p:spPr>
          <a:xfrm>
            <a:off x="196850" y="7480300"/>
            <a:ext cx="7162800" cy="2362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87997" y="288010"/>
            <a:ext cx="6984365" cy="9504045"/>
          </a:xfrm>
          <a:custGeom>
            <a:avLst/>
            <a:gdLst/>
            <a:ahLst/>
            <a:cxnLst/>
            <a:rect l="l" t="t" r="r" b="b"/>
            <a:pathLst>
              <a:path w="6984365" h="9504045">
                <a:moveTo>
                  <a:pt x="6983996" y="0"/>
                </a:moveTo>
                <a:lnTo>
                  <a:pt x="0" y="0"/>
                </a:lnTo>
                <a:lnTo>
                  <a:pt x="0" y="9503994"/>
                </a:lnTo>
                <a:lnTo>
                  <a:pt x="6983996" y="9503994"/>
                </a:lnTo>
                <a:lnTo>
                  <a:pt x="6983996" y="0"/>
                </a:lnTo>
                <a:close/>
              </a:path>
            </a:pathLst>
          </a:custGeom>
          <a:solidFill>
            <a:srgbClr val="542F88"/>
          </a:solidFill>
        </p:spPr>
        <p:txBody>
          <a:bodyPr wrap="square" lIns="0" tIns="0" rIns="0" bIns="0" rtlCol="0"/>
          <a:lstStyle/>
          <a:p>
            <a:pPr algn="l" rtl="0"/>
            <a:endParaRPr/>
          </a:p>
        </p:txBody>
      </p:sp>
      <p:sp>
        <p:nvSpPr>
          <p:cNvPr id="4" name="object 4"/>
          <p:cNvSpPr/>
          <p:nvPr/>
        </p:nvSpPr>
        <p:spPr>
          <a:xfrm>
            <a:off x="287997" y="9846005"/>
            <a:ext cx="6984365" cy="558165"/>
          </a:xfrm>
          <a:custGeom>
            <a:avLst/>
            <a:gdLst/>
            <a:ahLst/>
            <a:cxnLst/>
            <a:rect l="l" t="t" r="r" b="b"/>
            <a:pathLst>
              <a:path w="6984365" h="558165">
                <a:moveTo>
                  <a:pt x="6983996" y="0"/>
                </a:moveTo>
                <a:lnTo>
                  <a:pt x="0" y="0"/>
                </a:lnTo>
                <a:lnTo>
                  <a:pt x="0" y="557999"/>
                </a:lnTo>
                <a:lnTo>
                  <a:pt x="6983996" y="557999"/>
                </a:lnTo>
                <a:lnTo>
                  <a:pt x="6983996" y="0"/>
                </a:lnTo>
                <a:close/>
              </a:path>
            </a:pathLst>
          </a:custGeom>
          <a:solidFill>
            <a:srgbClr val="88292D"/>
          </a:solidFill>
        </p:spPr>
        <p:txBody>
          <a:bodyPr wrap="square" lIns="0" tIns="0" rIns="0" bIns="0" rtlCol="0"/>
          <a:lstStyle/>
          <a:p>
            <a:endParaRPr/>
          </a:p>
        </p:txBody>
      </p:sp>
      <p:sp>
        <p:nvSpPr>
          <p:cNvPr id="75" name="object 75"/>
          <p:cNvSpPr txBox="1">
            <a:spLocks noGrp="1"/>
          </p:cNvSpPr>
          <p:nvPr>
            <p:ph type="title"/>
          </p:nvPr>
        </p:nvSpPr>
        <p:spPr>
          <a:xfrm>
            <a:off x="1067300" y="988931"/>
            <a:ext cx="2463800" cy="769620"/>
          </a:xfrm>
          <a:prstGeom prst="rect">
            <a:avLst/>
          </a:prstGeom>
        </p:spPr>
        <p:txBody>
          <a:bodyPr vert="horz" wrap="square" lIns="0" tIns="121920" rIns="0" bIns="0" rtlCol="0">
            <a:spAutoFit/>
          </a:bodyPr>
          <a:lstStyle/>
          <a:p>
            <a:pPr marL="12700" marR="5080">
              <a:lnSpc>
                <a:spcPct val="74400"/>
              </a:lnSpc>
              <a:spcBef>
                <a:spcPts val="960"/>
              </a:spcBef>
            </a:pPr>
            <a:r>
              <a:rPr dirty="0">
                <a:solidFill>
                  <a:schemeClr val="bg1"/>
                </a:solidFill>
              </a:rPr>
              <a:t>OUR</a:t>
            </a:r>
            <a:r>
              <a:rPr spc="-120" dirty="0">
                <a:solidFill>
                  <a:schemeClr val="bg1"/>
                </a:solidFill>
              </a:rPr>
              <a:t> </a:t>
            </a:r>
            <a:r>
              <a:rPr spc="-40" dirty="0">
                <a:solidFill>
                  <a:schemeClr val="bg1"/>
                </a:solidFill>
              </a:rPr>
              <a:t>MISSION </a:t>
            </a:r>
            <a:r>
              <a:rPr dirty="0">
                <a:solidFill>
                  <a:schemeClr val="bg1"/>
                </a:solidFill>
              </a:rPr>
              <a:t>AND</a:t>
            </a:r>
            <a:r>
              <a:rPr spc="-120" dirty="0">
                <a:solidFill>
                  <a:schemeClr val="bg1"/>
                </a:solidFill>
              </a:rPr>
              <a:t> </a:t>
            </a:r>
            <a:r>
              <a:rPr spc="-10" dirty="0">
                <a:solidFill>
                  <a:schemeClr val="bg1"/>
                </a:solidFill>
              </a:rPr>
              <a:t>VALUES</a:t>
            </a:r>
          </a:p>
        </p:txBody>
      </p:sp>
      <p:sp>
        <p:nvSpPr>
          <p:cNvPr id="76" name="object 76"/>
          <p:cNvSpPr txBox="1"/>
          <p:nvPr/>
        </p:nvSpPr>
        <p:spPr>
          <a:xfrm>
            <a:off x="1067299" y="5041900"/>
            <a:ext cx="5169535" cy="1965731"/>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GillSansNova-Light"/>
                <a:cs typeface="GillSansNova-Light"/>
              </a:rPr>
              <a:t>Our </a:t>
            </a:r>
            <a:r>
              <a:rPr sz="2400" spc="-10" dirty="0">
                <a:solidFill>
                  <a:srgbClr val="FFFFFF"/>
                </a:solidFill>
                <a:latin typeface="GillSansNova-Light"/>
                <a:cs typeface="GillSansNova-Light"/>
              </a:rPr>
              <a:t>Values</a:t>
            </a:r>
            <a:endParaRPr sz="2400" dirty="0">
              <a:latin typeface="GillSansNova-Light"/>
              <a:cs typeface="GillSansNova-Light"/>
            </a:endParaRPr>
          </a:p>
          <a:p>
            <a:pPr marL="12700" marR="5080">
              <a:lnSpc>
                <a:spcPct val="114599"/>
              </a:lnSpc>
              <a:spcBef>
                <a:spcPts val="1430"/>
              </a:spcBef>
            </a:pPr>
            <a:r>
              <a:rPr lang="en-GB" sz="1600" dirty="0">
                <a:solidFill>
                  <a:srgbClr val="FFFFFF"/>
                </a:solidFill>
                <a:latin typeface="GillSansNova-Book"/>
                <a:cs typeface="GillSansNova-Book"/>
              </a:rPr>
              <a:t>The Academy of St Nicholas is a welcoming, calm and purposeful Academy where everyone feels valued, supported and challenged. Our Academy is a place where students’ desire for learning and achievement is met by the passionate commitment of all the staff to the The Academy of St Nicholas</a:t>
            </a:r>
            <a:endParaRPr sz="1600" dirty="0">
              <a:latin typeface="GillSansNova-Book"/>
              <a:cs typeface="GillSansNova-Book"/>
            </a:endParaRPr>
          </a:p>
        </p:txBody>
      </p:sp>
      <p:sp>
        <p:nvSpPr>
          <p:cNvPr id="77" name="object 77"/>
          <p:cNvSpPr txBox="1"/>
          <p:nvPr/>
        </p:nvSpPr>
        <p:spPr>
          <a:xfrm>
            <a:off x="1237287" y="8171180"/>
            <a:ext cx="635000" cy="223520"/>
          </a:xfrm>
          <a:prstGeom prst="rect">
            <a:avLst/>
          </a:prstGeom>
        </p:spPr>
        <p:txBody>
          <a:bodyPr vert="horz" wrap="square" lIns="0" tIns="12700" rIns="0" bIns="0" rtlCol="0">
            <a:spAutoFit/>
          </a:bodyPr>
          <a:lstStyle/>
          <a:p>
            <a:pPr marL="12700">
              <a:lnSpc>
                <a:spcPct val="100000"/>
              </a:lnSpc>
              <a:spcBef>
                <a:spcPts val="100"/>
              </a:spcBef>
            </a:pPr>
            <a:r>
              <a:rPr sz="1300" b="1" spc="-20" dirty="0">
                <a:solidFill>
                  <a:srgbClr val="FFFFFF"/>
                </a:solidFill>
                <a:latin typeface="Gill Sans Nova Book"/>
                <a:cs typeface="Gill Sans Nova Book"/>
              </a:rPr>
              <a:t>Respect</a:t>
            </a:r>
            <a:endParaRPr sz="1300" dirty="0">
              <a:latin typeface="Gill Sans Nova Book"/>
              <a:cs typeface="Gill Sans Nova Book"/>
            </a:endParaRPr>
          </a:p>
        </p:txBody>
      </p:sp>
      <p:sp>
        <p:nvSpPr>
          <p:cNvPr id="78" name="object 78"/>
          <p:cNvSpPr txBox="1"/>
          <p:nvPr/>
        </p:nvSpPr>
        <p:spPr>
          <a:xfrm>
            <a:off x="2532792" y="8171180"/>
            <a:ext cx="751205" cy="223520"/>
          </a:xfrm>
          <a:prstGeom prst="rect">
            <a:avLst/>
          </a:prstGeom>
        </p:spPr>
        <p:txBody>
          <a:bodyPr vert="horz" wrap="square" lIns="0" tIns="12700" rIns="0" bIns="0" rtlCol="0">
            <a:spAutoFit/>
          </a:bodyPr>
          <a:lstStyle/>
          <a:p>
            <a:pPr marL="12700">
              <a:lnSpc>
                <a:spcPct val="100000"/>
              </a:lnSpc>
              <a:spcBef>
                <a:spcPts val="100"/>
              </a:spcBef>
            </a:pPr>
            <a:r>
              <a:rPr sz="1300" b="1" spc="-10" dirty="0">
                <a:solidFill>
                  <a:srgbClr val="FFFFFF"/>
                </a:solidFill>
                <a:latin typeface="Gill Sans Nova Book"/>
                <a:cs typeface="Gill Sans Nova Book"/>
              </a:rPr>
              <a:t>Ambition</a:t>
            </a:r>
            <a:endParaRPr sz="1300" dirty="0">
              <a:latin typeface="Gill Sans Nova Book"/>
              <a:cs typeface="Gill Sans Nova Book"/>
            </a:endParaRPr>
          </a:p>
        </p:txBody>
      </p:sp>
      <p:sp>
        <p:nvSpPr>
          <p:cNvPr id="79" name="object 79"/>
          <p:cNvSpPr txBox="1"/>
          <p:nvPr/>
        </p:nvSpPr>
        <p:spPr>
          <a:xfrm>
            <a:off x="3846746" y="8171180"/>
            <a:ext cx="810616" cy="212879"/>
          </a:xfrm>
          <a:prstGeom prst="rect">
            <a:avLst/>
          </a:prstGeom>
        </p:spPr>
        <p:txBody>
          <a:bodyPr vert="horz" wrap="square" lIns="0" tIns="12700" rIns="0" bIns="0" rtlCol="0">
            <a:spAutoFit/>
          </a:bodyPr>
          <a:lstStyle/>
          <a:p>
            <a:pPr marL="12700">
              <a:lnSpc>
                <a:spcPct val="100000"/>
              </a:lnSpc>
              <a:spcBef>
                <a:spcPts val="100"/>
              </a:spcBef>
            </a:pPr>
            <a:r>
              <a:rPr lang="en-GB" sz="1300" b="1" spc="-20" dirty="0">
                <a:solidFill>
                  <a:srgbClr val="FFFFFF"/>
                </a:solidFill>
                <a:latin typeface="Gill Sans Nova Book"/>
                <a:cs typeface="Gill Sans Nova Book"/>
              </a:rPr>
              <a:t>Resilience</a:t>
            </a:r>
            <a:endParaRPr sz="1300" dirty="0">
              <a:latin typeface="Gill Sans Nova Book"/>
              <a:cs typeface="Gill Sans Nova Book"/>
            </a:endParaRPr>
          </a:p>
        </p:txBody>
      </p:sp>
      <p:sp>
        <p:nvSpPr>
          <p:cNvPr id="80" name="object 80"/>
          <p:cNvSpPr txBox="1"/>
          <p:nvPr/>
        </p:nvSpPr>
        <p:spPr>
          <a:xfrm>
            <a:off x="5154158" y="8171180"/>
            <a:ext cx="986292" cy="212879"/>
          </a:xfrm>
          <a:prstGeom prst="rect">
            <a:avLst/>
          </a:prstGeom>
        </p:spPr>
        <p:txBody>
          <a:bodyPr vert="horz" wrap="square" lIns="0" tIns="12700" rIns="0" bIns="0" rtlCol="0">
            <a:spAutoFit/>
          </a:bodyPr>
          <a:lstStyle/>
          <a:p>
            <a:pPr marL="12700">
              <a:lnSpc>
                <a:spcPct val="100000"/>
              </a:lnSpc>
              <a:spcBef>
                <a:spcPts val="100"/>
              </a:spcBef>
            </a:pPr>
            <a:r>
              <a:rPr lang="en-GB" sz="1300" b="1" spc="-10" dirty="0">
                <a:solidFill>
                  <a:srgbClr val="FFFFFF"/>
                </a:solidFill>
                <a:latin typeface="Gill Sans Nova Book"/>
                <a:cs typeface="Gill Sans Nova Book"/>
              </a:rPr>
              <a:t>Compassion</a:t>
            </a:r>
            <a:endParaRPr sz="1300" dirty="0">
              <a:latin typeface="Gill Sans Nova Book"/>
              <a:cs typeface="Gill Sans Nova Book"/>
            </a:endParaRPr>
          </a:p>
        </p:txBody>
      </p:sp>
      <p:sp>
        <p:nvSpPr>
          <p:cNvPr id="84" name="object 84"/>
          <p:cNvSpPr/>
          <p:nvPr/>
        </p:nvSpPr>
        <p:spPr>
          <a:xfrm>
            <a:off x="1111250" y="4737100"/>
            <a:ext cx="3030220" cy="0"/>
          </a:xfrm>
          <a:custGeom>
            <a:avLst/>
            <a:gdLst/>
            <a:ahLst/>
            <a:cxnLst/>
            <a:rect l="l" t="t" r="r" b="b"/>
            <a:pathLst>
              <a:path w="3030220">
                <a:moveTo>
                  <a:pt x="0" y="0"/>
                </a:moveTo>
                <a:lnTo>
                  <a:pt x="3030004" y="0"/>
                </a:lnTo>
              </a:path>
            </a:pathLst>
          </a:custGeom>
          <a:ln w="12700">
            <a:solidFill>
              <a:srgbClr val="FFFFFF"/>
            </a:solidFill>
          </a:ln>
        </p:spPr>
        <p:txBody>
          <a:bodyPr wrap="square" lIns="0" tIns="0" rIns="0" bIns="0" rtlCol="0"/>
          <a:lstStyle/>
          <a:p>
            <a:pPr algn="l" rtl="0"/>
            <a:endParaRPr/>
          </a:p>
        </p:txBody>
      </p:sp>
      <p:pic>
        <p:nvPicPr>
          <p:cNvPr id="91" name="object 91"/>
          <p:cNvPicPr/>
          <p:nvPr/>
        </p:nvPicPr>
        <p:blipFill>
          <a:blip r:embed="rId2" cstate="screen">
            <a:extLst>
              <a:ext uri="{28A0092B-C50C-407E-A947-70E740481C1C}">
                <a14:useLocalDpi xmlns:a14="http://schemas.microsoft.com/office/drawing/2010/main"/>
              </a:ext>
            </a:extLst>
          </a:blip>
          <a:stretch>
            <a:fillRect/>
          </a:stretch>
        </p:blipFill>
        <p:spPr>
          <a:xfrm>
            <a:off x="1372679" y="9988518"/>
            <a:ext cx="986842" cy="272959"/>
          </a:xfrm>
          <a:prstGeom prst="rect">
            <a:avLst/>
          </a:prstGeom>
        </p:spPr>
      </p:pic>
      <p:sp>
        <p:nvSpPr>
          <p:cNvPr id="92" name="object 92"/>
          <p:cNvSpPr txBox="1">
            <a:spLocks noGrp="1"/>
          </p:cNvSpPr>
          <p:nvPr>
            <p:ph type="sldNum" sz="quarter" idx="7"/>
          </p:nvPr>
        </p:nvSpPr>
        <p:spPr>
          <a:prstGeom prst="rect">
            <a:avLst/>
          </a:prstGeom>
        </p:spPr>
        <p:txBody>
          <a:bodyPr vert="horz" wrap="square" lIns="0" tIns="6985" rIns="0" bIns="0" rtlCol="0">
            <a:spAutoFit/>
          </a:bodyPr>
          <a:lstStyle/>
          <a:p>
            <a:pPr marL="12700">
              <a:lnSpc>
                <a:spcPct val="100000"/>
              </a:lnSpc>
              <a:spcBef>
                <a:spcPts val="55"/>
              </a:spcBef>
            </a:pPr>
            <a:r>
              <a:rPr dirty="0"/>
              <a:t>Page</a:t>
            </a:r>
            <a:r>
              <a:rPr spc="-25" dirty="0"/>
              <a:t> </a:t>
            </a:r>
            <a:fld id="{81D60167-4931-47E6-BA6A-407CBD079E47}" type="slidenum">
              <a:rPr spc="-25" dirty="0"/>
              <a:t>7</a:t>
            </a:fld>
            <a:endParaRPr spc="-25" dirty="0"/>
          </a:p>
        </p:txBody>
      </p:sp>
      <p:sp>
        <p:nvSpPr>
          <p:cNvPr id="93" name="object 93"/>
          <p:cNvSpPr txBox="1">
            <a:spLocks noGrp="1"/>
          </p:cNvSpPr>
          <p:nvPr>
            <p:ph type="ftr" sz="quarter" idx="4294967295"/>
          </p:nvPr>
        </p:nvSpPr>
        <p:spPr>
          <a:xfrm>
            <a:off x="1067300" y="10060162"/>
            <a:ext cx="271144" cy="103504"/>
          </a:xfrm>
          <a:prstGeom prst="rect">
            <a:avLst/>
          </a:prstGeom>
        </p:spPr>
        <p:txBody>
          <a:bodyPr vert="horz" wrap="square" lIns="0" tIns="10795" rIns="0" bIns="0" rtlCol="0">
            <a:spAutoFit/>
          </a:bodyPr>
          <a:lstStyle/>
          <a:p>
            <a:pPr marL="12700">
              <a:lnSpc>
                <a:spcPct val="100000"/>
              </a:lnSpc>
              <a:spcBef>
                <a:spcPts val="85"/>
              </a:spcBef>
            </a:pPr>
            <a:r>
              <a:rPr spc="-10" dirty="0"/>
              <a:t>PART</a:t>
            </a:r>
            <a:r>
              <a:rPr spc="-5" dirty="0"/>
              <a:t> </a:t>
            </a:r>
            <a:r>
              <a:rPr spc="-25" dirty="0"/>
              <a:t>OF</a:t>
            </a:r>
          </a:p>
        </p:txBody>
      </p:sp>
      <p:pic>
        <p:nvPicPr>
          <p:cNvPr id="94" name="Picture 93" descr="Background pattern&#10;&#10;Description automatically generated">
            <a:extLst>
              <a:ext uri="{FF2B5EF4-FFF2-40B4-BE49-F238E27FC236}">
                <a16:creationId xmlns:a16="http://schemas.microsoft.com/office/drawing/2014/main" id="{EE93510A-E0B7-6130-87BF-31FB1A6D52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2" y="4333061"/>
            <a:ext cx="810616" cy="6358832"/>
          </a:xfrm>
          <a:prstGeom prst="rect">
            <a:avLst/>
          </a:prstGeom>
        </p:spPr>
      </p:pic>
      <p:sp>
        <p:nvSpPr>
          <p:cNvPr id="96" name="TextBox 95">
            <a:extLst>
              <a:ext uri="{FF2B5EF4-FFF2-40B4-BE49-F238E27FC236}">
                <a16:creationId xmlns:a16="http://schemas.microsoft.com/office/drawing/2014/main" id="{026D4DDA-1100-14CA-1388-A257C6310473}"/>
              </a:ext>
            </a:extLst>
          </p:cNvPr>
          <p:cNvSpPr txBox="1"/>
          <p:nvPr/>
        </p:nvSpPr>
        <p:spPr>
          <a:xfrm>
            <a:off x="966918" y="2459472"/>
            <a:ext cx="6023581" cy="1829347"/>
          </a:xfrm>
          <a:prstGeom prst="rect">
            <a:avLst/>
          </a:prstGeom>
          <a:noFill/>
        </p:spPr>
        <p:txBody>
          <a:bodyPr wrap="square">
            <a:spAutoFit/>
          </a:bodyPr>
          <a:lstStyle/>
          <a:p>
            <a:pPr marL="12700">
              <a:lnSpc>
                <a:spcPct val="100000"/>
              </a:lnSpc>
              <a:spcBef>
                <a:spcPts val="1540"/>
              </a:spcBef>
            </a:pPr>
            <a:r>
              <a:rPr lang="en-GB" sz="2400" dirty="0">
                <a:solidFill>
                  <a:srgbClr val="FFFFFF"/>
                </a:solidFill>
                <a:latin typeface="GillSansNova-Light"/>
                <a:cs typeface="GillSansNova-Light"/>
              </a:rPr>
              <a:t>Our </a:t>
            </a:r>
            <a:r>
              <a:rPr lang="en-GB" sz="2400" spc="-10" dirty="0">
                <a:solidFill>
                  <a:srgbClr val="FFFFFF"/>
                </a:solidFill>
                <a:latin typeface="GillSansNova-Light"/>
                <a:cs typeface="GillSansNova-Light"/>
              </a:rPr>
              <a:t>Mission</a:t>
            </a:r>
            <a:endParaRPr lang="en-GB" sz="2400" dirty="0">
              <a:latin typeface="GillSansNova-Light"/>
              <a:cs typeface="GillSansNova-Light"/>
            </a:endParaRPr>
          </a:p>
          <a:p>
            <a:pPr marL="12700" marR="262890">
              <a:lnSpc>
                <a:spcPct val="114599"/>
              </a:lnSpc>
              <a:spcBef>
                <a:spcPts val="869"/>
              </a:spcBef>
            </a:pPr>
            <a:r>
              <a:rPr lang="en-GB" sz="1800" dirty="0">
                <a:solidFill>
                  <a:srgbClr val="FFFFFF"/>
                </a:solidFill>
                <a:latin typeface="GillSansNova-Book"/>
                <a:cs typeface="GillSansNova-Book"/>
              </a:rPr>
              <a:t>Our mission is that the The Academy of St Nicholas equips all members of its learning community with the values, skills and attributes they will need for personal success and </a:t>
            </a:r>
            <a:br>
              <a:rPr lang="en-GB" sz="1800" dirty="0">
                <a:solidFill>
                  <a:srgbClr val="FFFFFF"/>
                </a:solidFill>
                <a:latin typeface="GillSansNova-Book"/>
                <a:cs typeface="GillSansNova-Book"/>
              </a:rPr>
            </a:br>
            <a:r>
              <a:rPr lang="en-GB" sz="1800" dirty="0">
                <a:solidFill>
                  <a:srgbClr val="FFFFFF"/>
                </a:solidFill>
                <a:latin typeface="GillSansNova-Book"/>
                <a:cs typeface="GillSansNova-Book"/>
              </a:rPr>
              <a:t>well-being in a multi-cultural society and global economy.</a:t>
            </a:r>
            <a:endParaRPr lang="en-GB" sz="1800" dirty="0">
              <a:latin typeface="GillSansNova-Book"/>
              <a:cs typeface="GillSansNova-Book"/>
            </a:endParaRPr>
          </a:p>
        </p:txBody>
      </p:sp>
      <p:pic>
        <p:nvPicPr>
          <p:cNvPr id="5" name="Picture 4">
            <a:extLst>
              <a:ext uri="{FF2B5EF4-FFF2-40B4-BE49-F238E27FC236}">
                <a16:creationId xmlns:a16="http://schemas.microsoft.com/office/drawing/2014/main" id="{0DB507F5-F50F-49D3-2006-FC68CAF2ED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02250" y="488757"/>
            <a:ext cx="1722627" cy="362143"/>
          </a:xfrm>
          <a:prstGeom prst="rect">
            <a:avLst/>
          </a:prstGeom>
        </p:spPr>
      </p:pic>
      <p:pic>
        <p:nvPicPr>
          <p:cNvPr id="6" name="Picture 5">
            <a:extLst>
              <a:ext uri="{FF2B5EF4-FFF2-40B4-BE49-F238E27FC236}">
                <a16:creationId xmlns:a16="http://schemas.microsoft.com/office/drawing/2014/main" id="{1BB0D38D-1F10-6541-8044-6C1BDF6639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7450" y="7433642"/>
            <a:ext cx="697144" cy="697144"/>
          </a:xfrm>
          <a:prstGeom prst="rect">
            <a:avLst/>
          </a:prstGeom>
        </p:spPr>
      </p:pic>
      <p:pic>
        <p:nvPicPr>
          <p:cNvPr id="7" name="Picture 6">
            <a:extLst>
              <a:ext uri="{FF2B5EF4-FFF2-40B4-BE49-F238E27FC236}">
                <a16:creationId xmlns:a16="http://schemas.microsoft.com/office/drawing/2014/main" id="{2F1443EF-76BE-5FFB-3052-3653164DAE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59050" y="7433640"/>
            <a:ext cx="697143" cy="697143"/>
          </a:xfrm>
          <a:prstGeom prst="rect">
            <a:avLst/>
          </a:prstGeom>
        </p:spPr>
      </p:pic>
      <p:pic>
        <p:nvPicPr>
          <p:cNvPr id="8" name="Picture 7">
            <a:extLst>
              <a:ext uri="{FF2B5EF4-FFF2-40B4-BE49-F238E27FC236}">
                <a16:creationId xmlns:a16="http://schemas.microsoft.com/office/drawing/2014/main" id="{A13BA6F8-0468-AB88-6855-AC659736F6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30612" y="7474035"/>
            <a:ext cx="670170" cy="670170"/>
          </a:xfrm>
          <a:prstGeom prst="rect">
            <a:avLst/>
          </a:prstGeom>
        </p:spPr>
      </p:pic>
      <p:pic>
        <p:nvPicPr>
          <p:cNvPr id="9" name="Picture 8">
            <a:extLst>
              <a:ext uri="{FF2B5EF4-FFF2-40B4-BE49-F238E27FC236}">
                <a16:creationId xmlns:a16="http://schemas.microsoft.com/office/drawing/2014/main" id="{F4A7AFCB-E9DF-73BA-E565-0A1C6745A10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75202" y="7447060"/>
            <a:ext cx="670171" cy="6701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screen">
            <a:extLst>
              <a:ext uri="{28A0092B-C50C-407E-A947-70E740481C1C}">
                <a14:useLocalDpi xmlns:a14="http://schemas.microsoft.com/office/drawing/2010/main"/>
              </a:ext>
            </a:extLst>
          </a:blip>
          <a:stretch>
            <a:fillRect/>
          </a:stretch>
        </p:blipFill>
        <p:spPr>
          <a:xfrm>
            <a:off x="1372679" y="9988518"/>
            <a:ext cx="986842" cy="272959"/>
          </a:xfrm>
          <a:prstGeom prst="rect">
            <a:avLst/>
          </a:prstGeom>
        </p:spPr>
      </p:pic>
      <p:sp>
        <p:nvSpPr>
          <p:cNvPr id="3" name="object 3"/>
          <p:cNvSpPr txBox="1">
            <a:spLocks noGrp="1"/>
          </p:cNvSpPr>
          <p:nvPr>
            <p:ph type="title"/>
          </p:nvPr>
        </p:nvSpPr>
        <p:spPr>
          <a:xfrm>
            <a:off x="1067300" y="988931"/>
            <a:ext cx="4610735" cy="802848"/>
          </a:xfrm>
          <a:prstGeom prst="rect">
            <a:avLst/>
          </a:prstGeom>
        </p:spPr>
        <p:txBody>
          <a:bodyPr vert="horz" wrap="square" lIns="0" tIns="83820" rIns="0" bIns="0" rtlCol="0">
            <a:spAutoFit/>
          </a:bodyPr>
          <a:lstStyle/>
          <a:p>
            <a:pPr marL="12700" marR="5080">
              <a:lnSpc>
                <a:spcPts val="2800"/>
              </a:lnSpc>
              <a:spcBef>
                <a:spcPts val="660"/>
              </a:spcBef>
            </a:pPr>
            <a:r>
              <a:rPr spc="-40" dirty="0">
                <a:solidFill>
                  <a:srgbClr val="542F88"/>
                </a:solidFill>
              </a:rPr>
              <a:t>APPLICATION</a:t>
            </a:r>
            <a:r>
              <a:rPr spc="-145" dirty="0">
                <a:solidFill>
                  <a:srgbClr val="542F88"/>
                </a:solidFill>
              </a:rPr>
              <a:t> </a:t>
            </a:r>
            <a:r>
              <a:rPr spc="-25" dirty="0">
                <a:solidFill>
                  <a:srgbClr val="542F88"/>
                </a:solidFill>
              </a:rPr>
              <a:t>AND </a:t>
            </a:r>
            <a:r>
              <a:rPr spc="-30" dirty="0">
                <a:solidFill>
                  <a:srgbClr val="542F88"/>
                </a:solidFill>
              </a:rPr>
              <a:t>INTERVIEW</a:t>
            </a:r>
            <a:r>
              <a:rPr spc="-140" dirty="0">
                <a:solidFill>
                  <a:srgbClr val="542F88"/>
                </a:solidFill>
              </a:rPr>
              <a:t> </a:t>
            </a:r>
            <a:r>
              <a:rPr spc="-45" dirty="0">
                <a:solidFill>
                  <a:srgbClr val="542F88"/>
                </a:solidFill>
              </a:rPr>
              <a:t>PROCESS</a:t>
            </a:r>
          </a:p>
        </p:txBody>
      </p:sp>
      <p:sp>
        <p:nvSpPr>
          <p:cNvPr id="4" name="object 4"/>
          <p:cNvSpPr txBox="1"/>
          <p:nvPr/>
        </p:nvSpPr>
        <p:spPr>
          <a:xfrm>
            <a:off x="1067300" y="2112884"/>
            <a:ext cx="5278120" cy="6827510"/>
          </a:xfrm>
          <a:prstGeom prst="rect">
            <a:avLst/>
          </a:prstGeom>
        </p:spPr>
        <p:txBody>
          <a:bodyPr vert="horz" wrap="square" lIns="0" tIns="12700" rIns="0" bIns="0" rtlCol="0">
            <a:spAutoFit/>
          </a:bodyPr>
          <a:lstStyle/>
          <a:p>
            <a:pPr marL="12700" marR="5080">
              <a:lnSpc>
                <a:spcPct val="100000"/>
              </a:lnSpc>
              <a:spcBef>
                <a:spcPts val="100"/>
              </a:spcBef>
            </a:pPr>
            <a:r>
              <a:rPr sz="1000" spc="-10" dirty="0">
                <a:solidFill>
                  <a:srgbClr val="58595B"/>
                </a:solidFill>
                <a:latin typeface="GillSansNova-Book"/>
                <a:cs typeface="GillSansNova-Book"/>
              </a:rPr>
              <a:t>After</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the</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closing</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date,</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shortlisting</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will</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be</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conducted</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by</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a</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panel.</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Please</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read</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the</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job</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description</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and</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person specification</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carefully</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before</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writing</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your</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application.</a:t>
            </a:r>
            <a:endParaRPr sz="1000" dirty="0">
              <a:latin typeface="GillSansNova-Book"/>
              <a:cs typeface="GillSansNova-Book"/>
            </a:endParaRPr>
          </a:p>
          <a:p>
            <a:pPr>
              <a:lnSpc>
                <a:spcPct val="100000"/>
              </a:lnSpc>
              <a:spcBef>
                <a:spcPts val="50"/>
              </a:spcBef>
            </a:pPr>
            <a:endParaRPr sz="800" dirty="0">
              <a:latin typeface="GillSansNova-Book"/>
              <a:cs typeface="GillSansNova-Book"/>
            </a:endParaRPr>
          </a:p>
          <a:p>
            <a:pPr marL="12700">
              <a:lnSpc>
                <a:spcPct val="100000"/>
              </a:lnSpc>
            </a:pPr>
            <a:r>
              <a:rPr sz="1000" dirty="0">
                <a:solidFill>
                  <a:srgbClr val="58595B"/>
                </a:solidFill>
                <a:latin typeface="GillSansNova-Book"/>
                <a:cs typeface="GillSansNova-Book"/>
              </a:rPr>
              <a:t>All</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candidates</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invited</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to</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interview</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must</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bring</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the</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following</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documents:</a:t>
            </a:r>
            <a:endParaRPr sz="1000" dirty="0">
              <a:latin typeface="GillSansNova-Book"/>
              <a:cs typeface="GillSansNova-Book"/>
            </a:endParaRPr>
          </a:p>
          <a:p>
            <a:pPr marL="253365" indent="-240665">
              <a:lnSpc>
                <a:spcPct val="100000"/>
              </a:lnSpc>
              <a:spcBef>
                <a:spcPts val="900"/>
              </a:spcBef>
              <a:buChar char="•"/>
              <a:tabLst>
                <a:tab pos="253365" algn="l"/>
                <a:tab pos="254000" algn="l"/>
              </a:tabLst>
            </a:pPr>
            <a:r>
              <a:rPr sz="1000" spc="-10" dirty="0">
                <a:solidFill>
                  <a:srgbClr val="58595B"/>
                </a:solidFill>
                <a:latin typeface="GillSansNova-Book"/>
                <a:cs typeface="GillSansNova-Book"/>
              </a:rPr>
              <a:t>Documentary</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evidence</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of</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right</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to</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work</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in</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the</a:t>
            </a:r>
            <a:r>
              <a:rPr sz="1000" spc="-30" dirty="0">
                <a:solidFill>
                  <a:srgbClr val="58595B"/>
                </a:solidFill>
                <a:latin typeface="GillSansNova-Book"/>
                <a:cs typeface="GillSansNova-Book"/>
              </a:rPr>
              <a:t> </a:t>
            </a:r>
            <a:r>
              <a:rPr sz="1000" spc="-25" dirty="0">
                <a:solidFill>
                  <a:srgbClr val="58595B"/>
                </a:solidFill>
                <a:latin typeface="GillSansNova-Book"/>
                <a:cs typeface="GillSansNova-Book"/>
              </a:rPr>
              <a:t>UK</a:t>
            </a:r>
            <a:endParaRPr sz="1000" dirty="0">
              <a:latin typeface="GillSansNova-Book"/>
              <a:cs typeface="GillSansNova-Book"/>
            </a:endParaRPr>
          </a:p>
          <a:p>
            <a:pPr marL="253365" marR="128905" indent="-240665">
              <a:lnSpc>
                <a:spcPct val="100000"/>
              </a:lnSpc>
              <a:buChar char="•"/>
              <a:tabLst>
                <a:tab pos="253365" algn="l"/>
                <a:tab pos="254000" algn="l"/>
              </a:tabLst>
            </a:pPr>
            <a:r>
              <a:rPr sz="1000" spc="-10" dirty="0">
                <a:solidFill>
                  <a:srgbClr val="58595B"/>
                </a:solidFill>
                <a:latin typeface="GillSansNova-Book"/>
                <a:cs typeface="GillSansNova-Book"/>
              </a:rPr>
              <a:t>Documentary</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evidence</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of</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identity</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that</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will</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satisfy</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DBS</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requirements</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such</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as</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current</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driving</a:t>
            </a:r>
            <a:r>
              <a:rPr sz="1000" spc="-25" dirty="0">
                <a:solidFill>
                  <a:srgbClr val="58595B"/>
                </a:solidFill>
                <a:latin typeface="GillSansNova-Book"/>
                <a:cs typeface="GillSansNova-Book"/>
              </a:rPr>
              <a:t> </a:t>
            </a:r>
            <a:r>
              <a:rPr sz="1000" spc="-20" dirty="0">
                <a:solidFill>
                  <a:srgbClr val="58595B"/>
                </a:solidFill>
                <a:latin typeface="GillSansNova-Book"/>
                <a:cs typeface="GillSansNova-Book"/>
              </a:rPr>
              <a:t>licence </a:t>
            </a:r>
            <a:r>
              <a:rPr sz="1000" spc="-10" dirty="0">
                <a:solidFill>
                  <a:srgbClr val="58595B"/>
                </a:solidFill>
                <a:latin typeface="GillSansNova-Book"/>
                <a:cs typeface="GillSansNova-Book"/>
              </a:rPr>
              <a:t>including</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a</a:t>
            </a:r>
            <a:r>
              <a:rPr sz="1000" spc="-20" dirty="0">
                <a:solidFill>
                  <a:srgbClr val="58595B"/>
                </a:solidFill>
                <a:latin typeface="GillSansNova-Book"/>
                <a:cs typeface="GillSansNova-Book"/>
              </a:rPr>
              <a:t> </a:t>
            </a:r>
            <a:r>
              <a:rPr sz="1000" spc="-10" dirty="0">
                <a:solidFill>
                  <a:srgbClr val="58595B"/>
                </a:solidFill>
                <a:latin typeface="GillSansNova-Book"/>
                <a:cs typeface="GillSansNova-Book"/>
              </a:rPr>
              <a:t>photograph</a:t>
            </a:r>
            <a:r>
              <a:rPr sz="1000" spc="-20" dirty="0">
                <a:solidFill>
                  <a:srgbClr val="58595B"/>
                </a:solidFill>
                <a:latin typeface="GillSansNova-Book"/>
                <a:cs typeface="GillSansNova-Book"/>
              </a:rPr>
              <a:t> </a:t>
            </a:r>
            <a:r>
              <a:rPr sz="1000" spc="-10" dirty="0">
                <a:solidFill>
                  <a:srgbClr val="58595B"/>
                </a:solidFill>
                <a:latin typeface="GillSansNova-Book"/>
                <a:cs typeface="GillSansNova-Book"/>
              </a:rPr>
              <a:t>and/or</a:t>
            </a:r>
            <a:r>
              <a:rPr sz="1000" spc="-20" dirty="0">
                <a:solidFill>
                  <a:srgbClr val="58595B"/>
                </a:solidFill>
                <a:latin typeface="GillSansNova-Book"/>
                <a:cs typeface="GillSansNova-Book"/>
              </a:rPr>
              <a:t> </a:t>
            </a:r>
            <a:r>
              <a:rPr sz="1000" dirty="0">
                <a:solidFill>
                  <a:srgbClr val="58595B"/>
                </a:solidFill>
                <a:latin typeface="GillSansNova-Book"/>
                <a:cs typeface="GillSansNova-Book"/>
              </a:rPr>
              <a:t>passport</a:t>
            </a:r>
            <a:r>
              <a:rPr sz="1000" spc="-20" dirty="0">
                <a:solidFill>
                  <a:srgbClr val="58595B"/>
                </a:solidFill>
                <a:latin typeface="GillSansNova-Book"/>
                <a:cs typeface="GillSansNova-Book"/>
              </a:rPr>
              <a:t> </a:t>
            </a:r>
            <a:r>
              <a:rPr sz="1000" spc="-10" dirty="0">
                <a:solidFill>
                  <a:srgbClr val="58595B"/>
                </a:solidFill>
                <a:latin typeface="GillSansNova-Book"/>
                <a:cs typeface="GillSansNova-Book"/>
              </a:rPr>
              <a:t>and/or</a:t>
            </a:r>
            <a:r>
              <a:rPr sz="1000" spc="-20" dirty="0">
                <a:solidFill>
                  <a:srgbClr val="58595B"/>
                </a:solidFill>
                <a:latin typeface="GillSansNova-Book"/>
                <a:cs typeface="GillSansNova-Book"/>
              </a:rPr>
              <a:t> </a:t>
            </a:r>
            <a:r>
              <a:rPr sz="1000" spc="-10" dirty="0">
                <a:solidFill>
                  <a:srgbClr val="58595B"/>
                </a:solidFill>
                <a:latin typeface="GillSansNova-Book"/>
                <a:cs typeface="GillSansNova-Book"/>
              </a:rPr>
              <a:t>full</a:t>
            </a:r>
            <a:r>
              <a:rPr sz="1000" spc="-20" dirty="0">
                <a:solidFill>
                  <a:srgbClr val="58595B"/>
                </a:solidFill>
                <a:latin typeface="GillSansNova-Book"/>
                <a:cs typeface="GillSansNova-Book"/>
              </a:rPr>
              <a:t> </a:t>
            </a:r>
            <a:r>
              <a:rPr sz="1000" dirty="0">
                <a:solidFill>
                  <a:srgbClr val="58595B"/>
                </a:solidFill>
                <a:latin typeface="GillSansNova-Book"/>
                <a:cs typeface="GillSansNova-Book"/>
              </a:rPr>
              <a:t>birth</a:t>
            </a:r>
            <a:r>
              <a:rPr sz="1000" spc="-20" dirty="0">
                <a:solidFill>
                  <a:srgbClr val="58595B"/>
                </a:solidFill>
                <a:latin typeface="GillSansNova-Book"/>
                <a:cs typeface="GillSansNova-Book"/>
              </a:rPr>
              <a:t> </a:t>
            </a:r>
            <a:r>
              <a:rPr sz="1000" spc="-10" dirty="0">
                <a:solidFill>
                  <a:srgbClr val="58595B"/>
                </a:solidFill>
                <a:latin typeface="GillSansNova-Book"/>
                <a:cs typeface="GillSansNova-Book"/>
              </a:rPr>
              <a:t>certificate</a:t>
            </a:r>
            <a:endParaRPr sz="1000" dirty="0">
              <a:latin typeface="GillSansNova-Book"/>
              <a:cs typeface="GillSansNova-Book"/>
            </a:endParaRPr>
          </a:p>
          <a:p>
            <a:pPr marL="253365" marR="117475" indent="-240665">
              <a:lnSpc>
                <a:spcPct val="100000"/>
              </a:lnSpc>
              <a:buChar char="•"/>
              <a:tabLst>
                <a:tab pos="253365" algn="l"/>
                <a:tab pos="254000" algn="l"/>
              </a:tabLst>
            </a:pPr>
            <a:r>
              <a:rPr sz="1000" spc="-10" dirty="0">
                <a:solidFill>
                  <a:srgbClr val="58595B"/>
                </a:solidFill>
                <a:latin typeface="GillSansNova-Book"/>
                <a:cs typeface="GillSansNova-Book"/>
              </a:rPr>
              <a:t>Documentary</a:t>
            </a:r>
            <a:r>
              <a:rPr sz="1000" spc="-35" dirty="0">
                <a:solidFill>
                  <a:srgbClr val="58595B"/>
                </a:solidFill>
                <a:latin typeface="GillSansNova-Book"/>
                <a:cs typeface="GillSansNova-Book"/>
              </a:rPr>
              <a:t> </a:t>
            </a:r>
            <a:r>
              <a:rPr sz="1000" spc="-10" dirty="0">
                <a:solidFill>
                  <a:srgbClr val="58595B"/>
                </a:solidFill>
                <a:latin typeface="GillSansNova-Book"/>
                <a:cs typeface="GillSansNova-Book"/>
              </a:rPr>
              <a:t>proof</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of</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current</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name</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and</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address</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(i.e</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utility</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bill,</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financial</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statement</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etc</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dated</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within </a:t>
            </a:r>
            <a:r>
              <a:rPr sz="1000" dirty="0">
                <a:solidFill>
                  <a:srgbClr val="58595B"/>
                </a:solidFill>
                <a:latin typeface="GillSansNova-Book"/>
                <a:cs typeface="GillSansNova-Book"/>
              </a:rPr>
              <a:t>the</a:t>
            </a:r>
            <a:r>
              <a:rPr sz="1000" spc="-45" dirty="0">
                <a:solidFill>
                  <a:srgbClr val="58595B"/>
                </a:solidFill>
                <a:latin typeface="GillSansNova-Book"/>
                <a:cs typeface="GillSansNova-Book"/>
              </a:rPr>
              <a:t> </a:t>
            </a:r>
            <a:r>
              <a:rPr sz="1000" dirty="0">
                <a:solidFill>
                  <a:srgbClr val="58595B"/>
                </a:solidFill>
                <a:latin typeface="GillSansNova-Book"/>
                <a:cs typeface="GillSansNova-Book"/>
              </a:rPr>
              <a:t>last</a:t>
            </a:r>
            <a:r>
              <a:rPr sz="1000" spc="-35" dirty="0">
                <a:solidFill>
                  <a:srgbClr val="58595B"/>
                </a:solidFill>
                <a:latin typeface="GillSansNova-Book"/>
                <a:cs typeface="GillSansNova-Book"/>
              </a:rPr>
              <a:t> </a:t>
            </a:r>
            <a:r>
              <a:rPr sz="1000" spc="-10" dirty="0">
                <a:solidFill>
                  <a:srgbClr val="58595B"/>
                </a:solidFill>
                <a:latin typeface="GillSansNova-Book"/>
                <a:cs typeface="GillSansNova-Book"/>
              </a:rPr>
              <a:t>three</a:t>
            </a:r>
            <a:r>
              <a:rPr sz="1000" spc="-35" dirty="0">
                <a:solidFill>
                  <a:srgbClr val="58595B"/>
                </a:solidFill>
                <a:latin typeface="GillSansNova-Book"/>
                <a:cs typeface="GillSansNova-Book"/>
              </a:rPr>
              <a:t> </a:t>
            </a:r>
            <a:r>
              <a:rPr sz="1000" spc="-10" dirty="0">
                <a:solidFill>
                  <a:srgbClr val="58595B"/>
                </a:solidFill>
                <a:latin typeface="GillSansNova-Book"/>
                <a:cs typeface="GillSansNova-Book"/>
              </a:rPr>
              <a:t>months)</a:t>
            </a:r>
            <a:endParaRPr sz="1000" dirty="0">
              <a:latin typeface="GillSansNova-Book"/>
              <a:cs typeface="GillSansNova-Book"/>
            </a:endParaRPr>
          </a:p>
          <a:p>
            <a:pPr marL="253365" indent="-240665">
              <a:lnSpc>
                <a:spcPct val="100000"/>
              </a:lnSpc>
              <a:buChar char="•"/>
              <a:tabLst>
                <a:tab pos="253365" algn="l"/>
                <a:tab pos="254000" algn="l"/>
              </a:tabLst>
            </a:pPr>
            <a:r>
              <a:rPr sz="1000" spc="-10" dirty="0">
                <a:solidFill>
                  <a:srgbClr val="58595B"/>
                </a:solidFill>
                <a:latin typeface="GillSansNova-Book"/>
                <a:cs typeface="GillSansNova-Book"/>
              </a:rPr>
              <a:t>Where</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appropriate</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any</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documentation</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evidencing</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changes</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of</a:t>
            </a:r>
            <a:r>
              <a:rPr sz="1000" spc="-20" dirty="0">
                <a:solidFill>
                  <a:srgbClr val="58595B"/>
                </a:solidFill>
                <a:latin typeface="GillSansNova-Book"/>
                <a:cs typeface="GillSansNova-Book"/>
              </a:rPr>
              <a:t> name</a:t>
            </a:r>
            <a:endParaRPr sz="1000" dirty="0">
              <a:latin typeface="GillSansNova-Book"/>
              <a:cs typeface="GillSansNova-Book"/>
            </a:endParaRPr>
          </a:p>
          <a:p>
            <a:pPr marL="253365" marR="164465" indent="-240665">
              <a:lnSpc>
                <a:spcPct val="100000"/>
              </a:lnSpc>
              <a:buChar char="•"/>
              <a:tabLst>
                <a:tab pos="253365" algn="l"/>
                <a:tab pos="254000" algn="l"/>
              </a:tabLst>
            </a:pPr>
            <a:r>
              <a:rPr sz="1000" spc="-10" dirty="0">
                <a:solidFill>
                  <a:srgbClr val="58595B"/>
                </a:solidFill>
                <a:latin typeface="GillSansNova-Book"/>
                <a:cs typeface="GillSansNova-Book"/>
              </a:rPr>
              <a:t>Documents</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confirming</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any</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educational</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or</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professional</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qualifications</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that</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are</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necessary</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or</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relevant </a:t>
            </a:r>
            <a:r>
              <a:rPr sz="1000" dirty="0">
                <a:solidFill>
                  <a:srgbClr val="58595B"/>
                </a:solidFill>
                <a:latin typeface="GillSansNova-Book"/>
                <a:cs typeface="GillSansNova-Book"/>
              </a:rPr>
              <a:t>for</a:t>
            </a:r>
            <a:r>
              <a:rPr sz="1000" spc="-50" dirty="0">
                <a:solidFill>
                  <a:srgbClr val="58595B"/>
                </a:solidFill>
                <a:latin typeface="GillSansNova-Book"/>
                <a:cs typeface="GillSansNova-Book"/>
              </a:rPr>
              <a:t> </a:t>
            </a:r>
            <a:r>
              <a:rPr sz="1000" dirty="0">
                <a:solidFill>
                  <a:srgbClr val="58595B"/>
                </a:solidFill>
                <a:latin typeface="GillSansNova-Book"/>
                <a:cs typeface="GillSansNova-Book"/>
              </a:rPr>
              <a:t>the</a:t>
            </a:r>
            <a:r>
              <a:rPr sz="1000" spc="-50" dirty="0">
                <a:solidFill>
                  <a:srgbClr val="58595B"/>
                </a:solidFill>
                <a:latin typeface="GillSansNova-Book"/>
                <a:cs typeface="GillSansNova-Book"/>
              </a:rPr>
              <a:t> </a:t>
            </a:r>
            <a:r>
              <a:rPr sz="1000" spc="-20" dirty="0">
                <a:solidFill>
                  <a:srgbClr val="58595B"/>
                </a:solidFill>
                <a:latin typeface="GillSansNova-Book"/>
                <a:cs typeface="GillSansNova-Book"/>
              </a:rPr>
              <a:t>post</a:t>
            </a:r>
            <a:endParaRPr sz="1000" dirty="0">
              <a:latin typeface="GillSansNova-Book"/>
              <a:cs typeface="GillSansNova-Book"/>
            </a:endParaRPr>
          </a:p>
          <a:p>
            <a:pPr marL="12700">
              <a:lnSpc>
                <a:spcPct val="100000"/>
              </a:lnSpc>
              <a:spcBef>
                <a:spcPts val="900"/>
              </a:spcBef>
            </a:pPr>
            <a:r>
              <a:rPr sz="1000" dirty="0">
                <a:solidFill>
                  <a:srgbClr val="58595B"/>
                </a:solidFill>
                <a:latin typeface="GillSansNova-Book"/>
                <a:cs typeface="GillSansNova-Book"/>
              </a:rPr>
              <a:t>Please</a:t>
            </a:r>
            <a:r>
              <a:rPr sz="1000" spc="-55" dirty="0">
                <a:solidFill>
                  <a:srgbClr val="58595B"/>
                </a:solidFill>
                <a:latin typeface="GillSansNova-Book"/>
                <a:cs typeface="GillSansNova-Book"/>
              </a:rPr>
              <a:t> </a:t>
            </a:r>
            <a:r>
              <a:rPr sz="1000" dirty="0">
                <a:solidFill>
                  <a:srgbClr val="58595B"/>
                </a:solidFill>
                <a:latin typeface="GillSansNova-Book"/>
                <a:cs typeface="GillSansNova-Book"/>
              </a:rPr>
              <a:t>note</a:t>
            </a:r>
            <a:r>
              <a:rPr sz="1000" spc="-40" dirty="0">
                <a:solidFill>
                  <a:srgbClr val="58595B"/>
                </a:solidFill>
                <a:latin typeface="GillSansNova-Book"/>
                <a:cs typeface="GillSansNova-Book"/>
              </a:rPr>
              <a:t> </a:t>
            </a:r>
            <a:r>
              <a:rPr sz="1000" dirty="0">
                <a:solidFill>
                  <a:srgbClr val="58595B"/>
                </a:solidFill>
                <a:latin typeface="GillSansNova-Book"/>
                <a:cs typeface="GillSansNova-Book"/>
              </a:rPr>
              <a:t>that</a:t>
            </a:r>
            <a:r>
              <a:rPr sz="1000" spc="-40" dirty="0">
                <a:solidFill>
                  <a:srgbClr val="58595B"/>
                </a:solidFill>
                <a:latin typeface="GillSansNova-Book"/>
                <a:cs typeface="GillSansNova-Book"/>
              </a:rPr>
              <a:t> </a:t>
            </a:r>
            <a:r>
              <a:rPr sz="1000" spc="-10" dirty="0">
                <a:solidFill>
                  <a:srgbClr val="58595B"/>
                </a:solidFill>
                <a:latin typeface="GillSansNova-Book"/>
                <a:cs typeface="GillSansNova-Book"/>
              </a:rPr>
              <a:t>originals</a:t>
            </a:r>
            <a:r>
              <a:rPr sz="1000" spc="-40" dirty="0">
                <a:solidFill>
                  <a:srgbClr val="58595B"/>
                </a:solidFill>
                <a:latin typeface="GillSansNova-Book"/>
                <a:cs typeface="GillSansNova-Book"/>
              </a:rPr>
              <a:t> </a:t>
            </a:r>
            <a:r>
              <a:rPr sz="1000" dirty="0">
                <a:solidFill>
                  <a:srgbClr val="58595B"/>
                </a:solidFill>
                <a:latin typeface="GillSansNova-Book"/>
                <a:cs typeface="GillSansNova-Book"/>
              </a:rPr>
              <a:t>of</a:t>
            </a:r>
            <a:r>
              <a:rPr sz="1000" spc="-40" dirty="0">
                <a:solidFill>
                  <a:srgbClr val="58595B"/>
                </a:solidFill>
                <a:latin typeface="GillSansNova-Book"/>
                <a:cs typeface="GillSansNova-Book"/>
              </a:rPr>
              <a:t> </a:t>
            </a:r>
            <a:r>
              <a:rPr sz="1000" dirty="0">
                <a:solidFill>
                  <a:srgbClr val="58595B"/>
                </a:solidFill>
                <a:latin typeface="GillSansNova-Book"/>
                <a:cs typeface="GillSansNova-Book"/>
              </a:rPr>
              <a:t>the</a:t>
            </a:r>
            <a:r>
              <a:rPr sz="1000" spc="-40" dirty="0">
                <a:solidFill>
                  <a:srgbClr val="58595B"/>
                </a:solidFill>
                <a:latin typeface="GillSansNova-Book"/>
                <a:cs typeface="GillSansNova-Book"/>
              </a:rPr>
              <a:t> </a:t>
            </a:r>
            <a:r>
              <a:rPr sz="1000" spc="-10" dirty="0">
                <a:solidFill>
                  <a:srgbClr val="58595B"/>
                </a:solidFill>
                <a:latin typeface="GillSansNova-Book"/>
                <a:cs typeface="GillSansNova-Book"/>
              </a:rPr>
              <a:t>above</a:t>
            </a:r>
            <a:r>
              <a:rPr sz="1000" spc="-40" dirty="0">
                <a:solidFill>
                  <a:srgbClr val="58595B"/>
                </a:solidFill>
                <a:latin typeface="GillSansNova-Book"/>
                <a:cs typeface="GillSansNova-Book"/>
              </a:rPr>
              <a:t> </a:t>
            </a:r>
            <a:r>
              <a:rPr sz="1000" dirty="0">
                <a:solidFill>
                  <a:srgbClr val="58595B"/>
                </a:solidFill>
                <a:latin typeface="GillSansNova-Book"/>
                <a:cs typeface="GillSansNova-Book"/>
              </a:rPr>
              <a:t>are</a:t>
            </a:r>
            <a:r>
              <a:rPr sz="1000" spc="-40" dirty="0">
                <a:solidFill>
                  <a:srgbClr val="58595B"/>
                </a:solidFill>
                <a:latin typeface="GillSansNova-Book"/>
                <a:cs typeface="GillSansNova-Book"/>
              </a:rPr>
              <a:t> </a:t>
            </a:r>
            <a:r>
              <a:rPr sz="1000" spc="-10" dirty="0">
                <a:solidFill>
                  <a:srgbClr val="58595B"/>
                </a:solidFill>
                <a:latin typeface="GillSansNova-Book"/>
                <a:cs typeface="GillSansNova-Book"/>
              </a:rPr>
              <a:t>necessary.</a:t>
            </a:r>
            <a:r>
              <a:rPr sz="1000" spc="-40" dirty="0">
                <a:solidFill>
                  <a:srgbClr val="58595B"/>
                </a:solidFill>
                <a:latin typeface="GillSansNova-Book"/>
                <a:cs typeface="GillSansNova-Book"/>
              </a:rPr>
              <a:t> </a:t>
            </a:r>
            <a:r>
              <a:rPr sz="1000" spc="-10" dirty="0">
                <a:solidFill>
                  <a:srgbClr val="58595B"/>
                </a:solidFill>
                <a:latin typeface="GillSansNova-Book"/>
                <a:cs typeface="GillSansNova-Book"/>
              </a:rPr>
              <a:t>Photocopies</a:t>
            </a:r>
            <a:r>
              <a:rPr sz="1000" spc="-40" dirty="0">
                <a:solidFill>
                  <a:srgbClr val="58595B"/>
                </a:solidFill>
                <a:latin typeface="GillSansNova-Book"/>
                <a:cs typeface="GillSansNova-Book"/>
              </a:rPr>
              <a:t> </a:t>
            </a:r>
            <a:r>
              <a:rPr sz="1000" dirty="0">
                <a:solidFill>
                  <a:srgbClr val="58595B"/>
                </a:solidFill>
                <a:latin typeface="GillSansNova-Book"/>
                <a:cs typeface="GillSansNova-Book"/>
              </a:rPr>
              <a:t>of</a:t>
            </a:r>
            <a:r>
              <a:rPr sz="1000" spc="-40" dirty="0">
                <a:solidFill>
                  <a:srgbClr val="58595B"/>
                </a:solidFill>
                <a:latin typeface="GillSansNova-Book"/>
                <a:cs typeface="GillSansNova-Book"/>
              </a:rPr>
              <a:t> </a:t>
            </a:r>
            <a:r>
              <a:rPr sz="1000" dirty="0">
                <a:solidFill>
                  <a:srgbClr val="58595B"/>
                </a:solidFill>
                <a:latin typeface="GillSansNova-Book"/>
                <a:cs typeface="GillSansNova-Book"/>
              </a:rPr>
              <a:t>certified</a:t>
            </a:r>
            <a:r>
              <a:rPr sz="1000" spc="-40" dirty="0">
                <a:solidFill>
                  <a:srgbClr val="58595B"/>
                </a:solidFill>
                <a:latin typeface="GillSansNova-Book"/>
                <a:cs typeface="GillSansNova-Book"/>
              </a:rPr>
              <a:t> </a:t>
            </a:r>
            <a:r>
              <a:rPr sz="1000" spc="-10" dirty="0">
                <a:solidFill>
                  <a:srgbClr val="58595B"/>
                </a:solidFill>
                <a:latin typeface="GillSansNova-Book"/>
                <a:cs typeface="GillSansNova-Book"/>
              </a:rPr>
              <a:t>copies</a:t>
            </a:r>
            <a:r>
              <a:rPr sz="1000" spc="-40" dirty="0">
                <a:solidFill>
                  <a:srgbClr val="58595B"/>
                </a:solidFill>
                <a:latin typeface="GillSansNova-Book"/>
                <a:cs typeface="GillSansNova-Book"/>
              </a:rPr>
              <a:t> </a:t>
            </a:r>
            <a:r>
              <a:rPr sz="1000" dirty="0">
                <a:solidFill>
                  <a:srgbClr val="58595B"/>
                </a:solidFill>
                <a:latin typeface="GillSansNova-Book"/>
                <a:cs typeface="GillSansNova-Book"/>
              </a:rPr>
              <a:t>are</a:t>
            </a:r>
            <a:r>
              <a:rPr sz="1000" spc="-40" dirty="0">
                <a:solidFill>
                  <a:srgbClr val="58595B"/>
                </a:solidFill>
                <a:latin typeface="GillSansNova-Book"/>
                <a:cs typeface="GillSansNova-Book"/>
              </a:rPr>
              <a:t> </a:t>
            </a:r>
            <a:r>
              <a:rPr sz="1000" dirty="0">
                <a:solidFill>
                  <a:srgbClr val="58595B"/>
                </a:solidFill>
                <a:latin typeface="GillSansNova-Book"/>
                <a:cs typeface="GillSansNova-Book"/>
              </a:rPr>
              <a:t>not</a:t>
            </a:r>
            <a:r>
              <a:rPr sz="1000" spc="-40" dirty="0">
                <a:solidFill>
                  <a:srgbClr val="58595B"/>
                </a:solidFill>
                <a:latin typeface="GillSansNova-Book"/>
                <a:cs typeface="GillSansNova-Book"/>
              </a:rPr>
              <a:t> </a:t>
            </a:r>
            <a:r>
              <a:rPr sz="1000" spc="-10" dirty="0">
                <a:solidFill>
                  <a:srgbClr val="58595B"/>
                </a:solidFill>
                <a:latin typeface="GillSansNova-Book"/>
                <a:cs typeface="GillSansNova-Book"/>
              </a:rPr>
              <a:t>sufficient.</a:t>
            </a:r>
            <a:endParaRPr sz="1000" dirty="0">
              <a:latin typeface="GillSansNova-Book"/>
              <a:cs typeface="GillSansNova-Book"/>
            </a:endParaRPr>
          </a:p>
          <a:p>
            <a:pPr>
              <a:lnSpc>
                <a:spcPct val="100000"/>
              </a:lnSpc>
              <a:spcBef>
                <a:spcPts val="55"/>
              </a:spcBef>
            </a:pPr>
            <a:endParaRPr sz="800" dirty="0">
              <a:latin typeface="GillSansNova-Book"/>
              <a:cs typeface="GillSansNova-Book"/>
            </a:endParaRPr>
          </a:p>
          <a:p>
            <a:pPr marL="12700">
              <a:lnSpc>
                <a:spcPct val="100000"/>
              </a:lnSpc>
            </a:pPr>
            <a:r>
              <a:rPr sz="1000" b="1" spc="-20" dirty="0">
                <a:solidFill>
                  <a:srgbClr val="58595B"/>
                </a:solidFill>
                <a:latin typeface="GillSansNova-SemiBold"/>
                <a:cs typeface="GillSansNova-SemiBold"/>
              </a:rPr>
              <a:t>References</a:t>
            </a:r>
            <a:r>
              <a:rPr sz="1000" b="1" dirty="0">
                <a:solidFill>
                  <a:srgbClr val="58595B"/>
                </a:solidFill>
                <a:latin typeface="GillSansNova-SemiBold"/>
                <a:cs typeface="GillSansNova-SemiBold"/>
              </a:rPr>
              <a:t> and</a:t>
            </a:r>
            <a:r>
              <a:rPr sz="1000" b="1" spc="5" dirty="0">
                <a:solidFill>
                  <a:srgbClr val="58595B"/>
                </a:solidFill>
                <a:latin typeface="GillSansNova-SemiBold"/>
                <a:cs typeface="GillSansNova-SemiBold"/>
              </a:rPr>
              <a:t> </a:t>
            </a:r>
            <a:r>
              <a:rPr sz="1000" b="1" spc="-20" dirty="0">
                <a:solidFill>
                  <a:srgbClr val="58595B"/>
                </a:solidFill>
                <a:latin typeface="GillSansNova-SemiBold"/>
                <a:cs typeface="GillSansNova-SemiBold"/>
              </a:rPr>
              <a:t>Pre-</a:t>
            </a:r>
            <a:r>
              <a:rPr sz="1000" b="1" spc="-10" dirty="0">
                <a:solidFill>
                  <a:srgbClr val="58595B"/>
                </a:solidFill>
                <a:latin typeface="GillSansNova-SemiBold"/>
                <a:cs typeface="GillSansNova-SemiBold"/>
              </a:rPr>
              <a:t>Employment</a:t>
            </a:r>
            <a:r>
              <a:rPr sz="1000" b="1" spc="5" dirty="0">
                <a:solidFill>
                  <a:srgbClr val="58595B"/>
                </a:solidFill>
                <a:latin typeface="GillSansNova-SemiBold"/>
                <a:cs typeface="GillSansNova-SemiBold"/>
              </a:rPr>
              <a:t> </a:t>
            </a:r>
            <a:r>
              <a:rPr sz="1000" b="1" spc="-10" dirty="0">
                <a:solidFill>
                  <a:srgbClr val="58595B"/>
                </a:solidFill>
                <a:latin typeface="GillSansNova-SemiBold"/>
                <a:cs typeface="GillSansNova-SemiBold"/>
              </a:rPr>
              <a:t>Checks</a:t>
            </a:r>
            <a:endParaRPr sz="1000" dirty="0">
              <a:latin typeface="GillSansNova-SemiBold"/>
              <a:cs typeface="GillSansNova-SemiBold"/>
            </a:endParaRPr>
          </a:p>
          <a:p>
            <a:pPr marL="12700" marR="216535">
              <a:lnSpc>
                <a:spcPct val="100000"/>
              </a:lnSpc>
              <a:spcBef>
                <a:spcPts val="900"/>
              </a:spcBef>
            </a:pPr>
            <a:r>
              <a:rPr sz="1000" spc="-45" dirty="0">
                <a:solidFill>
                  <a:srgbClr val="58595B"/>
                </a:solidFill>
                <a:latin typeface="GillSansNova-Book"/>
                <a:cs typeface="GillSansNova-Book"/>
              </a:rPr>
              <a:t>We</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will</a:t>
            </a:r>
            <a:r>
              <a:rPr sz="1000" spc="-40" dirty="0">
                <a:solidFill>
                  <a:srgbClr val="58595B"/>
                </a:solidFill>
                <a:latin typeface="GillSansNova-Book"/>
                <a:cs typeface="GillSansNova-Book"/>
              </a:rPr>
              <a:t> </a:t>
            </a:r>
            <a:r>
              <a:rPr sz="1000" dirty="0">
                <a:solidFill>
                  <a:srgbClr val="58595B"/>
                </a:solidFill>
                <a:latin typeface="GillSansNova-Book"/>
                <a:cs typeface="GillSansNova-Book"/>
              </a:rPr>
              <a:t>seek</a:t>
            </a:r>
            <a:r>
              <a:rPr sz="1000" spc="-30" dirty="0">
                <a:solidFill>
                  <a:srgbClr val="58595B"/>
                </a:solidFill>
                <a:latin typeface="GillSansNova-Book"/>
                <a:cs typeface="GillSansNova-Book"/>
              </a:rPr>
              <a:t> </a:t>
            </a:r>
            <a:r>
              <a:rPr sz="1000" spc="-20" dirty="0">
                <a:solidFill>
                  <a:srgbClr val="58595B"/>
                </a:solidFill>
                <a:latin typeface="GillSansNova-Book"/>
                <a:cs typeface="GillSansNova-Book"/>
              </a:rPr>
              <a:t>references</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for</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candidates</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who</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have</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been</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successful</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at</a:t>
            </a:r>
            <a:r>
              <a:rPr sz="1000" spc="-35" dirty="0">
                <a:solidFill>
                  <a:srgbClr val="58595B"/>
                </a:solidFill>
                <a:latin typeface="GillSansNova-Book"/>
                <a:cs typeface="GillSansNova-Book"/>
              </a:rPr>
              <a:t> </a:t>
            </a:r>
            <a:r>
              <a:rPr sz="1000" spc="-10" dirty="0">
                <a:solidFill>
                  <a:srgbClr val="58595B"/>
                </a:solidFill>
                <a:latin typeface="GillSansNova-Book"/>
                <a:cs typeface="GillSansNova-Book"/>
              </a:rPr>
              <a:t>shortlisting</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and</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have</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been</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invited </a:t>
            </a:r>
            <a:r>
              <a:rPr sz="1000" dirty="0">
                <a:solidFill>
                  <a:srgbClr val="58595B"/>
                </a:solidFill>
                <a:latin typeface="GillSansNova-Book"/>
                <a:cs typeface="GillSansNova-Book"/>
              </a:rPr>
              <a:t>for</a:t>
            </a:r>
            <a:r>
              <a:rPr sz="1000" spc="-45" dirty="0">
                <a:solidFill>
                  <a:srgbClr val="58595B"/>
                </a:solidFill>
                <a:latin typeface="GillSansNova-Book"/>
                <a:cs typeface="GillSansNova-Book"/>
              </a:rPr>
              <a:t> </a:t>
            </a:r>
            <a:r>
              <a:rPr sz="1000" spc="-10" dirty="0">
                <a:solidFill>
                  <a:srgbClr val="58595B"/>
                </a:solidFill>
                <a:latin typeface="GillSansNova-Book"/>
                <a:cs typeface="GillSansNova-Book"/>
              </a:rPr>
              <a:t>interview.</a:t>
            </a:r>
            <a:r>
              <a:rPr sz="1000" spc="-35" dirty="0">
                <a:solidFill>
                  <a:srgbClr val="58595B"/>
                </a:solidFill>
                <a:latin typeface="GillSansNova-Book"/>
                <a:cs typeface="GillSansNova-Book"/>
              </a:rPr>
              <a:t> </a:t>
            </a:r>
            <a:r>
              <a:rPr sz="1000" spc="-45" dirty="0">
                <a:solidFill>
                  <a:srgbClr val="58595B"/>
                </a:solidFill>
                <a:latin typeface="GillSansNova-Book"/>
                <a:cs typeface="GillSansNova-Book"/>
              </a:rPr>
              <a:t>We</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will</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seek</a:t>
            </a:r>
            <a:r>
              <a:rPr sz="1000" spc="-30" dirty="0">
                <a:solidFill>
                  <a:srgbClr val="58595B"/>
                </a:solidFill>
                <a:latin typeface="GillSansNova-Book"/>
                <a:cs typeface="GillSansNova-Book"/>
              </a:rPr>
              <a:t> </a:t>
            </a:r>
            <a:r>
              <a:rPr sz="1000" spc="-20" dirty="0">
                <a:solidFill>
                  <a:srgbClr val="58595B"/>
                </a:solidFill>
                <a:latin typeface="GillSansNova-Book"/>
                <a:cs typeface="GillSansNova-Book"/>
              </a:rPr>
              <a:t>references</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prior</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to</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attending</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for</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the</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interview.</a:t>
            </a:r>
            <a:r>
              <a:rPr sz="1000" spc="-30" dirty="0">
                <a:solidFill>
                  <a:srgbClr val="58595B"/>
                </a:solidFill>
                <a:latin typeface="GillSansNova-Book"/>
                <a:cs typeface="GillSansNova-Book"/>
              </a:rPr>
              <a:t> </a:t>
            </a:r>
            <a:r>
              <a:rPr sz="1000" spc="-45" dirty="0">
                <a:solidFill>
                  <a:srgbClr val="58595B"/>
                </a:solidFill>
                <a:latin typeface="GillSansNova-Book"/>
                <a:cs typeface="GillSansNova-Book"/>
              </a:rPr>
              <a:t>We</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may</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approach</a:t>
            </a:r>
            <a:r>
              <a:rPr sz="1000" spc="-30" dirty="0">
                <a:solidFill>
                  <a:srgbClr val="58595B"/>
                </a:solidFill>
                <a:latin typeface="GillSansNova-Book"/>
                <a:cs typeface="GillSansNova-Book"/>
              </a:rPr>
              <a:t> </a:t>
            </a:r>
            <a:r>
              <a:rPr sz="1000" spc="-20" dirty="0">
                <a:solidFill>
                  <a:srgbClr val="58595B"/>
                </a:solidFill>
                <a:latin typeface="GillSansNova-Book"/>
                <a:cs typeface="GillSansNova-Book"/>
              </a:rPr>
              <a:t>previous</a:t>
            </a:r>
            <a:r>
              <a:rPr lang="en-GB" sz="1000" dirty="0">
                <a:latin typeface="GillSansNova-Book"/>
                <a:cs typeface="GillSansNova-Book"/>
              </a:rPr>
              <a:t> </a:t>
            </a:r>
            <a:r>
              <a:rPr sz="1000" spc="-10" dirty="0">
                <a:solidFill>
                  <a:srgbClr val="58595B"/>
                </a:solidFill>
                <a:latin typeface="GillSansNova-Book"/>
                <a:cs typeface="GillSansNova-Book"/>
              </a:rPr>
              <a:t>employers</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for</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information</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to</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verify</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experience</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or</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qualifications</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before</a:t>
            </a:r>
            <a:r>
              <a:rPr sz="1000" spc="-35" dirty="0">
                <a:solidFill>
                  <a:srgbClr val="58595B"/>
                </a:solidFill>
                <a:latin typeface="GillSansNova-Book"/>
                <a:cs typeface="GillSansNova-Book"/>
              </a:rPr>
              <a:t> </a:t>
            </a:r>
            <a:r>
              <a:rPr sz="1000" spc="-10" dirty="0">
                <a:solidFill>
                  <a:srgbClr val="58595B"/>
                </a:solidFill>
                <a:latin typeface="GillSansNova-Book"/>
                <a:cs typeface="GillSansNova-Book"/>
              </a:rPr>
              <a:t>interview.</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In</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addition</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to</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candidates’ </a:t>
            </a:r>
            <a:r>
              <a:rPr sz="1000" dirty="0">
                <a:solidFill>
                  <a:srgbClr val="58595B"/>
                </a:solidFill>
                <a:latin typeface="GillSansNova-Book"/>
                <a:cs typeface="GillSansNova-Book"/>
              </a:rPr>
              <a:t>ability</a:t>
            </a:r>
            <a:r>
              <a:rPr sz="1000" spc="-45" dirty="0">
                <a:solidFill>
                  <a:srgbClr val="58595B"/>
                </a:solidFill>
                <a:latin typeface="GillSansNova-Book"/>
                <a:cs typeface="GillSansNova-Book"/>
              </a:rPr>
              <a:t> </a:t>
            </a:r>
            <a:r>
              <a:rPr sz="1000" dirty="0">
                <a:solidFill>
                  <a:srgbClr val="58595B"/>
                </a:solidFill>
                <a:latin typeface="GillSansNova-Book"/>
                <a:cs typeface="GillSansNova-Book"/>
              </a:rPr>
              <a:t>to</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perform</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the</a:t>
            </a:r>
            <a:r>
              <a:rPr sz="1000" spc="-35" dirty="0">
                <a:solidFill>
                  <a:srgbClr val="58595B"/>
                </a:solidFill>
                <a:latin typeface="GillSansNova-Book"/>
                <a:cs typeface="GillSansNova-Book"/>
              </a:rPr>
              <a:t> </a:t>
            </a:r>
            <a:r>
              <a:rPr sz="1000" spc="-10" dirty="0">
                <a:solidFill>
                  <a:srgbClr val="58595B"/>
                </a:solidFill>
                <a:latin typeface="GillSansNova-Book"/>
                <a:cs typeface="GillSansNova-Book"/>
              </a:rPr>
              <a:t>duties</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of</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the</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post,</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the</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interview</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will</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also</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explore</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issues</a:t>
            </a:r>
            <a:r>
              <a:rPr sz="1000" spc="-35" dirty="0">
                <a:solidFill>
                  <a:srgbClr val="58595B"/>
                </a:solidFill>
                <a:latin typeface="GillSansNova-Book"/>
                <a:cs typeface="GillSansNova-Book"/>
              </a:rPr>
              <a:t> </a:t>
            </a:r>
            <a:r>
              <a:rPr sz="1000" spc="-10" dirty="0">
                <a:solidFill>
                  <a:srgbClr val="58595B"/>
                </a:solidFill>
                <a:latin typeface="GillSansNova-Book"/>
                <a:cs typeface="GillSansNova-Book"/>
              </a:rPr>
              <a:t>relating</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to</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safeguarding</a:t>
            </a:r>
            <a:r>
              <a:rPr sz="1000" spc="-30" dirty="0">
                <a:solidFill>
                  <a:srgbClr val="58595B"/>
                </a:solidFill>
                <a:latin typeface="GillSansNova-Book"/>
                <a:cs typeface="GillSansNova-Book"/>
              </a:rPr>
              <a:t> </a:t>
            </a:r>
            <a:r>
              <a:rPr sz="1000" spc="-25" dirty="0">
                <a:solidFill>
                  <a:srgbClr val="58595B"/>
                </a:solidFill>
                <a:latin typeface="GillSansNova-Book"/>
                <a:cs typeface="GillSansNova-Book"/>
              </a:rPr>
              <a:t>and </a:t>
            </a:r>
            <a:r>
              <a:rPr sz="1000" spc="-10" dirty="0">
                <a:solidFill>
                  <a:srgbClr val="58595B"/>
                </a:solidFill>
                <a:latin typeface="GillSansNova-Book"/>
                <a:cs typeface="GillSansNova-Book"/>
              </a:rPr>
              <a:t>promoting</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the</a:t>
            </a:r>
            <a:r>
              <a:rPr sz="1000" spc="-25" dirty="0">
                <a:solidFill>
                  <a:srgbClr val="58595B"/>
                </a:solidFill>
                <a:latin typeface="GillSansNova-Book"/>
                <a:cs typeface="GillSansNova-Book"/>
              </a:rPr>
              <a:t> </a:t>
            </a:r>
            <a:r>
              <a:rPr sz="1000" spc="-20" dirty="0">
                <a:solidFill>
                  <a:srgbClr val="58595B"/>
                </a:solidFill>
                <a:latin typeface="GillSansNova-Book"/>
                <a:cs typeface="GillSansNova-Book"/>
              </a:rPr>
              <a:t>welfare</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of</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children,</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including:</a:t>
            </a:r>
            <a:endParaRPr sz="1000" dirty="0">
              <a:latin typeface="GillSansNova-Book"/>
              <a:cs typeface="GillSansNova-Book"/>
            </a:endParaRPr>
          </a:p>
          <a:p>
            <a:pPr marL="253365" indent="-240665">
              <a:lnSpc>
                <a:spcPct val="100000"/>
              </a:lnSpc>
              <a:spcBef>
                <a:spcPts val="900"/>
              </a:spcBef>
              <a:buChar char="•"/>
              <a:tabLst>
                <a:tab pos="253365" algn="l"/>
                <a:tab pos="254000" algn="l"/>
              </a:tabLst>
            </a:pPr>
            <a:r>
              <a:rPr sz="1000" spc="-10" dirty="0">
                <a:solidFill>
                  <a:srgbClr val="58595B"/>
                </a:solidFill>
                <a:latin typeface="GillSansNova-Book"/>
                <a:cs typeface="GillSansNova-Book"/>
              </a:rPr>
              <a:t>Motivation</a:t>
            </a:r>
            <a:r>
              <a:rPr sz="1000" spc="-40" dirty="0">
                <a:solidFill>
                  <a:srgbClr val="58595B"/>
                </a:solidFill>
                <a:latin typeface="GillSansNova-Book"/>
                <a:cs typeface="GillSansNova-Book"/>
              </a:rPr>
              <a:t> </a:t>
            </a:r>
            <a:r>
              <a:rPr sz="1000" dirty="0">
                <a:solidFill>
                  <a:srgbClr val="58595B"/>
                </a:solidFill>
                <a:latin typeface="GillSansNova-Book"/>
                <a:cs typeface="GillSansNova-Book"/>
              </a:rPr>
              <a:t>to</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work</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with</a:t>
            </a:r>
            <a:r>
              <a:rPr sz="1000" spc="-40" dirty="0">
                <a:solidFill>
                  <a:srgbClr val="58595B"/>
                </a:solidFill>
                <a:latin typeface="GillSansNova-Book"/>
                <a:cs typeface="GillSansNova-Book"/>
              </a:rPr>
              <a:t> </a:t>
            </a:r>
            <a:r>
              <a:rPr sz="1000" spc="-10" dirty="0">
                <a:solidFill>
                  <a:srgbClr val="58595B"/>
                </a:solidFill>
                <a:latin typeface="GillSansNova-Book"/>
                <a:cs typeface="GillSansNova-Book"/>
              </a:rPr>
              <a:t>children</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and</a:t>
            </a:r>
            <a:r>
              <a:rPr sz="1000" spc="-35" dirty="0">
                <a:solidFill>
                  <a:srgbClr val="58595B"/>
                </a:solidFill>
                <a:latin typeface="GillSansNova-Book"/>
                <a:cs typeface="GillSansNova-Book"/>
              </a:rPr>
              <a:t> </a:t>
            </a:r>
            <a:r>
              <a:rPr sz="1000" spc="-10" dirty="0">
                <a:solidFill>
                  <a:srgbClr val="58595B"/>
                </a:solidFill>
                <a:latin typeface="GillSansNova-Book"/>
                <a:cs typeface="GillSansNova-Book"/>
              </a:rPr>
              <a:t>young</a:t>
            </a:r>
            <a:r>
              <a:rPr sz="1000" spc="-35" dirty="0">
                <a:solidFill>
                  <a:srgbClr val="58595B"/>
                </a:solidFill>
                <a:latin typeface="GillSansNova-Book"/>
                <a:cs typeface="GillSansNova-Book"/>
              </a:rPr>
              <a:t> </a:t>
            </a:r>
            <a:r>
              <a:rPr sz="1000" spc="-10" dirty="0">
                <a:solidFill>
                  <a:srgbClr val="58595B"/>
                </a:solidFill>
                <a:latin typeface="GillSansNova-Book"/>
                <a:cs typeface="GillSansNova-Book"/>
              </a:rPr>
              <a:t>people</a:t>
            </a:r>
            <a:endParaRPr sz="1000" dirty="0">
              <a:latin typeface="GillSansNova-Book"/>
              <a:cs typeface="GillSansNova-Book"/>
            </a:endParaRPr>
          </a:p>
          <a:p>
            <a:pPr marL="253365" marR="460375" indent="-240665">
              <a:lnSpc>
                <a:spcPct val="100000"/>
              </a:lnSpc>
              <a:buChar char="•"/>
              <a:tabLst>
                <a:tab pos="253365" algn="l"/>
                <a:tab pos="254000" algn="l"/>
              </a:tabLst>
            </a:pPr>
            <a:r>
              <a:rPr sz="1000" dirty="0">
                <a:solidFill>
                  <a:srgbClr val="58595B"/>
                </a:solidFill>
                <a:latin typeface="GillSansNova-Book"/>
                <a:cs typeface="GillSansNova-Book"/>
              </a:rPr>
              <a:t>Ability</a:t>
            </a:r>
            <a:r>
              <a:rPr sz="1000" spc="-40" dirty="0">
                <a:solidFill>
                  <a:srgbClr val="58595B"/>
                </a:solidFill>
                <a:latin typeface="GillSansNova-Book"/>
                <a:cs typeface="GillSansNova-Book"/>
              </a:rPr>
              <a:t> </a:t>
            </a:r>
            <a:r>
              <a:rPr sz="1000" dirty="0">
                <a:solidFill>
                  <a:srgbClr val="58595B"/>
                </a:solidFill>
                <a:latin typeface="GillSansNova-Book"/>
                <a:cs typeface="GillSansNova-Book"/>
              </a:rPr>
              <a:t>to</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form</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and</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maintain</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appropriate</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relationships</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and</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personal</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boundaries</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with</a:t>
            </a:r>
            <a:r>
              <a:rPr sz="1000" spc="-30" dirty="0">
                <a:solidFill>
                  <a:srgbClr val="58595B"/>
                </a:solidFill>
                <a:latin typeface="GillSansNova-Book"/>
                <a:cs typeface="GillSansNova-Book"/>
              </a:rPr>
              <a:t> </a:t>
            </a:r>
            <a:r>
              <a:rPr sz="1000" spc="-20" dirty="0">
                <a:solidFill>
                  <a:srgbClr val="58595B"/>
                </a:solidFill>
                <a:latin typeface="GillSansNova-Book"/>
                <a:cs typeface="GillSansNova-Book"/>
              </a:rPr>
              <a:t>children </a:t>
            </a:r>
            <a:r>
              <a:rPr sz="1000" dirty="0">
                <a:solidFill>
                  <a:srgbClr val="58595B"/>
                </a:solidFill>
                <a:latin typeface="GillSansNova-Book"/>
                <a:cs typeface="GillSansNova-Book"/>
              </a:rPr>
              <a:t>and</a:t>
            </a:r>
            <a:r>
              <a:rPr sz="1000" spc="-40" dirty="0">
                <a:solidFill>
                  <a:srgbClr val="58595B"/>
                </a:solidFill>
                <a:latin typeface="GillSansNova-Book"/>
                <a:cs typeface="GillSansNova-Book"/>
              </a:rPr>
              <a:t> </a:t>
            </a:r>
            <a:r>
              <a:rPr sz="1000" spc="-10" dirty="0">
                <a:solidFill>
                  <a:srgbClr val="58595B"/>
                </a:solidFill>
                <a:latin typeface="GillSansNova-Book"/>
                <a:cs typeface="GillSansNova-Book"/>
              </a:rPr>
              <a:t>young</a:t>
            </a:r>
            <a:r>
              <a:rPr sz="1000" spc="-35" dirty="0">
                <a:solidFill>
                  <a:srgbClr val="58595B"/>
                </a:solidFill>
                <a:latin typeface="GillSansNova-Book"/>
                <a:cs typeface="GillSansNova-Book"/>
              </a:rPr>
              <a:t> </a:t>
            </a:r>
            <a:r>
              <a:rPr sz="1000" spc="-10" dirty="0">
                <a:solidFill>
                  <a:srgbClr val="58595B"/>
                </a:solidFill>
                <a:latin typeface="GillSansNova-Book"/>
                <a:cs typeface="GillSansNova-Book"/>
              </a:rPr>
              <a:t>people</a:t>
            </a:r>
            <a:endParaRPr sz="1000" dirty="0">
              <a:latin typeface="GillSansNova-Book"/>
              <a:cs typeface="GillSansNova-Book"/>
            </a:endParaRPr>
          </a:p>
          <a:p>
            <a:pPr marL="253365" indent="-240665">
              <a:lnSpc>
                <a:spcPct val="100000"/>
              </a:lnSpc>
              <a:buChar char="•"/>
              <a:tabLst>
                <a:tab pos="253365" algn="l"/>
                <a:tab pos="254000" algn="l"/>
              </a:tabLst>
            </a:pPr>
            <a:r>
              <a:rPr sz="1000" spc="-10" dirty="0">
                <a:solidFill>
                  <a:srgbClr val="58595B"/>
                </a:solidFill>
                <a:latin typeface="GillSansNova-Book"/>
                <a:cs typeface="GillSansNova-Book"/>
              </a:rPr>
              <a:t>Emotional</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resilience</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in</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working</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with</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challenging</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behaviours</a:t>
            </a:r>
            <a:endParaRPr sz="1000" dirty="0">
              <a:latin typeface="GillSansNova-Book"/>
              <a:cs typeface="GillSansNova-Book"/>
            </a:endParaRPr>
          </a:p>
          <a:p>
            <a:pPr marL="253365" indent="-240665">
              <a:lnSpc>
                <a:spcPct val="100000"/>
              </a:lnSpc>
              <a:buChar char="•"/>
              <a:tabLst>
                <a:tab pos="253365" algn="l"/>
                <a:tab pos="254000" algn="l"/>
              </a:tabLst>
            </a:pPr>
            <a:r>
              <a:rPr sz="1000" spc="-10" dirty="0">
                <a:solidFill>
                  <a:srgbClr val="58595B"/>
                </a:solidFill>
                <a:latin typeface="GillSansNova-Book"/>
                <a:cs typeface="GillSansNova-Book"/>
              </a:rPr>
              <a:t>Attitudes</a:t>
            </a:r>
            <a:r>
              <a:rPr sz="1000" spc="-20" dirty="0">
                <a:solidFill>
                  <a:srgbClr val="58595B"/>
                </a:solidFill>
                <a:latin typeface="GillSansNova-Book"/>
                <a:cs typeface="GillSansNova-Book"/>
              </a:rPr>
              <a:t> </a:t>
            </a:r>
            <a:r>
              <a:rPr sz="1000" dirty="0">
                <a:solidFill>
                  <a:srgbClr val="58595B"/>
                </a:solidFill>
                <a:latin typeface="GillSansNova-Book"/>
                <a:cs typeface="GillSansNova-Book"/>
              </a:rPr>
              <a:t>to</a:t>
            </a:r>
            <a:r>
              <a:rPr sz="1000" spc="-20" dirty="0">
                <a:solidFill>
                  <a:srgbClr val="58595B"/>
                </a:solidFill>
                <a:latin typeface="GillSansNova-Book"/>
                <a:cs typeface="GillSansNova-Book"/>
              </a:rPr>
              <a:t> </a:t>
            </a:r>
            <a:r>
              <a:rPr sz="1000" dirty="0">
                <a:solidFill>
                  <a:srgbClr val="58595B"/>
                </a:solidFill>
                <a:latin typeface="GillSansNova-Book"/>
                <a:cs typeface="GillSansNova-Book"/>
              </a:rPr>
              <a:t>use</a:t>
            </a:r>
            <a:r>
              <a:rPr sz="1000" spc="-20" dirty="0">
                <a:solidFill>
                  <a:srgbClr val="58595B"/>
                </a:solidFill>
                <a:latin typeface="GillSansNova-Book"/>
                <a:cs typeface="GillSansNova-Book"/>
              </a:rPr>
              <a:t> </a:t>
            </a:r>
            <a:r>
              <a:rPr sz="1000" dirty="0">
                <a:solidFill>
                  <a:srgbClr val="58595B"/>
                </a:solidFill>
                <a:latin typeface="GillSansNova-Book"/>
                <a:cs typeface="GillSansNova-Book"/>
              </a:rPr>
              <a:t>of</a:t>
            </a:r>
            <a:r>
              <a:rPr sz="1000" spc="-15" dirty="0">
                <a:solidFill>
                  <a:srgbClr val="58595B"/>
                </a:solidFill>
                <a:latin typeface="GillSansNova-Book"/>
                <a:cs typeface="GillSansNova-Book"/>
              </a:rPr>
              <a:t> </a:t>
            </a:r>
            <a:r>
              <a:rPr sz="1000" spc="-10" dirty="0">
                <a:solidFill>
                  <a:srgbClr val="58595B"/>
                </a:solidFill>
                <a:latin typeface="GillSansNova-Book"/>
                <a:cs typeface="GillSansNova-Book"/>
              </a:rPr>
              <a:t>authority</a:t>
            </a:r>
            <a:r>
              <a:rPr sz="1000" spc="-20" dirty="0">
                <a:solidFill>
                  <a:srgbClr val="58595B"/>
                </a:solidFill>
                <a:latin typeface="GillSansNova-Book"/>
                <a:cs typeface="GillSansNova-Book"/>
              </a:rPr>
              <a:t> </a:t>
            </a:r>
            <a:r>
              <a:rPr sz="1000" dirty="0">
                <a:solidFill>
                  <a:srgbClr val="58595B"/>
                </a:solidFill>
                <a:latin typeface="GillSansNova-Book"/>
                <a:cs typeface="GillSansNova-Book"/>
              </a:rPr>
              <a:t>and</a:t>
            </a:r>
            <a:r>
              <a:rPr sz="1000" spc="-20" dirty="0">
                <a:solidFill>
                  <a:srgbClr val="58595B"/>
                </a:solidFill>
                <a:latin typeface="GillSansNova-Book"/>
                <a:cs typeface="GillSansNova-Book"/>
              </a:rPr>
              <a:t> </a:t>
            </a:r>
            <a:r>
              <a:rPr sz="1000" spc="-10" dirty="0">
                <a:solidFill>
                  <a:srgbClr val="58595B"/>
                </a:solidFill>
                <a:latin typeface="GillSansNova-Book"/>
                <a:cs typeface="GillSansNova-Book"/>
              </a:rPr>
              <a:t>maintaining</a:t>
            </a:r>
            <a:r>
              <a:rPr sz="1000" spc="-15" dirty="0">
                <a:solidFill>
                  <a:srgbClr val="58595B"/>
                </a:solidFill>
                <a:latin typeface="GillSansNova-Book"/>
                <a:cs typeface="GillSansNova-Book"/>
              </a:rPr>
              <a:t> </a:t>
            </a:r>
            <a:r>
              <a:rPr sz="1000" spc="-10" dirty="0">
                <a:solidFill>
                  <a:srgbClr val="58595B"/>
                </a:solidFill>
                <a:latin typeface="GillSansNova-Book"/>
                <a:cs typeface="GillSansNova-Book"/>
              </a:rPr>
              <a:t>discipline</a:t>
            </a:r>
            <a:endParaRPr sz="1000" dirty="0">
              <a:latin typeface="GillSansNova-Book"/>
              <a:cs typeface="GillSansNova-Book"/>
            </a:endParaRPr>
          </a:p>
          <a:p>
            <a:pPr>
              <a:lnSpc>
                <a:spcPct val="100000"/>
              </a:lnSpc>
              <a:spcBef>
                <a:spcPts val="50"/>
              </a:spcBef>
              <a:buClr>
                <a:srgbClr val="58595B"/>
              </a:buClr>
              <a:buFont typeface="GillSansNova-Book"/>
              <a:buChar char="•"/>
            </a:pPr>
            <a:endParaRPr sz="800" dirty="0">
              <a:latin typeface="GillSansNova-Book"/>
              <a:cs typeface="GillSansNova-Book"/>
            </a:endParaRPr>
          </a:p>
          <a:p>
            <a:pPr marL="12700">
              <a:lnSpc>
                <a:spcPct val="100000"/>
              </a:lnSpc>
            </a:pPr>
            <a:r>
              <a:rPr sz="1000" b="1" spc="-10" dirty="0">
                <a:solidFill>
                  <a:srgbClr val="58595B"/>
                </a:solidFill>
                <a:latin typeface="GillSansNova-SemiBold"/>
                <a:cs typeface="GillSansNova-SemiBold"/>
              </a:rPr>
              <a:t>Conditional</a:t>
            </a:r>
            <a:r>
              <a:rPr sz="1000" b="1" spc="-20" dirty="0">
                <a:solidFill>
                  <a:srgbClr val="58595B"/>
                </a:solidFill>
                <a:latin typeface="GillSansNova-SemiBold"/>
                <a:cs typeface="GillSansNova-SemiBold"/>
              </a:rPr>
              <a:t> </a:t>
            </a:r>
            <a:r>
              <a:rPr sz="1000" b="1" spc="-10" dirty="0">
                <a:solidFill>
                  <a:srgbClr val="58595B"/>
                </a:solidFill>
                <a:latin typeface="GillSansNova-SemiBold"/>
                <a:cs typeface="GillSansNova-SemiBold"/>
              </a:rPr>
              <a:t>offer:</a:t>
            </a:r>
            <a:r>
              <a:rPr sz="1000" b="1" spc="-20" dirty="0">
                <a:solidFill>
                  <a:srgbClr val="58595B"/>
                </a:solidFill>
                <a:latin typeface="GillSansNova-SemiBold"/>
                <a:cs typeface="GillSansNova-SemiBold"/>
              </a:rPr>
              <a:t> </a:t>
            </a:r>
            <a:r>
              <a:rPr sz="1000" b="1" spc="-10" dirty="0">
                <a:solidFill>
                  <a:srgbClr val="58595B"/>
                </a:solidFill>
                <a:latin typeface="GillSansNova-SemiBold"/>
                <a:cs typeface="GillSansNova-SemiBold"/>
              </a:rPr>
              <a:t>Pre-employment</a:t>
            </a:r>
            <a:r>
              <a:rPr sz="1000" b="1" spc="-20" dirty="0">
                <a:solidFill>
                  <a:srgbClr val="58595B"/>
                </a:solidFill>
                <a:latin typeface="GillSansNova-SemiBold"/>
                <a:cs typeface="GillSansNova-SemiBold"/>
              </a:rPr>
              <a:t> </a:t>
            </a:r>
            <a:r>
              <a:rPr sz="1000" b="1" spc="-10" dirty="0">
                <a:solidFill>
                  <a:srgbClr val="58595B"/>
                </a:solidFill>
                <a:latin typeface="GillSansNova-SemiBold"/>
                <a:cs typeface="GillSansNova-SemiBold"/>
              </a:rPr>
              <a:t>Checks</a:t>
            </a:r>
            <a:endParaRPr sz="1000" dirty="0">
              <a:latin typeface="GillSansNova-SemiBold"/>
              <a:cs typeface="GillSansNova-SemiBold"/>
            </a:endParaRPr>
          </a:p>
          <a:p>
            <a:pPr marL="12700">
              <a:lnSpc>
                <a:spcPct val="100000"/>
              </a:lnSpc>
              <a:spcBef>
                <a:spcPts val="900"/>
              </a:spcBef>
            </a:pPr>
            <a:r>
              <a:rPr sz="1000" dirty="0">
                <a:solidFill>
                  <a:srgbClr val="58595B"/>
                </a:solidFill>
                <a:latin typeface="GillSansNova-Book"/>
                <a:cs typeface="GillSansNova-Book"/>
              </a:rPr>
              <a:t>Any</a:t>
            </a:r>
            <a:r>
              <a:rPr sz="1000" spc="-35" dirty="0">
                <a:solidFill>
                  <a:srgbClr val="58595B"/>
                </a:solidFill>
                <a:latin typeface="GillSansNova-Book"/>
                <a:cs typeface="GillSansNova-Book"/>
              </a:rPr>
              <a:t> </a:t>
            </a:r>
            <a:r>
              <a:rPr sz="1000" spc="-10" dirty="0">
                <a:solidFill>
                  <a:srgbClr val="58595B"/>
                </a:solidFill>
                <a:latin typeface="GillSansNova-Book"/>
                <a:cs typeface="GillSansNova-Book"/>
              </a:rPr>
              <a:t>offer</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to</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successful</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candidates</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will</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be</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conditional</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upon:</a:t>
            </a:r>
            <a:endParaRPr sz="1000" dirty="0">
              <a:latin typeface="GillSansNova-Book"/>
              <a:cs typeface="GillSansNova-Book"/>
            </a:endParaRPr>
          </a:p>
          <a:p>
            <a:pPr>
              <a:lnSpc>
                <a:spcPct val="100000"/>
              </a:lnSpc>
              <a:spcBef>
                <a:spcPts val="55"/>
              </a:spcBef>
            </a:pPr>
            <a:endParaRPr sz="800" dirty="0">
              <a:latin typeface="GillSansNova-Book"/>
              <a:cs typeface="GillSansNova-Book"/>
            </a:endParaRPr>
          </a:p>
          <a:p>
            <a:pPr marL="253365" indent="-240665">
              <a:lnSpc>
                <a:spcPct val="100000"/>
              </a:lnSpc>
              <a:buChar char="•"/>
              <a:tabLst>
                <a:tab pos="253365" algn="l"/>
                <a:tab pos="254000" algn="l"/>
              </a:tabLst>
            </a:pPr>
            <a:r>
              <a:rPr sz="1000" spc="-20" dirty="0">
                <a:solidFill>
                  <a:srgbClr val="58595B"/>
                </a:solidFill>
                <a:latin typeface="GillSansNova-Book"/>
                <a:cs typeface="GillSansNova-Book"/>
              </a:rPr>
              <a:t>Verification</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of</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right</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to</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work</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in</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the</a:t>
            </a:r>
            <a:r>
              <a:rPr sz="1000" spc="-25" dirty="0">
                <a:solidFill>
                  <a:srgbClr val="58595B"/>
                </a:solidFill>
                <a:latin typeface="GillSansNova-Book"/>
                <a:cs typeface="GillSansNova-Book"/>
              </a:rPr>
              <a:t> UK</a:t>
            </a:r>
            <a:endParaRPr sz="1000" dirty="0">
              <a:latin typeface="GillSansNova-Book"/>
              <a:cs typeface="GillSansNova-Book"/>
            </a:endParaRPr>
          </a:p>
          <a:p>
            <a:pPr marL="253365" marR="1508125" indent="-240665">
              <a:lnSpc>
                <a:spcPct val="100000"/>
              </a:lnSpc>
              <a:buChar char="•"/>
              <a:tabLst>
                <a:tab pos="253365" algn="l"/>
                <a:tab pos="254000" algn="l"/>
              </a:tabLst>
            </a:pPr>
            <a:r>
              <a:rPr sz="1000" spc="-10" dirty="0">
                <a:solidFill>
                  <a:srgbClr val="58595B"/>
                </a:solidFill>
                <a:latin typeface="GillSansNova-Book"/>
                <a:cs typeface="GillSansNova-Book"/>
              </a:rPr>
              <a:t>Receipt</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of</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at</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least</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two</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satisfactory</a:t>
            </a:r>
            <a:r>
              <a:rPr sz="1000" spc="-30" dirty="0">
                <a:solidFill>
                  <a:srgbClr val="58595B"/>
                </a:solidFill>
                <a:latin typeface="GillSansNova-Book"/>
                <a:cs typeface="GillSansNova-Book"/>
              </a:rPr>
              <a:t> </a:t>
            </a:r>
            <a:r>
              <a:rPr sz="1000" spc="-20" dirty="0">
                <a:solidFill>
                  <a:srgbClr val="58595B"/>
                </a:solidFill>
                <a:latin typeface="GillSansNova-Book"/>
                <a:cs typeface="GillSansNova-Book"/>
              </a:rPr>
              <a:t>references</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(if</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these</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have</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not</a:t>
            </a:r>
            <a:r>
              <a:rPr sz="1000" spc="-25" dirty="0">
                <a:solidFill>
                  <a:srgbClr val="58595B"/>
                </a:solidFill>
                <a:latin typeface="GillSansNova-Book"/>
                <a:cs typeface="GillSansNova-Book"/>
              </a:rPr>
              <a:t> </a:t>
            </a:r>
            <a:r>
              <a:rPr sz="1000" spc="-20" dirty="0">
                <a:solidFill>
                  <a:srgbClr val="58595B"/>
                </a:solidFill>
                <a:latin typeface="GillSansNova-Book"/>
                <a:cs typeface="GillSansNova-Book"/>
              </a:rPr>
              <a:t>already </a:t>
            </a:r>
            <a:r>
              <a:rPr sz="1000" dirty="0">
                <a:solidFill>
                  <a:srgbClr val="58595B"/>
                </a:solidFill>
                <a:latin typeface="GillSansNova-Book"/>
                <a:cs typeface="GillSansNova-Book"/>
              </a:rPr>
              <a:t>been</a:t>
            </a:r>
            <a:r>
              <a:rPr sz="1000" spc="-50" dirty="0">
                <a:solidFill>
                  <a:srgbClr val="58595B"/>
                </a:solidFill>
                <a:latin typeface="GillSansNova-Book"/>
                <a:cs typeface="GillSansNova-Book"/>
              </a:rPr>
              <a:t> </a:t>
            </a:r>
            <a:r>
              <a:rPr sz="1000" spc="-10" dirty="0">
                <a:solidFill>
                  <a:srgbClr val="58595B"/>
                </a:solidFill>
                <a:latin typeface="GillSansNova-Book"/>
                <a:cs typeface="GillSansNova-Book"/>
              </a:rPr>
              <a:t>received)</a:t>
            </a:r>
            <a:endParaRPr sz="1000" dirty="0">
              <a:latin typeface="GillSansNova-Book"/>
              <a:cs typeface="GillSansNova-Book"/>
            </a:endParaRPr>
          </a:p>
          <a:p>
            <a:pPr marL="253365" indent="-240665">
              <a:lnSpc>
                <a:spcPct val="100000"/>
              </a:lnSpc>
              <a:buChar char="•"/>
              <a:tabLst>
                <a:tab pos="253365" algn="l"/>
                <a:tab pos="254000" algn="l"/>
              </a:tabLst>
            </a:pPr>
            <a:r>
              <a:rPr sz="1000" spc="-20" dirty="0">
                <a:solidFill>
                  <a:srgbClr val="58595B"/>
                </a:solidFill>
                <a:latin typeface="GillSansNova-Book"/>
                <a:cs typeface="GillSansNova-Book"/>
              </a:rPr>
              <a:t>Verification </a:t>
            </a:r>
            <a:r>
              <a:rPr sz="1000" dirty="0">
                <a:solidFill>
                  <a:srgbClr val="58595B"/>
                </a:solidFill>
                <a:latin typeface="GillSansNova-Book"/>
                <a:cs typeface="GillSansNova-Book"/>
              </a:rPr>
              <a:t>of</a:t>
            </a:r>
            <a:r>
              <a:rPr sz="1000" spc="-15" dirty="0">
                <a:solidFill>
                  <a:srgbClr val="58595B"/>
                </a:solidFill>
                <a:latin typeface="GillSansNova-Book"/>
                <a:cs typeface="GillSansNova-Book"/>
              </a:rPr>
              <a:t> </a:t>
            </a:r>
            <a:r>
              <a:rPr sz="1000" spc="-10" dirty="0">
                <a:solidFill>
                  <a:srgbClr val="58595B"/>
                </a:solidFill>
                <a:latin typeface="GillSansNova-Book"/>
                <a:cs typeface="GillSansNova-Book"/>
              </a:rPr>
              <a:t>identity</a:t>
            </a:r>
            <a:r>
              <a:rPr sz="1000" spc="-15" dirty="0">
                <a:solidFill>
                  <a:srgbClr val="58595B"/>
                </a:solidFill>
                <a:latin typeface="GillSansNova-Book"/>
                <a:cs typeface="GillSansNova-Book"/>
              </a:rPr>
              <a:t> </a:t>
            </a:r>
            <a:r>
              <a:rPr sz="1000" dirty="0">
                <a:solidFill>
                  <a:srgbClr val="58595B"/>
                </a:solidFill>
                <a:latin typeface="GillSansNova-Book"/>
                <a:cs typeface="GillSansNova-Book"/>
              </a:rPr>
              <a:t>checks</a:t>
            </a:r>
            <a:r>
              <a:rPr sz="1000" spc="-15" dirty="0">
                <a:solidFill>
                  <a:srgbClr val="58595B"/>
                </a:solidFill>
                <a:latin typeface="GillSansNova-Book"/>
                <a:cs typeface="GillSansNova-Book"/>
              </a:rPr>
              <a:t> </a:t>
            </a:r>
            <a:r>
              <a:rPr sz="1000" dirty="0">
                <a:solidFill>
                  <a:srgbClr val="58595B"/>
                </a:solidFill>
                <a:latin typeface="GillSansNova-Book"/>
                <a:cs typeface="GillSansNova-Book"/>
              </a:rPr>
              <a:t>and</a:t>
            </a:r>
            <a:r>
              <a:rPr sz="1000" spc="-15" dirty="0">
                <a:solidFill>
                  <a:srgbClr val="58595B"/>
                </a:solidFill>
                <a:latin typeface="GillSansNova-Book"/>
                <a:cs typeface="GillSansNova-Book"/>
              </a:rPr>
              <a:t> </a:t>
            </a:r>
            <a:r>
              <a:rPr sz="1000" spc="-10" dirty="0">
                <a:solidFill>
                  <a:srgbClr val="58595B"/>
                </a:solidFill>
                <a:latin typeface="GillSansNova-Book"/>
                <a:cs typeface="GillSansNova-Book"/>
              </a:rPr>
              <a:t>qualifications</a:t>
            </a:r>
            <a:endParaRPr sz="1000" dirty="0">
              <a:latin typeface="GillSansNova-Book"/>
              <a:cs typeface="GillSansNova-Book"/>
            </a:endParaRPr>
          </a:p>
          <a:p>
            <a:pPr marL="253365" indent="-240665">
              <a:lnSpc>
                <a:spcPct val="100000"/>
              </a:lnSpc>
              <a:buChar char="•"/>
              <a:tabLst>
                <a:tab pos="253365" algn="l"/>
                <a:tab pos="254000" algn="l"/>
              </a:tabLst>
            </a:pPr>
            <a:r>
              <a:rPr sz="1000" dirty="0">
                <a:solidFill>
                  <a:srgbClr val="58595B"/>
                </a:solidFill>
                <a:latin typeface="GillSansNova-Book"/>
                <a:cs typeface="GillSansNova-Book"/>
              </a:rPr>
              <a:t>Section</a:t>
            </a:r>
            <a:r>
              <a:rPr sz="1000" spc="-55" dirty="0">
                <a:solidFill>
                  <a:srgbClr val="58595B"/>
                </a:solidFill>
                <a:latin typeface="GillSansNova-Book"/>
                <a:cs typeface="GillSansNova-Book"/>
              </a:rPr>
              <a:t> </a:t>
            </a:r>
            <a:r>
              <a:rPr sz="1000" dirty="0">
                <a:solidFill>
                  <a:srgbClr val="58595B"/>
                </a:solidFill>
                <a:latin typeface="GillSansNova-Book"/>
                <a:cs typeface="GillSansNova-Book"/>
              </a:rPr>
              <a:t>128</a:t>
            </a:r>
            <a:r>
              <a:rPr sz="1000" spc="-50" dirty="0">
                <a:solidFill>
                  <a:srgbClr val="58595B"/>
                </a:solidFill>
                <a:latin typeface="GillSansNova-Book"/>
                <a:cs typeface="GillSansNova-Book"/>
              </a:rPr>
              <a:t> </a:t>
            </a:r>
            <a:r>
              <a:rPr sz="1000" spc="-10" dirty="0">
                <a:solidFill>
                  <a:srgbClr val="58595B"/>
                </a:solidFill>
                <a:latin typeface="GillSansNova-Book"/>
                <a:cs typeface="GillSansNova-Book"/>
              </a:rPr>
              <a:t>check</a:t>
            </a:r>
            <a:endParaRPr sz="1000" dirty="0">
              <a:latin typeface="GillSansNova-Book"/>
              <a:cs typeface="GillSansNova-Book"/>
            </a:endParaRPr>
          </a:p>
          <a:p>
            <a:pPr marL="253365" indent="-240665">
              <a:lnSpc>
                <a:spcPct val="100000"/>
              </a:lnSpc>
              <a:buChar char="•"/>
              <a:tabLst>
                <a:tab pos="253365" algn="l"/>
                <a:tab pos="254000" algn="l"/>
              </a:tabLst>
            </a:pPr>
            <a:r>
              <a:rPr sz="1000" spc="-10" dirty="0">
                <a:solidFill>
                  <a:srgbClr val="58595B"/>
                </a:solidFill>
                <a:latin typeface="GillSansNova-Book"/>
                <a:cs typeface="GillSansNova-Book"/>
              </a:rPr>
              <a:t>Prohibition</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order</a:t>
            </a:r>
            <a:endParaRPr sz="1000" dirty="0">
              <a:latin typeface="GillSansNova-Book"/>
              <a:cs typeface="GillSansNova-Book"/>
            </a:endParaRPr>
          </a:p>
          <a:p>
            <a:pPr marL="253365" indent="-240665">
              <a:lnSpc>
                <a:spcPct val="100000"/>
              </a:lnSpc>
              <a:buChar char="•"/>
              <a:tabLst>
                <a:tab pos="253365" algn="l"/>
                <a:tab pos="254000" algn="l"/>
              </a:tabLst>
            </a:pPr>
            <a:r>
              <a:rPr sz="1000" spc="-10" dirty="0">
                <a:solidFill>
                  <a:srgbClr val="58595B"/>
                </a:solidFill>
                <a:latin typeface="GillSansNova-Book"/>
                <a:cs typeface="GillSansNova-Book"/>
              </a:rPr>
              <a:t>Satisfactory</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DBS</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Disclosure</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and</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Barred</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List</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Check</a:t>
            </a:r>
            <a:endParaRPr sz="1000" dirty="0">
              <a:latin typeface="GillSansNova-Book"/>
              <a:cs typeface="GillSansNova-Book"/>
            </a:endParaRPr>
          </a:p>
          <a:p>
            <a:pPr marL="253365" indent="-240665">
              <a:lnSpc>
                <a:spcPct val="100000"/>
              </a:lnSpc>
              <a:buChar char="•"/>
              <a:tabLst>
                <a:tab pos="253365" algn="l"/>
                <a:tab pos="254000" algn="l"/>
              </a:tabLst>
            </a:pPr>
            <a:r>
              <a:rPr sz="1000" spc="-20" dirty="0">
                <a:solidFill>
                  <a:srgbClr val="58595B"/>
                </a:solidFill>
                <a:latin typeface="GillSansNova-Book"/>
                <a:cs typeface="GillSansNova-Book"/>
              </a:rPr>
              <a:t>Verification</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of</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professional</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status</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such</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as</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QTS</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status,</a:t>
            </a:r>
            <a:r>
              <a:rPr sz="1000" spc="-30" dirty="0">
                <a:solidFill>
                  <a:srgbClr val="58595B"/>
                </a:solidFill>
                <a:latin typeface="GillSansNova-Book"/>
                <a:cs typeface="GillSansNova-Book"/>
              </a:rPr>
              <a:t> </a:t>
            </a:r>
            <a:r>
              <a:rPr sz="1000" dirty="0">
                <a:solidFill>
                  <a:srgbClr val="58595B"/>
                </a:solidFill>
                <a:latin typeface="GillSansNova-Book"/>
                <a:cs typeface="GillSansNova-Book"/>
              </a:rPr>
              <a:t>NPQH</a:t>
            </a:r>
            <a:r>
              <a:rPr sz="1000" spc="-30" dirty="0">
                <a:solidFill>
                  <a:srgbClr val="58595B"/>
                </a:solidFill>
                <a:latin typeface="GillSansNova-Book"/>
                <a:cs typeface="GillSansNova-Book"/>
              </a:rPr>
              <a:t> </a:t>
            </a:r>
            <a:r>
              <a:rPr sz="1000" spc="-20" dirty="0">
                <a:solidFill>
                  <a:srgbClr val="58595B"/>
                </a:solidFill>
                <a:latin typeface="GillSansNova-Book"/>
                <a:cs typeface="GillSansNova-Book"/>
              </a:rPr>
              <a:t>(where</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required)</a:t>
            </a:r>
            <a:endParaRPr sz="1000" dirty="0">
              <a:latin typeface="GillSansNova-Book"/>
              <a:cs typeface="GillSansNova-Book"/>
            </a:endParaRPr>
          </a:p>
          <a:p>
            <a:pPr marL="253365" indent="-240665">
              <a:lnSpc>
                <a:spcPct val="100000"/>
              </a:lnSpc>
              <a:buChar char="•"/>
              <a:tabLst>
                <a:tab pos="253365" algn="l"/>
                <a:tab pos="254000" algn="l"/>
              </a:tabLst>
            </a:pPr>
            <a:r>
              <a:rPr sz="1000" spc="-10" dirty="0">
                <a:solidFill>
                  <a:srgbClr val="58595B"/>
                </a:solidFill>
                <a:latin typeface="GillSansNova-Book"/>
                <a:cs typeface="GillSansNova-Book"/>
              </a:rPr>
              <a:t>Completion</a:t>
            </a:r>
            <a:r>
              <a:rPr sz="1000" spc="-25" dirty="0">
                <a:solidFill>
                  <a:srgbClr val="58595B"/>
                </a:solidFill>
                <a:latin typeface="GillSansNova-Book"/>
                <a:cs typeface="GillSansNova-Book"/>
              </a:rPr>
              <a:t> </a:t>
            </a:r>
            <a:r>
              <a:rPr sz="1000" dirty="0">
                <a:solidFill>
                  <a:srgbClr val="58595B"/>
                </a:solidFill>
                <a:latin typeface="GillSansNova-Book"/>
                <a:cs typeface="GillSansNova-Book"/>
              </a:rPr>
              <a:t>of</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Employee</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Health</a:t>
            </a:r>
            <a:r>
              <a:rPr sz="1000" spc="-25" dirty="0">
                <a:solidFill>
                  <a:srgbClr val="58595B"/>
                </a:solidFill>
                <a:latin typeface="GillSansNova-Book"/>
                <a:cs typeface="GillSansNova-Book"/>
              </a:rPr>
              <a:t> </a:t>
            </a:r>
            <a:r>
              <a:rPr sz="1000" spc="-10" dirty="0">
                <a:solidFill>
                  <a:srgbClr val="58595B"/>
                </a:solidFill>
                <a:latin typeface="GillSansNova-Book"/>
                <a:cs typeface="GillSansNova-Book"/>
              </a:rPr>
              <a:t>Declaration</a:t>
            </a:r>
            <a:endParaRPr sz="1000" dirty="0">
              <a:latin typeface="GillSansNova-Book"/>
              <a:cs typeface="GillSansNova-Book"/>
            </a:endParaRPr>
          </a:p>
          <a:p>
            <a:pPr marL="253365" marR="276860" indent="-240665">
              <a:lnSpc>
                <a:spcPct val="100000"/>
              </a:lnSpc>
              <a:buChar char="•"/>
              <a:tabLst>
                <a:tab pos="253365" algn="l"/>
                <a:tab pos="254000" algn="l"/>
              </a:tabLst>
            </a:pPr>
            <a:r>
              <a:rPr sz="1000" spc="-10" dirty="0">
                <a:solidFill>
                  <a:srgbClr val="58595B"/>
                </a:solidFill>
                <a:latin typeface="GillSansNova-Book"/>
                <a:cs typeface="GillSansNova-Book"/>
              </a:rPr>
              <a:t>Where</a:t>
            </a:r>
            <a:r>
              <a:rPr sz="1000" spc="-45" dirty="0">
                <a:solidFill>
                  <a:srgbClr val="58595B"/>
                </a:solidFill>
                <a:latin typeface="GillSansNova-Book"/>
                <a:cs typeface="GillSansNova-Book"/>
              </a:rPr>
              <a:t> </a:t>
            </a:r>
            <a:r>
              <a:rPr sz="1000" dirty="0">
                <a:solidFill>
                  <a:srgbClr val="58595B"/>
                </a:solidFill>
                <a:latin typeface="GillSansNova-Book"/>
                <a:cs typeface="GillSansNova-Book"/>
              </a:rPr>
              <a:t>the</a:t>
            </a:r>
            <a:r>
              <a:rPr sz="1000" spc="-35" dirty="0">
                <a:solidFill>
                  <a:srgbClr val="58595B"/>
                </a:solidFill>
                <a:latin typeface="GillSansNova-Book"/>
                <a:cs typeface="GillSansNova-Book"/>
              </a:rPr>
              <a:t> </a:t>
            </a:r>
            <a:r>
              <a:rPr sz="1000" spc="-10" dirty="0">
                <a:solidFill>
                  <a:srgbClr val="58595B"/>
                </a:solidFill>
                <a:latin typeface="GillSansNova-Book"/>
                <a:cs typeface="GillSansNova-Book"/>
              </a:rPr>
              <a:t>successful</a:t>
            </a:r>
            <a:r>
              <a:rPr sz="1000" spc="-35" dirty="0">
                <a:solidFill>
                  <a:srgbClr val="58595B"/>
                </a:solidFill>
                <a:latin typeface="GillSansNova-Book"/>
                <a:cs typeface="GillSansNova-Book"/>
              </a:rPr>
              <a:t> </a:t>
            </a:r>
            <a:r>
              <a:rPr sz="1000" spc="-10" dirty="0">
                <a:solidFill>
                  <a:srgbClr val="58595B"/>
                </a:solidFill>
                <a:latin typeface="GillSansNova-Book"/>
                <a:cs typeface="GillSansNova-Book"/>
              </a:rPr>
              <a:t>candidate</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has</a:t>
            </a:r>
            <a:r>
              <a:rPr sz="1000" spc="-35" dirty="0">
                <a:solidFill>
                  <a:srgbClr val="58595B"/>
                </a:solidFill>
                <a:latin typeface="GillSansNova-Book"/>
                <a:cs typeface="GillSansNova-Book"/>
              </a:rPr>
              <a:t> </a:t>
            </a:r>
            <a:r>
              <a:rPr sz="1000" spc="-10" dirty="0">
                <a:solidFill>
                  <a:srgbClr val="58595B"/>
                </a:solidFill>
                <a:latin typeface="GillSansNova-Book"/>
                <a:cs typeface="GillSansNova-Book"/>
              </a:rPr>
              <a:t>worked</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or</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been</a:t>
            </a:r>
            <a:r>
              <a:rPr sz="1000" spc="-35" dirty="0">
                <a:solidFill>
                  <a:srgbClr val="58595B"/>
                </a:solidFill>
                <a:latin typeface="GillSansNova-Book"/>
                <a:cs typeface="GillSansNova-Book"/>
              </a:rPr>
              <a:t> </a:t>
            </a:r>
            <a:r>
              <a:rPr sz="1000" spc="-10" dirty="0">
                <a:solidFill>
                  <a:srgbClr val="58595B"/>
                </a:solidFill>
                <a:latin typeface="GillSansNova-Book"/>
                <a:cs typeface="GillSansNova-Book"/>
              </a:rPr>
              <a:t>resident</a:t>
            </a:r>
            <a:r>
              <a:rPr sz="1000" spc="-35" dirty="0">
                <a:solidFill>
                  <a:srgbClr val="58595B"/>
                </a:solidFill>
                <a:latin typeface="GillSansNova-Book"/>
                <a:cs typeface="GillSansNova-Book"/>
              </a:rPr>
              <a:t> </a:t>
            </a:r>
            <a:r>
              <a:rPr sz="1000" spc="-10" dirty="0">
                <a:solidFill>
                  <a:srgbClr val="58595B"/>
                </a:solidFill>
                <a:latin typeface="GillSansNova-Book"/>
                <a:cs typeface="GillSansNova-Book"/>
              </a:rPr>
              <a:t>overseas</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in</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the</a:t>
            </a:r>
            <a:r>
              <a:rPr sz="1000" spc="-35" dirty="0">
                <a:solidFill>
                  <a:srgbClr val="58595B"/>
                </a:solidFill>
                <a:latin typeface="GillSansNova-Book"/>
                <a:cs typeface="GillSansNova-Book"/>
              </a:rPr>
              <a:t> </a:t>
            </a:r>
            <a:r>
              <a:rPr sz="1000" spc="-10" dirty="0">
                <a:solidFill>
                  <a:srgbClr val="58595B"/>
                </a:solidFill>
                <a:latin typeface="GillSansNova-Book"/>
                <a:cs typeface="GillSansNova-Book"/>
              </a:rPr>
              <a:t>previous</a:t>
            </a:r>
            <a:r>
              <a:rPr sz="1000" spc="-35" dirty="0">
                <a:solidFill>
                  <a:srgbClr val="58595B"/>
                </a:solidFill>
                <a:latin typeface="GillSansNova-Book"/>
                <a:cs typeface="GillSansNova-Book"/>
              </a:rPr>
              <a:t> </a:t>
            </a:r>
            <a:r>
              <a:rPr sz="1000" dirty="0">
                <a:solidFill>
                  <a:srgbClr val="58595B"/>
                </a:solidFill>
                <a:latin typeface="GillSansNova-Book"/>
                <a:cs typeface="GillSansNova-Book"/>
              </a:rPr>
              <a:t>ten</a:t>
            </a:r>
            <a:r>
              <a:rPr sz="1000" spc="-30" dirty="0">
                <a:solidFill>
                  <a:srgbClr val="58595B"/>
                </a:solidFill>
                <a:latin typeface="GillSansNova-Book"/>
                <a:cs typeface="GillSansNova-Book"/>
              </a:rPr>
              <a:t> </a:t>
            </a:r>
            <a:r>
              <a:rPr sz="1000" spc="-10" dirty="0">
                <a:solidFill>
                  <a:srgbClr val="58595B"/>
                </a:solidFill>
                <a:latin typeface="GillSansNova-Book"/>
                <a:cs typeface="GillSansNova-Book"/>
              </a:rPr>
              <a:t>years, </a:t>
            </a:r>
            <a:r>
              <a:rPr sz="1000" dirty="0">
                <a:solidFill>
                  <a:srgbClr val="58595B"/>
                </a:solidFill>
                <a:latin typeface="GillSansNova-Book"/>
                <a:cs typeface="GillSansNova-Book"/>
              </a:rPr>
              <a:t>such</a:t>
            </a:r>
            <a:r>
              <a:rPr sz="1000" spc="-40" dirty="0">
                <a:solidFill>
                  <a:srgbClr val="58595B"/>
                </a:solidFill>
                <a:latin typeface="GillSansNova-Book"/>
                <a:cs typeface="GillSansNova-Book"/>
              </a:rPr>
              <a:t> </a:t>
            </a:r>
            <a:r>
              <a:rPr sz="1000" dirty="0">
                <a:solidFill>
                  <a:srgbClr val="58595B"/>
                </a:solidFill>
                <a:latin typeface="GillSansNova-Book"/>
                <a:cs typeface="GillSansNova-Book"/>
              </a:rPr>
              <a:t>checks</a:t>
            </a:r>
            <a:r>
              <a:rPr sz="1000" spc="-40" dirty="0">
                <a:solidFill>
                  <a:srgbClr val="58595B"/>
                </a:solidFill>
                <a:latin typeface="GillSansNova-Book"/>
                <a:cs typeface="GillSansNova-Book"/>
              </a:rPr>
              <a:t> </a:t>
            </a:r>
            <a:r>
              <a:rPr sz="1000" dirty="0">
                <a:solidFill>
                  <a:srgbClr val="58595B"/>
                </a:solidFill>
                <a:latin typeface="GillSansNova-Book"/>
                <a:cs typeface="GillSansNova-Book"/>
              </a:rPr>
              <a:t>and</a:t>
            </a:r>
            <a:r>
              <a:rPr sz="1000" spc="-40" dirty="0">
                <a:solidFill>
                  <a:srgbClr val="58595B"/>
                </a:solidFill>
                <a:latin typeface="GillSansNova-Book"/>
                <a:cs typeface="GillSansNova-Book"/>
              </a:rPr>
              <a:t> </a:t>
            </a:r>
            <a:r>
              <a:rPr sz="1000" spc="-10" dirty="0">
                <a:solidFill>
                  <a:srgbClr val="58595B"/>
                </a:solidFill>
                <a:latin typeface="GillSansNova-Book"/>
                <a:cs typeface="GillSansNova-Book"/>
              </a:rPr>
              <a:t>confirmations</a:t>
            </a:r>
            <a:r>
              <a:rPr sz="1000" spc="-40" dirty="0">
                <a:solidFill>
                  <a:srgbClr val="58595B"/>
                </a:solidFill>
                <a:latin typeface="GillSansNova-Book"/>
                <a:cs typeface="GillSansNova-Book"/>
              </a:rPr>
              <a:t> </a:t>
            </a:r>
            <a:r>
              <a:rPr sz="1000" dirty="0">
                <a:solidFill>
                  <a:srgbClr val="58595B"/>
                </a:solidFill>
                <a:latin typeface="GillSansNova-Book"/>
                <a:cs typeface="GillSansNova-Book"/>
              </a:rPr>
              <a:t>as</a:t>
            </a:r>
            <a:r>
              <a:rPr sz="1000" spc="-40" dirty="0">
                <a:solidFill>
                  <a:srgbClr val="58595B"/>
                </a:solidFill>
                <a:latin typeface="GillSansNova-Book"/>
                <a:cs typeface="GillSansNova-Book"/>
              </a:rPr>
              <a:t> </a:t>
            </a:r>
            <a:r>
              <a:rPr sz="1000" dirty="0">
                <a:solidFill>
                  <a:srgbClr val="58595B"/>
                </a:solidFill>
                <a:latin typeface="GillSansNova-Book"/>
                <a:cs typeface="GillSansNova-Book"/>
              </a:rPr>
              <a:t>may</a:t>
            </a:r>
            <a:r>
              <a:rPr sz="1000" spc="-40" dirty="0">
                <a:solidFill>
                  <a:srgbClr val="58595B"/>
                </a:solidFill>
                <a:latin typeface="GillSansNova-Book"/>
                <a:cs typeface="GillSansNova-Book"/>
              </a:rPr>
              <a:t> </a:t>
            </a:r>
            <a:r>
              <a:rPr sz="1000" dirty="0">
                <a:solidFill>
                  <a:srgbClr val="58595B"/>
                </a:solidFill>
                <a:latin typeface="GillSansNova-Book"/>
                <a:cs typeface="GillSansNova-Book"/>
              </a:rPr>
              <a:t>be</a:t>
            </a:r>
            <a:r>
              <a:rPr sz="1000" spc="-40" dirty="0">
                <a:solidFill>
                  <a:srgbClr val="58595B"/>
                </a:solidFill>
                <a:latin typeface="GillSansNova-Book"/>
                <a:cs typeface="GillSansNova-Book"/>
              </a:rPr>
              <a:t> </a:t>
            </a:r>
            <a:r>
              <a:rPr sz="1000" spc="-10" dirty="0">
                <a:solidFill>
                  <a:srgbClr val="58595B"/>
                </a:solidFill>
                <a:latin typeface="GillSansNova-Book"/>
                <a:cs typeface="GillSansNova-Book"/>
              </a:rPr>
              <a:t>required</a:t>
            </a:r>
            <a:r>
              <a:rPr sz="1000" spc="-40" dirty="0">
                <a:solidFill>
                  <a:srgbClr val="58595B"/>
                </a:solidFill>
                <a:latin typeface="GillSansNova-Book"/>
                <a:cs typeface="GillSansNova-Book"/>
              </a:rPr>
              <a:t> </a:t>
            </a:r>
            <a:r>
              <a:rPr sz="1000" dirty="0">
                <a:solidFill>
                  <a:srgbClr val="58595B"/>
                </a:solidFill>
                <a:latin typeface="GillSansNova-Book"/>
                <a:cs typeface="GillSansNova-Book"/>
              </a:rPr>
              <a:t>in</a:t>
            </a:r>
            <a:r>
              <a:rPr sz="1000" spc="-40" dirty="0">
                <a:solidFill>
                  <a:srgbClr val="58595B"/>
                </a:solidFill>
                <a:latin typeface="GillSansNova-Book"/>
                <a:cs typeface="GillSansNova-Book"/>
              </a:rPr>
              <a:t> </a:t>
            </a:r>
            <a:r>
              <a:rPr sz="1000" spc="-10" dirty="0">
                <a:solidFill>
                  <a:srgbClr val="58595B"/>
                </a:solidFill>
                <a:latin typeface="GillSansNova-Book"/>
                <a:cs typeface="GillSansNova-Book"/>
              </a:rPr>
              <a:t>accordance</a:t>
            </a:r>
            <a:r>
              <a:rPr sz="1000" spc="-40" dirty="0">
                <a:solidFill>
                  <a:srgbClr val="58595B"/>
                </a:solidFill>
                <a:latin typeface="GillSansNova-Book"/>
                <a:cs typeface="GillSansNova-Book"/>
              </a:rPr>
              <a:t> </a:t>
            </a:r>
            <a:r>
              <a:rPr sz="1000" dirty="0">
                <a:solidFill>
                  <a:srgbClr val="58595B"/>
                </a:solidFill>
                <a:latin typeface="GillSansNova-Book"/>
                <a:cs typeface="GillSansNova-Book"/>
              </a:rPr>
              <a:t>with</a:t>
            </a:r>
            <a:r>
              <a:rPr sz="1000" spc="-40" dirty="0">
                <a:solidFill>
                  <a:srgbClr val="58595B"/>
                </a:solidFill>
                <a:latin typeface="GillSansNova-Book"/>
                <a:cs typeface="GillSansNova-Book"/>
              </a:rPr>
              <a:t> </a:t>
            </a:r>
            <a:r>
              <a:rPr sz="1000" dirty="0">
                <a:solidFill>
                  <a:srgbClr val="58595B"/>
                </a:solidFill>
                <a:latin typeface="GillSansNova-Book"/>
                <a:cs typeface="GillSansNova-Book"/>
              </a:rPr>
              <a:t>statutory</a:t>
            </a:r>
            <a:r>
              <a:rPr sz="1000" spc="-40" dirty="0">
                <a:solidFill>
                  <a:srgbClr val="58595B"/>
                </a:solidFill>
                <a:latin typeface="GillSansNova-Book"/>
                <a:cs typeface="GillSansNova-Book"/>
              </a:rPr>
              <a:t> </a:t>
            </a:r>
            <a:r>
              <a:rPr sz="1000" spc="-10" dirty="0">
                <a:solidFill>
                  <a:srgbClr val="58595B"/>
                </a:solidFill>
                <a:latin typeface="GillSansNova-Book"/>
                <a:cs typeface="GillSansNova-Book"/>
              </a:rPr>
              <a:t>guidance.</a:t>
            </a:r>
            <a:endParaRPr sz="1000" dirty="0">
              <a:latin typeface="GillSansNova-Book"/>
              <a:cs typeface="GillSansNova-Book"/>
            </a:endParaRPr>
          </a:p>
        </p:txBody>
      </p:sp>
      <p:sp>
        <p:nvSpPr>
          <p:cNvPr id="6" name="object 6"/>
          <p:cNvSpPr txBox="1">
            <a:spLocks noGrp="1"/>
          </p:cNvSpPr>
          <p:nvPr>
            <p:ph type="sldNum" sz="quarter" idx="7"/>
          </p:nvPr>
        </p:nvSpPr>
        <p:spPr>
          <a:prstGeom prst="rect">
            <a:avLst/>
          </a:prstGeom>
        </p:spPr>
        <p:txBody>
          <a:bodyPr vert="horz" wrap="square" lIns="0" tIns="6985" rIns="0" bIns="0" rtlCol="0">
            <a:spAutoFit/>
          </a:bodyPr>
          <a:lstStyle/>
          <a:p>
            <a:pPr marL="12700">
              <a:lnSpc>
                <a:spcPct val="100000"/>
              </a:lnSpc>
              <a:spcBef>
                <a:spcPts val="55"/>
              </a:spcBef>
            </a:pPr>
            <a:r>
              <a:rPr dirty="0"/>
              <a:t>Page</a:t>
            </a:r>
            <a:r>
              <a:rPr spc="-25" dirty="0"/>
              <a:t> </a:t>
            </a:r>
            <a:fld id="{81D60167-4931-47E6-BA6A-407CBD079E47}" type="slidenum">
              <a:rPr spc="-25" dirty="0"/>
              <a:t>8</a:t>
            </a:fld>
            <a:endParaRPr spc="-25" dirty="0"/>
          </a:p>
        </p:txBody>
      </p:sp>
      <p:sp>
        <p:nvSpPr>
          <p:cNvPr id="7" name="object 7"/>
          <p:cNvSpPr txBox="1">
            <a:spLocks noGrp="1"/>
          </p:cNvSpPr>
          <p:nvPr>
            <p:ph type="ftr" sz="quarter" idx="4294967295"/>
          </p:nvPr>
        </p:nvSpPr>
        <p:spPr>
          <a:xfrm>
            <a:off x="1067300" y="10060162"/>
            <a:ext cx="271144" cy="103504"/>
          </a:xfrm>
          <a:prstGeom prst="rect">
            <a:avLst/>
          </a:prstGeom>
        </p:spPr>
        <p:txBody>
          <a:bodyPr vert="horz" wrap="square" lIns="0" tIns="10795" rIns="0" bIns="0" rtlCol="0">
            <a:spAutoFit/>
          </a:bodyPr>
          <a:lstStyle/>
          <a:p>
            <a:pPr marL="12700">
              <a:lnSpc>
                <a:spcPct val="100000"/>
              </a:lnSpc>
              <a:spcBef>
                <a:spcPts val="85"/>
              </a:spcBef>
            </a:pPr>
            <a:r>
              <a:rPr spc="-10" dirty="0"/>
              <a:t>PART</a:t>
            </a:r>
            <a:r>
              <a:rPr spc="-5" dirty="0"/>
              <a:t> </a:t>
            </a:r>
            <a:r>
              <a:rPr spc="-25" dirty="0"/>
              <a:t>OF</a:t>
            </a:r>
          </a:p>
        </p:txBody>
      </p:sp>
      <p:pic>
        <p:nvPicPr>
          <p:cNvPr id="5" name="Picture 4">
            <a:extLst>
              <a:ext uri="{FF2B5EF4-FFF2-40B4-BE49-F238E27FC236}">
                <a16:creationId xmlns:a16="http://schemas.microsoft.com/office/drawing/2014/main" id="{A8F3B13C-F3D6-D8AB-0B39-9F1D679A5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02250" y="488757"/>
            <a:ext cx="1722627" cy="3621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336550" y="7175500"/>
            <a:ext cx="5866869" cy="1527469"/>
          </a:xfrm>
          <a:prstGeom prst="rect">
            <a:avLst/>
          </a:prstGeom>
        </p:spPr>
        <p:txBody>
          <a:bodyPr vert="horz" wrap="square" lIns="0" tIns="81280" rIns="0" bIns="0" rtlCol="0">
            <a:spAutoFit/>
          </a:bodyPr>
          <a:lstStyle/>
          <a:p>
            <a:pPr marL="12700" marR="5080" indent="497205" algn="r">
              <a:lnSpc>
                <a:spcPts val="3700"/>
              </a:lnSpc>
              <a:spcBef>
                <a:spcPts val="640"/>
              </a:spcBef>
            </a:pPr>
            <a:r>
              <a:rPr lang="en-GB" b="1" dirty="0">
                <a:solidFill>
                  <a:schemeClr val="bg1"/>
                </a:solidFill>
                <a:latin typeface="Gill Sans Nova" panose="020B0602020104020203" pitchFamily="34" charset="0"/>
              </a:rPr>
              <a:t>“Leaders have taken the school on a journey of improvement and remain ambitious for it.”</a:t>
            </a:r>
          </a:p>
          <a:p>
            <a:pPr marL="12700" marR="5080" indent="497205" algn="r">
              <a:lnSpc>
                <a:spcPts val="3700"/>
              </a:lnSpc>
              <a:spcBef>
                <a:spcPts val="640"/>
              </a:spcBef>
            </a:pPr>
            <a:r>
              <a:rPr lang="en-GB" b="1" dirty="0">
                <a:solidFill>
                  <a:schemeClr val="bg1"/>
                </a:solidFill>
                <a:latin typeface="Gill Sans Nova" panose="020B0602020104020203" pitchFamily="34" charset="0"/>
                <a:cs typeface="GillSansNova-Light"/>
              </a:rPr>
              <a:t>Ofsted December 2022</a:t>
            </a:r>
            <a:endParaRPr b="1" dirty="0">
              <a:solidFill>
                <a:schemeClr val="bg1"/>
              </a:solidFill>
              <a:latin typeface="Gill Sans Nova" panose="020B0602020104020203" pitchFamily="34" charset="0"/>
              <a:cs typeface="GillSansNova-Light"/>
            </a:endParaRPr>
          </a:p>
        </p:txBody>
      </p:sp>
      <p:sp>
        <p:nvSpPr>
          <p:cNvPr id="9" name="object 9"/>
          <p:cNvSpPr/>
          <p:nvPr/>
        </p:nvSpPr>
        <p:spPr>
          <a:xfrm>
            <a:off x="542434" y="9846005"/>
            <a:ext cx="6482443" cy="558165"/>
          </a:xfrm>
          <a:custGeom>
            <a:avLst/>
            <a:gdLst/>
            <a:ahLst/>
            <a:cxnLst/>
            <a:rect l="l" t="t" r="r" b="b"/>
            <a:pathLst>
              <a:path w="6984365" h="558165">
                <a:moveTo>
                  <a:pt x="6983996" y="0"/>
                </a:moveTo>
                <a:lnTo>
                  <a:pt x="0" y="0"/>
                </a:lnTo>
                <a:lnTo>
                  <a:pt x="0" y="557999"/>
                </a:lnTo>
                <a:lnTo>
                  <a:pt x="6983996" y="557999"/>
                </a:lnTo>
                <a:lnTo>
                  <a:pt x="6983996" y="0"/>
                </a:lnTo>
                <a:close/>
              </a:path>
            </a:pathLst>
          </a:custGeom>
          <a:solidFill>
            <a:srgbClr val="88292D"/>
          </a:solidFill>
        </p:spPr>
        <p:txBody>
          <a:bodyPr wrap="square" lIns="0" tIns="0" rIns="0" bIns="0" rtlCol="0"/>
          <a:lstStyle/>
          <a:p>
            <a:pPr algn="l" rtl="0"/>
            <a:endParaRPr/>
          </a:p>
        </p:txBody>
      </p:sp>
      <p:pic>
        <p:nvPicPr>
          <p:cNvPr id="76" name="object 76"/>
          <p:cNvPicPr/>
          <p:nvPr/>
        </p:nvPicPr>
        <p:blipFill>
          <a:blip r:embed="rId3" cstate="screen">
            <a:extLst>
              <a:ext uri="{28A0092B-C50C-407E-A947-70E740481C1C}">
                <a14:useLocalDpi xmlns:a14="http://schemas.microsoft.com/office/drawing/2010/main"/>
              </a:ext>
            </a:extLst>
          </a:blip>
          <a:stretch>
            <a:fillRect/>
          </a:stretch>
        </p:blipFill>
        <p:spPr>
          <a:xfrm>
            <a:off x="1372679" y="9988518"/>
            <a:ext cx="986842" cy="272959"/>
          </a:xfrm>
          <a:prstGeom prst="rect">
            <a:avLst/>
          </a:prstGeom>
        </p:spPr>
      </p:pic>
      <p:sp>
        <p:nvSpPr>
          <p:cNvPr id="77" name="object 77"/>
          <p:cNvSpPr txBox="1">
            <a:spLocks noGrp="1"/>
          </p:cNvSpPr>
          <p:nvPr>
            <p:ph type="sldNum" sz="quarter" idx="7"/>
          </p:nvPr>
        </p:nvSpPr>
        <p:spPr>
          <a:prstGeom prst="rect">
            <a:avLst/>
          </a:prstGeom>
        </p:spPr>
        <p:txBody>
          <a:bodyPr vert="horz" wrap="square" lIns="0" tIns="6985" rIns="0" bIns="0" rtlCol="0">
            <a:spAutoFit/>
          </a:bodyPr>
          <a:lstStyle/>
          <a:p>
            <a:pPr marL="12700">
              <a:lnSpc>
                <a:spcPct val="100000"/>
              </a:lnSpc>
              <a:spcBef>
                <a:spcPts val="55"/>
              </a:spcBef>
            </a:pPr>
            <a:r>
              <a:rPr dirty="0"/>
              <a:t>Page</a:t>
            </a:r>
            <a:r>
              <a:rPr spc="-25" dirty="0"/>
              <a:t> </a:t>
            </a:r>
            <a:fld id="{81D60167-4931-47E6-BA6A-407CBD079E47}" type="slidenum">
              <a:rPr spc="-25" dirty="0"/>
              <a:t>9</a:t>
            </a:fld>
            <a:endParaRPr spc="-25" dirty="0"/>
          </a:p>
        </p:txBody>
      </p:sp>
      <p:sp>
        <p:nvSpPr>
          <p:cNvPr id="78" name="object 78"/>
          <p:cNvSpPr txBox="1">
            <a:spLocks noGrp="1"/>
          </p:cNvSpPr>
          <p:nvPr>
            <p:ph type="ftr" sz="quarter" idx="5"/>
          </p:nvPr>
        </p:nvSpPr>
        <p:spPr>
          <a:prstGeom prst="rect">
            <a:avLst/>
          </a:prstGeom>
        </p:spPr>
        <p:txBody>
          <a:bodyPr vert="horz" wrap="square" lIns="0" tIns="10795" rIns="0" bIns="0" rtlCol="0">
            <a:spAutoFit/>
          </a:bodyPr>
          <a:lstStyle/>
          <a:p>
            <a:pPr marL="12700">
              <a:lnSpc>
                <a:spcPct val="100000"/>
              </a:lnSpc>
              <a:spcBef>
                <a:spcPts val="85"/>
              </a:spcBef>
            </a:pPr>
            <a:r>
              <a:rPr spc="-10" dirty="0"/>
              <a:t>PART</a:t>
            </a:r>
            <a:r>
              <a:rPr spc="-5" dirty="0"/>
              <a:t> </a:t>
            </a:r>
            <a:r>
              <a:rPr spc="-25" dirty="0"/>
              <a:t>OF</a:t>
            </a:r>
          </a:p>
        </p:txBody>
      </p:sp>
      <p:pic>
        <p:nvPicPr>
          <p:cNvPr id="3" name="Picture 2">
            <a:extLst>
              <a:ext uri="{FF2B5EF4-FFF2-40B4-BE49-F238E27FC236}">
                <a16:creationId xmlns:a16="http://schemas.microsoft.com/office/drawing/2014/main" id="{70B5697D-4C1C-C428-68E3-061330DDE3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02250" y="488757"/>
            <a:ext cx="1722627" cy="362143"/>
          </a:xfrm>
          <a:prstGeom prst="rect">
            <a:avLst/>
          </a:prstGeom>
        </p:spPr>
      </p:pic>
      <p:pic>
        <p:nvPicPr>
          <p:cNvPr id="5" name="Picture 4">
            <a:extLst>
              <a:ext uri="{FF2B5EF4-FFF2-40B4-BE49-F238E27FC236}">
                <a16:creationId xmlns:a16="http://schemas.microsoft.com/office/drawing/2014/main" id="{6941270C-6005-F5E3-3445-F01E073FF2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434" y="5559707"/>
            <a:ext cx="3235816" cy="3965725"/>
          </a:xfrm>
          <a:prstGeom prst="rect">
            <a:avLst/>
          </a:prstGeom>
        </p:spPr>
      </p:pic>
      <p:pic>
        <p:nvPicPr>
          <p:cNvPr id="8" name="Picture 7">
            <a:extLst>
              <a:ext uri="{FF2B5EF4-FFF2-40B4-BE49-F238E27FC236}">
                <a16:creationId xmlns:a16="http://schemas.microsoft.com/office/drawing/2014/main" id="{F985A958-BB7A-5910-4D91-EB6E90F60A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8250" y="5559706"/>
            <a:ext cx="3235816" cy="3965726"/>
          </a:xfrm>
          <a:prstGeom prst="rect">
            <a:avLst/>
          </a:prstGeom>
        </p:spPr>
      </p:pic>
      <p:pic>
        <p:nvPicPr>
          <p:cNvPr id="11" name="Picture 10">
            <a:extLst>
              <a:ext uri="{FF2B5EF4-FFF2-40B4-BE49-F238E27FC236}">
                <a16:creationId xmlns:a16="http://schemas.microsoft.com/office/drawing/2014/main" id="{4B37F9C9-3F55-7B58-33F9-6138585C61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434" y="737261"/>
            <a:ext cx="6471632" cy="4815091"/>
          </a:xfrm>
          <a:prstGeom prst="rect">
            <a:avLst/>
          </a:prstGeom>
        </p:spPr>
      </p:pic>
      <p:sp>
        <p:nvSpPr>
          <p:cNvPr id="12" name="object 6">
            <a:extLst>
              <a:ext uri="{FF2B5EF4-FFF2-40B4-BE49-F238E27FC236}">
                <a16:creationId xmlns:a16="http://schemas.microsoft.com/office/drawing/2014/main" id="{1F92869B-9A61-A675-6D79-59FB11FB7EEE}"/>
              </a:ext>
            </a:extLst>
          </p:cNvPr>
          <p:cNvSpPr txBox="1"/>
          <p:nvPr/>
        </p:nvSpPr>
        <p:spPr>
          <a:xfrm>
            <a:off x="-530386" y="729906"/>
            <a:ext cx="6883835" cy="1527469"/>
          </a:xfrm>
          <a:prstGeom prst="rect">
            <a:avLst/>
          </a:prstGeom>
        </p:spPr>
        <p:txBody>
          <a:bodyPr vert="horz" wrap="square" lIns="0" tIns="81280" rIns="0" bIns="0" rtlCol="0">
            <a:spAutoFit/>
          </a:bodyPr>
          <a:lstStyle/>
          <a:p>
            <a:pPr marL="12700" marR="5080" indent="497205" algn="r">
              <a:lnSpc>
                <a:spcPts val="3700"/>
              </a:lnSpc>
              <a:spcBef>
                <a:spcPts val="640"/>
              </a:spcBef>
            </a:pPr>
            <a:r>
              <a:rPr lang="en-GB" b="1" dirty="0">
                <a:solidFill>
                  <a:srgbClr val="7030A0"/>
                </a:solidFill>
                <a:latin typeface="Gill Sans Nova" panose="020B0602020104020203" pitchFamily="34" charset="0"/>
              </a:rPr>
              <a:t>“Leaders have taken the school on a journey of improvement and remain ambitious for it.”</a:t>
            </a:r>
          </a:p>
          <a:p>
            <a:pPr marL="12700" marR="5080" indent="497205" algn="r">
              <a:lnSpc>
                <a:spcPts val="3700"/>
              </a:lnSpc>
              <a:spcBef>
                <a:spcPts val="640"/>
              </a:spcBef>
            </a:pPr>
            <a:r>
              <a:rPr lang="en-GB" sz="1400" b="1" dirty="0">
                <a:solidFill>
                  <a:srgbClr val="7030A0"/>
                </a:solidFill>
                <a:latin typeface="Gill Sans Nova" panose="020B0602020104020203" pitchFamily="34" charset="0"/>
                <a:cs typeface="GillSansNova-Light"/>
              </a:rPr>
              <a:t>Ofsted December 2022</a:t>
            </a:r>
            <a:endParaRPr sz="1400" b="1" dirty="0">
              <a:solidFill>
                <a:srgbClr val="7030A0"/>
              </a:solidFill>
              <a:latin typeface="Gill Sans Nova" panose="020B0602020104020203" pitchFamily="34" charset="0"/>
              <a:cs typeface="GillSansNova-Ligh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edb0d17-fa6f-42f0-abd2-e817145f1dc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F09E89BB57DD429F389ADD7774082C" ma:contentTypeVersion="13" ma:contentTypeDescription="Create a new document." ma:contentTypeScope="" ma:versionID="c6514519827e06eea3bfc8579c807f71">
  <xsd:schema xmlns:xsd="http://www.w3.org/2001/XMLSchema" xmlns:xs="http://www.w3.org/2001/XMLSchema" xmlns:p="http://schemas.microsoft.com/office/2006/metadata/properties" xmlns:ns2="1edb0d17-fa6f-42f0-abd2-e817145f1dc2" xmlns:ns3="ebcb0f9e-5cc9-4082-b62a-4b85164c1890" targetNamespace="http://schemas.microsoft.com/office/2006/metadata/properties" ma:root="true" ma:fieldsID="b521dd0bc6dadf1119baf9c3cc16f3d4" ns2:_="" ns3:_="">
    <xsd:import namespace="1edb0d17-fa6f-42f0-abd2-e817145f1dc2"/>
    <xsd:import namespace="ebcb0f9e-5cc9-4082-b62a-4b85164c18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db0d17-fa6f-42f0-abd2-e817145f1d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b5cd50-64a3-4160-8934-4001345244f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cb0f9e-5cc9-4082-b62a-4b85164c189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AD82FE-898A-4CDF-A30D-11E46D65AA3F}">
  <ds:schemaRefs>
    <ds:schemaRef ds:uri="http://schemas.microsoft.com/office/2006/metadata/properties"/>
    <ds:schemaRef ds:uri="http://schemas.microsoft.com/office/infopath/2007/PartnerControls"/>
    <ds:schemaRef ds:uri="1edb0d17-fa6f-42f0-abd2-e817145f1dc2"/>
  </ds:schemaRefs>
</ds:datastoreItem>
</file>

<file path=customXml/itemProps2.xml><?xml version="1.0" encoding="utf-8"?>
<ds:datastoreItem xmlns:ds="http://schemas.openxmlformats.org/officeDocument/2006/customXml" ds:itemID="{1B8C86DE-DC66-4315-B8A6-0B917044EBB2}">
  <ds:schemaRefs>
    <ds:schemaRef ds:uri="http://schemas.microsoft.com/sharepoint/v3/contenttype/forms"/>
  </ds:schemaRefs>
</ds:datastoreItem>
</file>

<file path=customXml/itemProps3.xml><?xml version="1.0" encoding="utf-8"?>
<ds:datastoreItem xmlns:ds="http://schemas.openxmlformats.org/officeDocument/2006/customXml" ds:itemID="{1F69F3C0-F8C4-49C6-B599-0EF69A4BC6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db0d17-fa6f-42f0-abd2-e817145f1dc2"/>
    <ds:schemaRef ds:uri="ebcb0f9e-5cc9-4082-b62a-4b85164c1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1546</TotalTime>
  <Words>2002</Words>
  <Application>Microsoft Office PowerPoint</Application>
  <PresentationFormat>Custom</PresentationFormat>
  <Paragraphs>247</Paragraphs>
  <Slides>14</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Gill Sans Nova Book</vt:lpstr>
      <vt:lpstr>Gill Sans Nova</vt:lpstr>
      <vt:lpstr>Symbol</vt:lpstr>
      <vt:lpstr>GillSansNova-SemiBold</vt:lpstr>
      <vt:lpstr>Times New Roman</vt:lpstr>
      <vt:lpstr>Calibri</vt:lpstr>
      <vt:lpstr>Montserrat</vt:lpstr>
      <vt:lpstr>GillSansNova-Book</vt:lpstr>
      <vt:lpstr>Gill Sans Nova-book</vt:lpstr>
      <vt:lpstr>GillSansNova-Light</vt:lpstr>
      <vt:lpstr>Gill Sans MT</vt:lpstr>
      <vt:lpstr>Office Theme</vt:lpstr>
      <vt:lpstr>RECRUITMENT PACK</vt:lpstr>
      <vt:lpstr>PowerPoint Presentation</vt:lpstr>
      <vt:lpstr>PowerPoint Presentation</vt:lpstr>
      <vt:lpstr>LETTER FROM OUR CEO</vt:lpstr>
      <vt:lpstr>LETTER FROM THE</vt:lpstr>
      <vt:lpstr>ACADEMY INFORMATION</vt:lpstr>
      <vt:lpstr>OUR MISSION AND VALUES</vt:lpstr>
      <vt:lpstr>APPLICATION AND INTERVIEW PROCESS</vt:lpstr>
      <vt:lpstr>PowerPoint Presentation</vt:lpstr>
      <vt:lpstr>JOB VACANCY</vt:lpstr>
      <vt:lpstr>JOB DESCRIPTION</vt:lpstr>
      <vt:lpstr>JOB DESCRIPTION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PACK</dc:title>
  <dc:creator>Mr G Lloyd</dc:creator>
  <cp:lastModifiedBy>Mr S Murphy</cp:lastModifiedBy>
  <cp:revision>28</cp:revision>
  <dcterms:created xsi:type="dcterms:W3CDTF">2023-04-21T11:45:03Z</dcterms:created>
  <dcterms:modified xsi:type="dcterms:W3CDTF">2023-12-12T15:29:04Z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2023-03-24T00:00:00Z</vt:filetime>
  </property>
  <property fmtid="{D5CDD505-2E9C-101B-9397-08002B2CF9AE}" pid="3" name="Creator">
    <vt:lpwstr>Adobe InDesign 18.2 (Macintosh)</vt:lpwstr>
  </property>
  <property fmtid="{D5CDD505-2E9C-101B-9397-08002B2CF9AE}" pid="4" name="LastSaved">
    <vt:filetime>2023-04-21T00:00:00Z</vt:filetime>
  </property>
  <property fmtid="{D5CDD505-2E9C-101B-9397-08002B2CF9AE}" pid="5" name="Producer">
    <vt:lpwstr>Adobe PDF Library 17.0</vt:lpwstr>
  </property>
  <property fmtid="{D5CDD505-2E9C-101B-9397-08002B2CF9AE}" pid="6" name="ContentTypeId">
    <vt:lpwstr>0x01010098F09E89BB57DD429F389ADD7774082C</vt:lpwstr>
  </property>
  <property fmtid="{D5CDD505-2E9C-101B-9397-08002B2CF9AE}" pid="7" name="MediaServiceImageTags">
    <vt:lpwstr/>
  </property>
</Properties>
</file>