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2">
  <p:sldMasterIdLst>
    <p:sldMasterId id="2147483648" r:id="rId1"/>
  </p:sldMasterIdLst>
  <p:notesMasterIdLst>
    <p:notesMasterId r:id="rId20"/>
  </p:notesMasterIdLst>
  <p:sldIdLst>
    <p:sldId id="256" r:id="rId2"/>
    <p:sldId id="290" r:id="rId3"/>
    <p:sldId id="258" r:id="rId4"/>
    <p:sldId id="278" r:id="rId5"/>
    <p:sldId id="279" r:id="rId6"/>
    <p:sldId id="280" r:id="rId7"/>
    <p:sldId id="281" r:id="rId8"/>
    <p:sldId id="289" r:id="rId9"/>
    <p:sldId id="282" r:id="rId10"/>
    <p:sldId id="291" r:id="rId11"/>
    <p:sldId id="283" r:id="rId12"/>
    <p:sldId id="292" r:id="rId13"/>
    <p:sldId id="284" r:id="rId14"/>
    <p:sldId id="285" r:id="rId15"/>
    <p:sldId id="293" r:id="rId16"/>
    <p:sldId id="287" r:id="rId17"/>
    <p:sldId id="288" r:id="rId18"/>
    <p:sldId id="275" r:id="rId19"/>
  </p:sldIdLst>
  <p:sldSz cx="7556500" cy="10693400"/>
  <p:notesSz cx="6669088" cy="9926638"/>
  <p:embeddedFontLst>
    <p:embeddedFont>
      <p:font typeface="Gill Sans Nova" panose="020B0602020104020203" pitchFamily="34" charset="0"/>
      <p:regular r:id="rId21"/>
      <p:bold r:id="rId22"/>
      <p:italic r:id="rId23"/>
      <p:boldItalic r:id="rId24"/>
    </p:embeddedFont>
    <p:embeddedFont>
      <p:font typeface="Helvetica" panose="020B0604020202020204" pitchFamily="34" charset="0"/>
      <p:regular r:id="rId25"/>
      <p:bold r:id="rId26"/>
      <p:italic r:id="rId27"/>
      <p:boldItalic r:id="rId28"/>
    </p:embeddedFont>
    <p:embeddedFont>
      <p:font typeface="Tahoma" panose="020B0604030504040204" pitchFamily="34" charset="0"/>
      <p:regular r:id="rId29"/>
      <p:bold r:id="rId30"/>
    </p:embeddedFont>
  </p:embeddedFontLst>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312E"/>
    <a:srgbClr val="892522"/>
    <a:srgbClr val="07A479"/>
    <a:srgbClr val="542F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65"/>
    <p:restoredTop sz="94688"/>
  </p:normalViewPr>
  <p:slideViewPr>
    <p:cSldViewPr>
      <p:cViewPr varScale="1">
        <p:scale>
          <a:sx n="65" d="100"/>
          <a:sy n="65" d="100"/>
        </p:scale>
        <p:origin x="2616" y="7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406" cy="498100"/>
          </a:xfrm>
          <a:prstGeom prst="rect">
            <a:avLst/>
          </a:prstGeom>
        </p:spPr>
        <p:txBody>
          <a:bodyPr vert="horz" lIns="83521" tIns="41761" rIns="83521" bIns="41761" rtlCol="0"/>
          <a:lstStyle>
            <a:lvl1pPr algn="l">
              <a:defRPr sz="1100"/>
            </a:lvl1pPr>
          </a:lstStyle>
          <a:p>
            <a:endParaRPr lang="en-US"/>
          </a:p>
        </p:txBody>
      </p:sp>
      <p:sp>
        <p:nvSpPr>
          <p:cNvPr id="3" name="Date Placeholder 2"/>
          <p:cNvSpPr>
            <a:spLocks noGrp="1"/>
          </p:cNvSpPr>
          <p:nvPr>
            <p:ph type="dt" idx="1"/>
          </p:nvPr>
        </p:nvSpPr>
        <p:spPr>
          <a:xfrm>
            <a:off x="3777282" y="0"/>
            <a:ext cx="2890406" cy="498100"/>
          </a:xfrm>
          <a:prstGeom prst="rect">
            <a:avLst/>
          </a:prstGeom>
        </p:spPr>
        <p:txBody>
          <a:bodyPr vert="horz" lIns="83521" tIns="41761" rIns="83521" bIns="41761" rtlCol="0"/>
          <a:lstStyle>
            <a:lvl1pPr algn="r">
              <a:defRPr sz="1100"/>
            </a:lvl1pPr>
          </a:lstStyle>
          <a:p>
            <a:fld id="{C7A8C228-8169-1745-AB85-4A22C667C8FB}" type="datetimeFigureOut">
              <a:rPr lang="en-US" smtClean="0"/>
              <a:t>4/23/2024</a:t>
            </a:fld>
            <a:endParaRPr lang="en-US"/>
          </a:p>
        </p:txBody>
      </p:sp>
      <p:sp>
        <p:nvSpPr>
          <p:cNvPr id="4" name="Slide Image Placeholder 3"/>
          <p:cNvSpPr>
            <a:spLocks noGrp="1" noRot="1" noChangeAspect="1"/>
          </p:cNvSpPr>
          <p:nvPr>
            <p:ph type="sldImg" idx="2"/>
          </p:nvPr>
        </p:nvSpPr>
        <p:spPr>
          <a:xfrm>
            <a:off x="2151063" y="1239838"/>
            <a:ext cx="2366962" cy="3351212"/>
          </a:xfrm>
          <a:prstGeom prst="rect">
            <a:avLst/>
          </a:prstGeom>
          <a:noFill/>
          <a:ln w="12700">
            <a:solidFill>
              <a:prstClr val="black"/>
            </a:solidFill>
          </a:ln>
        </p:spPr>
        <p:txBody>
          <a:bodyPr vert="horz" lIns="83521" tIns="41761" rIns="83521" bIns="41761" rtlCol="0" anchor="ctr"/>
          <a:lstStyle/>
          <a:p>
            <a:endParaRPr lang="en-US"/>
          </a:p>
        </p:txBody>
      </p:sp>
      <p:sp>
        <p:nvSpPr>
          <p:cNvPr id="5" name="Notes Placeholder 4"/>
          <p:cNvSpPr>
            <a:spLocks noGrp="1"/>
          </p:cNvSpPr>
          <p:nvPr>
            <p:ph type="body" sz="quarter" idx="3"/>
          </p:nvPr>
        </p:nvSpPr>
        <p:spPr>
          <a:xfrm>
            <a:off x="666909" y="4777638"/>
            <a:ext cx="5335270" cy="3908171"/>
          </a:xfrm>
          <a:prstGeom prst="rect">
            <a:avLst/>
          </a:prstGeom>
        </p:spPr>
        <p:txBody>
          <a:bodyPr vert="horz" lIns="83521" tIns="41761" rIns="83521" bIns="41761"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38"/>
            <a:ext cx="2890406" cy="498100"/>
          </a:xfrm>
          <a:prstGeom prst="rect">
            <a:avLst/>
          </a:prstGeom>
        </p:spPr>
        <p:txBody>
          <a:bodyPr vert="horz" lIns="83521" tIns="41761" rIns="83521" bIns="41761" rtlCol="0" anchor="b"/>
          <a:lstStyle>
            <a:lvl1pPr algn="l">
              <a:defRPr sz="1100"/>
            </a:lvl1pPr>
          </a:lstStyle>
          <a:p>
            <a:endParaRPr lang="en-US"/>
          </a:p>
        </p:txBody>
      </p:sp>
      <p:sp>
        <p:nvSpPr>
          <p:cNvPr id="7" name="Slide Number Placeholder 6"/>
          <p:cNvSpPr>
            <a:spLocks noGrp="1"/>
          </p:cNvSpPr>
          <p:nvPr>
            <p:ph type="sldNum" sz="quarter" idx="5"/>
          </p:nvPr>
        </p:nvSpPr>
        <p:spPr>
          <a:xfrm>
            <a:off x="3777282" y="9428538"/>
            <a:ext cx="2890406" cy="498100"/>
          </a:xfrm>
          <a:prstGeom prst="rect">
            <a:avLst/>
          </a:prstGeom>
        </p:spPr>
        <p:txBody>
          <a:bodyPr vert="horz" lIns="83521" tIns="41761" rIns="83521" bIns="41761" rtlCol="0" anchor="b"/>
          <a:lstStyle>
            <a:lvl1pPr algn="r">
              <a:defRPr sz="1100"/>
            </a:lvl1pPr>
          </a:lstStyle>
          <a:p>
            <a:fld id="{B1E19445-D045-E442-AAA2-02AC7644DE88}" type="slidenum">
              <a:rPr lang="en-US" smtClean="0"/>
              <a:t>‹#›</a:t>
            </a:fld>
            <a:endParaRPr lang="en-US"/>
          </a:p>
        </p:txBody>
      </p:sp>
    </p:spTree>
    <p:extLst>
      <p:ext uri="{BB962C8B-B14F-4D97-AF65-F5344CB8AC3E}">
        <p14:creationId xmlns:p14="http://schemas.microsoft.com/office/powerpoint/2010/main" val="2600968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E19445-D045-E442-AAA2-02AC7644DE88}" type="slidenum">
              <a:rPr lang="en-US" smtClean="0"/>
              <a:t>3</a:t>
            </a:fld>
            <a:endParaRPr lang="en-US"/>
          </a:p>
        </p:txBody>
      </p:sp>
    </p:spTree>
    <p:extLst>
      <p:ext uri="{BB962C8B-B14F-4D97-AF65-F5344CB8AC3E}">
        <p14:creationId xmlns:p14="http://schemas.microsoft.com/office/powerpoint/2010/main" val="10215297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67213" y="3314954"/>
            <a:ext cx="6428422" cy="430887"/>
          </a:xfrm>
          <a:prstGeom prst="rect">
            <a:avLst/>
          </a:prstGeom>
        </p:spPr>
        <p:txBody>
          <a:bodyPr wrap="square" lIns="0" tIns="0" rIns="0" bIns="0">
            <a:spAutoFit/>
          </a:bodyPr>
          <a:lstStyle>
            <a:lvl1pPr>
              <a:defRPr sz="2800" b="1" i="0">
                <a:solidFill>
                  <a:srgbClr val="0070C0"/>
                </a:solidFill>
                <a:latin typeface="Gill Sans Nova Book"/>
                <a:cs typeface="Gill Sans Nova Book"/>
              </a:defRPr>
            </a:lvl1pPr>
          </a:lstStyle>
          <a:p>
            <a:pPr rtl="0"/>
            <a:endParaRPr dirty="0"/>
          </a:p>
        </p:txBody>
      </p:sp>
      <p:sp>
        <p:nvSpPr>
          <p:cNvPr id="3" name="Holder 3"/>
          <p:cNvSpPr>
            <a:spLocks noGrp="1"/>
          </p:cNvSpPr>
          <p:nvPr>
            <p:ph type="subTitle" idx="4"/>
          </p:nvPr>
        </p:nvSpPr>
        <p:spPr>
          <a:xfrm>
            <a:off x="1134427" y="5988304"/>
            <a:ext cx="5293995" cy="2673350"/>
          </a:xfrm>
          <a:prstGeom prst="rect">
            <a:avLst/>
          </a:prstGeom>
        </p:spPr>
        <p:txBody>
          <a:bodyPr wrap="square" lIns="0" tIns="0" rIns="0" bIns="0">
            <a:spAutoFit/>
          </a:bodyPr>
          <a:lstStyle>
            <a:lvl1pPr>
              <a:defRPr b="0" i="0">
                <a:solidFill>
                  <a:schemeClr val="tx1"/>
                </a:solidFill>
              </a:defRPr>
            </a:lvl1pPr>
          </a:lstStyle>
          <a:p>
            <a:endParaRPr/>
          </a:p>
        </p:txBody>
      </p:sp>
      <p:sp>
        <p:nvSpPr>
          <p:cNvPr id="6" name="Holder 6"/>
          <p:cNvSpPr>
            <a:spLocks noGrp="1"/>
          </p:cNvSpPr>
          <p:nvPr>
            <p:ph type="sldNum" sz="quarter" idx="7"/>
          </p:nvPr>
        </p:nvSpPr>
        <p:spPr>
          <a:xfrm>
            <a:off x="6598141" y="10022700"/>
            <a:ext cx="415925" cy="163195"/>
          </a:xfrm>
          <a:prstGeom prst="rect">
            <a:avLst/>
          </a:prstGeom>
        </p:spPr>
        <p:txBody>
          <a:bodyPr lIns="0" tIns="0" rIns="0" bIns="0"/>
          <a:lstStyle>
            <a:lvl1pPr>
              <a:defRPr sz="900" b="0" i="0">
                <a:solidFill>
                  <a:schemeClr val="bg1"/>
                </a:solidFill>
                <a:latin typeface="GillSansNova-Book"/>
                <a:cs typeface="GillSansNova-Book"/>
              </a:defRPr>
            </a:lvl1pPr>
          </a:lstStyle>
          <a:p>
            <a:pPr marL="12700">
              <a:lnSpc>
                <a:spcPct val="100000"/>
              </a:lnSpc>
              <a:spcBef>
                <a:spcPts val="55"/>
              </a:spcBef>
            </a:pPr>
            <a:r>
              <a:rPr dirty="0"/>
              <a:t>Page</a:t>
            </a:r>
            <a:r>
              <a:rPr spc="-25" dirty="0"/>
              <a:t> </a:t>
            </a:r>
            <a:fld id="{81D60167-4931-47E6-BA6A-407CBD079E47}" type="slidenum">
              <a:rPr spc="-25" dirty="0"/>
              <a:t>‹#›</a:t>
            </a:fld>
            <a:endParaRPr spc="-25" dirty="0"/>
          </a:p>
        </p:txBody>
      </p:sp>
      <p:pic>
        <p:nvPicPr>
          <p:cNvPr id="15" name="object 73">
            <a:extLst>
              <a:ext uri="{FF2B5EF4-FFF2-40B4-BE49-F238E27FC236}">
                <a16:creationId xmlns:a16="http://schemas.microsoft.com/office/drawing/2014/main" id="{E953E023-F442-FDA0-4D38-EA97DE12497B}"/>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372679" y="9988518"/>
            <a:ext cx="986842" cy="272959"/>
          </a:xfrm>
          <a:prstGeom prst="rect">
            <a:avLst/>
          </a:prstGeom>
        </p:spPr>
      </p:pic>
      <p:sp>
        <p:nvSpPr>
          <p:cNvPr id="17" name="object 78">
            <a:extLst>
              <a:ext uri="{FF2B5EF4-FFF2-40B4-BE49-F238E27FC236}">
                <a16:creationId xmlns:a16="http://schemas.microsoft.com/office/drawing/2014/main" id="{E387DE3F-3016-51B8-2BA3-498DD803FC5F}"/>
              </a:ext>
            </a:extLst>
          </p:cNvPr>
          <p:cNvSpPr txBox="1">
            <a:spLocks/>
          </p:cNvSpPr>
          <p:nvPr userDrawn="1"/>
        </p:nvSpPr>
        <p:spPr>
          <a:xfrm>
            <a:off x="1067300" y="10060162"/>
            <a:ext cx="271144" cy="103504"/>
          </a:xfrm>
          <a:prstGeom prst="rect">
            <a:avLst/>
          </a:prstGeom>
        </p:spPr>
        <p:txBody>
          <a:bodyPr vert="horz" wrap="square" lIns="0" tIns="10795" rIns="0" bIns="0" rtlCol="0">
            <a:spAutoFit/>
          </a:bodyPr>
          <a:lstStyle>
            <a:defPPr>
              <a:defRPr kern="0"/>
            </a:defPPr>
            <a:lvl1pPr>
              <a:defRPr sz="500" b="0" i="0">
                <a:solidFill>
                  <a:schemeClr val="bg1"/>
                </a:solidFill>
                <a:latin typeface="GillSansNova-Book"/>
                <a:cs typeface="GillSansNova-Book"/>
              </a:defRPr>
            </a:lvl1pPr>
          </a:lstStyle>
          <a:p>
            <a:pPr marL="12700">
              <a:spcBef>
                <a:spcPts val="85"/>
              </a:spcBef>
            </a:pPr>
            <a:r>
              <a:rPr lang="en-GB" spc="-10" dirty="0"/>
              <a:t>PART</a:t>
            </a:r>
            <a:r>
              <a:rPr lang="en-GB" spc="-5" dirty="0"/>
              <a:t> </a:t>
            </a:r>
            <a:r>
              <a:rPr lang="en-GB" spc="-25" dirty="0"/>
              <a:t>OF</a:t>
            </a:r>
          </a:p>
        </p:txBody>
      </p:sp>
      <p:pic>
        <p:nvPicPr>
          <p:cNvPr id="18" name="Picture 17" descr="Background pattern&#10;&#10;Description automatically generated">
            <a:extLst>
              <a:ext uri="{FF2B5EF4-FFF2-40B4-BE49-F238E27FC236}">
                <a16:creationId xmlns:a16="http://schemas.microsoft.com/office/drawing/2014/main" id="{9C63CB22-C9A4-DE49-75AC-EA8D07CAF2F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612" y="4333061"/>
            <a:ext cx="810616" cy="6358832"/>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067300" y="988931"/>
            <a:ext cx="4610735" cy="430887"/>
          </a:xfrm>
          <a:prstGeom prst="rect">
            <a:avLst/>
          </a:prstGeom>
        </p:spPr>
        <p:txBody>
          <a:bodyPr lIns="0" tIns="0" rIns="0" bIns="0"/>
          <a:lstStyle>
            <a:lvl1pPr>
              <a:defRPr sz="2800" b="1" i="0">
                <a:solidFill>
                  <a:srgbClr val="0070C0"/>
                </a:solidFill>
                <a:latin typeface="Gill Sans Nova Book"/>
                <a:cs typeface="Gill Sans Nova Book"/>
              </a:defRPr>
            </a:lvl1pPr>
          </a:lstStyle>
          <a:p>
            <a:endParaRPr dirty="0"/>
          </a:p>
        </p:txBody>
      </p:sp>
      <p:sp>
        <p:nvSpPr>
          <p:cNvPr id="3" name="Holder 3"/>
          <p:cNvSpPr>
            <a:spLocks noGrp="1"/>
          </p:cNvSpPr>
          <p:nvPr>
            <p:ph type="body" idx="1"/>
          </p:nvPr>
        </p:nvSpPr>
        <p:spPr>
          <a:xfrm>
            <a:off x="1041900" y="2817003"/>
            <a:ext cx="5692775" cy="5143500"/>
          </a:xfrm>
          <a:prstGeom prst="rect">
            <a:avLst/>
          </a:prstGeom>
        </p:spPr>
        <p:txBody>
          <a:bodyPr lIns="0" tIns="0" rIns="0" bIns="0"/>
          <a:lstStyle>
            <a:lvl1pPr>
              <a:defRPr b="0" i="0">
                <a:solidFill>
                  <a:schemeClr val="tx1"/>
                </a:solidFill>
              </a:defRPr>
            </a:lvl1pPr>
          </a:lstStyle>
          <a:p>
            <a:endParaRPr/>
          </a:p>
        </p:txBody>
      </p:sp>
      <p:sp>
        <p:nvSpPr>
          <p:cNvPr id="6" name="Holder 6"/>
          <p:cNvSpPr>
            <a:spLocks noGrp="1"/>
          </p:cNvSpPr>
          <p:nvPr>
            <p:ph type="sldNum" sz="quarter" idx="7"/>
          </p:nvPr>
        </p:nvSpPr>
        <p:spPr>
          <a:xfrm>
            <a:off x="6598141" y="10022700"/>
            <a:ext cx="415925" cy="163195"/>
          </a:xfrm>
          <a:prstGeom prst="rect">
            <a:avLst/>
          </a:prstGeom>
        </p:spPr>
        <p:txBody>
          <a:bodyPr lIns="0" tIns="0" rIns="0" bIns="0"/>
          <a:lstStyle>
            <a:lvl1pPr>
              <a:defRPr sz="900" b="0" i="0">
                <a:solidFill>
                  <a:schemeClr val="bg1"/>
                </a:solidFill>
                <a:latin typeface="GillSansNova-Book"/>
                <a:cs typeface="GillSansNova-Book"/>
              </a:defRPr>
            </a:lvl1pPr>
          </a:lstStyle>
          <a:p>
            <a:pPr marL="12700">
              <a:lnSpc>
                <a:spcPct val="100000"/>
              </a:lnSpc>
              <a:spcBef>
                <a:spcPts val="55"/>
              </a:spcBef>
            </a:pPr>
            <a:r>
              <a:rPr dirty="0"/>
              <a:t>Page</a:t>
            </a:r>
            <a:r>
              <a:rPr spc="-25" dirty="0"/>
              <a:t> </a:t>
            </a:r>
            <a:fld id="{81D60167-4931-47E6-BA6A-407CBD079E47}" type="slidenum">
              <a:rPr spc="-25" dirty="0"/>
              <a:t>‹#›</a:t>
            </a:fld>
            <a:endParaRPr spc="-25" dirty="0"/>
          </a:p>
        </p:txBody>
      </p:sp>
      <p:pic>
        <p:nvPicPr>
          <p:cNvPr id="7" name="Picture 6" descr="Background pattern&#10;&#10;Description automatically generated">
            <a:extLst>
              <a:ext uri="{FF2B5EF4-FFF2-40B4-BE49-F238E27FC236}">
                <a16:creationId xmlns:a16="http://schemas.microsoft.com/office/drawing/2014/main" id="{E570C0E9-CCD3-8CAE-B743-3DFE9229727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12" y="4333061"/>
            <a:ext cx="810616" cy="6358832"/>
          </a:xfrm>
          <a:prstGeom prst="rect">
            <a:avLst/>
          </a:prstGeom>
        </p:spPr>
      </p:pic>
      <p:pic>
        <p:nvPicPr>
          <p:cNvPr id="8" name="object 73">
            <a:extLst>
              <a:ext uri="{FF2B5EF4-FFF2-40B4-BE49-F238E27FC236}">
                <a16:creationId xmlns:a16="http://schemas.microsoft.com/office/drawing/2014/main" id="{DC45C222-1C3B-8BC7-D167-E25A0DA86E74}"/>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1372679" y="9988518"/>
            <a:ext cx="986842" cy="272959"/>
          </a:xfrm>
          <a:prstGeom prst="rect">
            <a:avLst/>
          </a:prstGeom>
        </p:spPr>
      </p:pic>
      <p:sp>
        <p:nvSpPr>
          <p:cNvPr id="9" name="object 78">
            <a:extLst>
              <a:ext uri="{FF2B5EF4-FFF2-40B4-BE49-F238E27FC236}">
                <a16:creationId xmlns:a16="http://schemas.microsoft.com/office/drawing/2014/main" id="{0786EF12-C911-516D-DC78-2BF5A3AF7E96}"/>
              </a:ext>
            </a:extLst>
          </p:cNvPr>
          <p:cNvSpPr txBox="1">
            <a:spLocks/>
          </p:cNvSpPr>
          <p:nvPr userDrawn="1"/>
        </p:nvSpPr>
        <p:spPr>
          <a:xfrm>
            <a:off x="1067300" y="10060162"/>
            <a:ext cx="271144" cy="103504"/>
          </a:xfrm>
          <a:prstGeom prst="rect">
            <a:avLst/>
          </a:prstGeom>
        </p:spPr>
        <p:txBody>
          <a:bodyPr vert="horz" wrap="square" lIns="0" tIns="10795" rIns="0" bIns="0" rtlCol="0">
            <a:spAutoFit/>
          </a:bodyPr>
          <a:lstStyle>
            <a:defPPr>
              <a:defRPr kern="0"/>
            </a:defPPr>
            <a:lvl1pPr>
              <a:defRPr sz="500" b="0" i="0">
                <a:solidFill>
                  <a:schemeClr val="bg1"/>
                </a:solidFill>
                <a:latin typeface="GillSansNova-Book"/>
                <a:cs typeface="GillSansNova-Book"/>
              </a:defRPr>
            </a:lvl1pPr>
          </a:lstStyle>
          <a:p>
            <a:pPr marL="12700">
              <a:spcBef>
                <a:spcPts val="85"/>
              </a:spcBef>
            </a:pPr>
            <a:r>
              <a:rPr lang="en-GB" spc="-10" dirty="0"/>
              <a:t>PART</a:t>
            </a:r>
            <a:r>
              <a:rPr lang="en-GB" spc="-5" dirty="0"/>
              <a:t> </a:t>
            </a:r>
            <a:r>
              <a:rPr lang="en-GB" spc="-25" dirty="0"/>
              <a:t>OF</a:t>
            </a:r>
          </a:p>
        </p:txBody>
      </p:sp>
    </p:spTree>
  </p:cSld>
  <p:clrMapOvr>
    <a:masterClrMapping/>
  </p:clrMapOvr>
  <p:extLst>
    <p:ext uri="{DCECCB84-F9BA-43D5-87BE-67443E8EF086}">
      <p15:sldGuideLst xmlns:p15="http://schemas.microsoft.com/office/powerpoint/2012/main">
        <p15:guide id="1" orient="horz" pos="3368" userDrawn="1">
          <p15:clr>
            <a:srgbClr val="FBAE40"/>
          </p15:clr>
        </p15:guide>
        <p15:guide id="2" pos="23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067300" y="988931"/>
            <a:ext cx="4610735" cy="807719"/>
          </a:xfrm>
          <a:prstGeom prst="rect">
            <a:avLst/>
          </a:prstGeom>
        </p:spPr>
        <p:txBody>
          <a:bodyPr lIns="0" tIns="0" rIns="0" bIns="0"/>
          <a:lstStyle>
            <a:lvl1pPr>
              <a:defRPr sz="2800" b="1" i="0">
                <a:solidFill>
                  <a:srgbClr val="002B54"/>
                </a:solidFill>
                <a:latin typeface="Gill Sans Nova Book"/>
                <a:cs typeface="Gill Sans Nova Book"/>
              </a:defRPr>
            </a:lvl1pPr>
          </a:lstStyle>
          <a:p>
            <a:endParaRPr/>
          </a:p>
        </p:txBody>
      </p:sp>
      <p:sp>
        <p:nvSpPr>
          <p:cNvPr id="3" name="Holder 3"/>
          <p:cNvSpPr>
            <a:spLocks noGrp="1"/>
          </p:cNvSpPr>
          <p:nvPr>
            <p:ph sz="half" idx="2"/>
          </p:nvPr>
        </p:nvSpPr>
        <p:spPr>
          <a:xfrm>
            <a:off x="378142" y="2459482"/>
            <a:ext cx="3289839"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894867" y="2459482"/>
            <a:ext cx="3289839" cy="70576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1067300" y="10060162"/>
            <a:ext cx="271144" cy="103504"/>
          </a:xfrm>
          <a:prstGeom prst="rect">
            <a:avLst/>
          </a:prstGeom>
        </p:spPr>
        <p:txBody>
          <a:bodyPr lIns="0" tIns="0" rIns="0" bIns="0"/>
          <a:lstStyle>
            <a:lvl1pPr>
              <a:defRPr sz="500" b="0" i="0">
                <a:solidFill>
                  <a:schemeClr val="bg1"/>
                </a:solidFill>
                <a:latin typeface="GillSansNova-Book"/>
                <a:cs typeface="GillSansNova-Book"/>
              </a:defRPr>
            </a:lvl1pPr>
          </a:lstStyle>
          <a:p>
            <a:pPr marL="12700">
              <a:lnSpc>
                <a:spcPct val="100000"/>
              </a:lnSpc>
              <a:spcBef>
                <a:spcPts val="85"/>
              </a:spcBef>
            </a:pPr>
            <a:r>
              <a:rPr spc="-10" dirty="0"/>
              <a:t>PART</a:t>
            </a:r>
            <a:r>
              <a:rPr spc="-5" dirty="0"/>
              <a:t> </a:t>
            </a:r>
            <a:r>
              <a:rPr spc="-25" dirty="0"/>
              <a:t>OF</a:t>
            </a:r>
          </a:p>
        </p:txBody>
      </p:sp>
      <p:sp>
        <p:nvSpPr>
          <p:cNvPr id="6" name="Holder 6"/>
          <p:cNvSpPr>
            <a:spLocks noGrp="1"/>
          </p:cNvSpPr>
          <p:nvPr>
            <p:ph type="dt" sz="half" idx="6"/>
          </p:nvPr>
        </p:nvSpPr>
        <p:spPr>
          <a:xfrm>
            <a:off x="-1931534" y="9628996"/>
            <a:ext cx="1739455" cy="53467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4/23/2024</a:t>
            </a:fld>
            <a:endParaRPr lang="en-US"/>
          </a:p>
        </p:txBody>
      </p:sp>
      <p:sp>
        <p:nvSpPr>
          <p:cNvPr id="7" name="Holder 7"/>
          <p:cNvSpPr>
            <a:spLocks noGrp="1"/>
          </p:cNvSpPr>
          <p:nvPr>
            <p:ph type="sldNum" sz="quarter" idx="7"/>
          </p:nvPr>
        </p:nvSpPr>
        <p:spPr>
          <a:xfrm>
            <a:off x="6598141" y="10022700"/>
            <a:ext cx="415925" cy="163195"/>
          </a:xfrm>
          <a:prstGeom prst="rect">
            <a:avLst/>
          </a:prstGeom>
        </p:spPr>
        <p:txBody>
          <a:bodyPr lIns="0" tIns="0" rIns="0" bIns="0"/>
          <a:lstStyle>
            <a:lvl1pPr>
              <a:defRPr sz="900" b="0" i="0">
                <a:solidFill>
                  <a:schemeClr val="bg1"/>
                </a:solidFill>
                <a:latin typeface="GillSansNova-Book"/>
                <a:cs typeface="GillSansNova-Book"/>
              </a:defRPr>
            </a:lvl1pPr>
          </a:lstStyle>
          <a:p>
            <a:pPr marL="12700">
              <a:lnSpc>
                <a:spcPct val="100000"/>
              </a:lnSpc>
              <a:spcBef>
                <a:spcPts val="55"/>
              </a:spcBef>
            </a:pPr>
            <a:r>
              <a:rPr dirty="0"/>
              <a:t>Page</a:t>
            </a:r>
            <a:r>
              <a:rPr spc="-25" dirty="0"/>
              <a:t> </a:t>
            </a:r>
            <a:fld id="{81D60167-4931-47E6-BA6A-407CBD079E47}" type="slidenum">
              <a:rPr spc="-25" dirty="0"/>
              <a:t>‹#›</a:t>
            </a:fld>
            <a:endParaRPr spc="-2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067300" y="988931"/>
            <a:ext cx="4610735" cy="807719"/>
          </a:xfrm>
          <a:prstGeom prst="rect">
            <a:avLst/>
          </a:prstGeom>
        </p:spPr>
        <p:txBody>
          <a:bodyPr lIns="0" tIns="0" rIns="0" bIns="0"/>
          <a:lstStyle>
            <a:lvl1pPr>
              <a:defRPr sz="2800" b="1" i="0">
                <a:solidFill>
                  <a:srgbClr val="002B54"/>
                </a:solidFill>
                <a:latin typeface="Gill Sans Nova Book"/>
                <a:cs typeface="Gill Sans Nova Book"/>
              </a:defRPr>
            </a:lvl1pPr>
          </a:lstStyle>
          <a:p>
            <a:endParaRPr/>
          </a:p>
        </p:txBody>
      </p:sp>
      <p:sp>
        <p:nvSpPr>
          <p:cNvPr id="3" name="Holder 3"/>
          <p:cNvSpPr>
            <a:spLocks noGrp="1"/>
          </p:cNvSpPr>
          <p:nvPr>
            <p:ph type="ftr" sz="quarter" idx="5"/>
          </p:nvPr>
        </p:nvSpPr>
        <p:spPr>
          <a:xfrm>
            <a:off x="1067300" y="10060162"/>
            <a:ext cx="271144" cy="103504"/>
          </a:xfrm>
          <a:prstGeom prst="rect">
            <a:avLst/>
          </a:prstGeom>
        </p:spPr>
        <p:txBody>
          <a:bodyPr lIns="0" tIns="0" rIns="0" bIns="0"/>
          <a:lstStyle>
            <a:lvl1pPr>
              <a:defRPr sz="500" b="0" i="0">
                <a:solidFill>
                  <a:schemeClr val="bg1"/>
                </a:solidFill>
                <a:latin typeface="GillSansNova-Book"/>
                <a:cs typeface="GillSansNova-Book"/>
              </a:defRPr>
            </a:lvl1pPr>
          </a:lstStyle>
          <a:p>
            <a:pPr marL="12700">
              <a:lnSpc>
                <a:spcPct val="100000"/>
              </a:lnSpc>
              <a:spcBef>
                <a:spcPts val="85"/>
              </a:spcBef>
            </a:pPr>
            <a:r>
              <a:rPr spc="-10" dirty="0"/>
              <a:t>PART</a:t>
            </a:r>
            <a:r>
              <a:rPr spc="-5" dirty="0"/>
              <a:t> </a:t>
            </a:r>
            <a:r>
              <a:rPr spc="-25" dirty="0"/>
              <a:t>OF</a:t>
            </a:r>
          </a:p>
        </p:txBody>
      </p:sp>
      <p:sp>
        <p:nvSpPr>
          <p:cNvPr id="4" name="Holder 4"/>
          <p:cNvSpPr>
            <a:spLocks noGrp="1"/>
          </p:cNvSpPr>
          <p:nvPr>
            <p:ph type="dt" sz="half" idx="6"/>
          </p:nvPr>
        </p:nvSpPr>
        <p:spPr>
          <a:xfrm>
            <a:off x="-1931534" y="9628996"/>
            <a:ext cx="1739455" cy="53467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4/23/2024</a:t>
            </a:fld>
            <a:endParaRPr lang="en-US"/>
          </a:p>
        </p:txBody>
      </p:sp>
      <p:sp>
        <p:nvSpPr>
          <p:cNvPr id="5" name="Holder 5"/>
          <p:cNvSpPr>
            <a:spLocks noGrp="1"/>
          </p:cNvSpPr>
          <p:nvPr>
            <p:ph type="sldNum" sz="quarter" idx="7"/>
          </p:nvPr>
        </p:nvSpPr>
        <p:spPr>
          <a:xfrm>
            <a:off x="6598141" y="10022700"/>
            <a:ext cx="415925" cy="163195"/>
          </a:xfrm>
          <a:prstGeom prst="rect">
            <a:avLst/>
          </a:prstGeom>
        </p:spPr>
        <p:txBody>
          <a:bodyPr lIns="0" tIns="0" rIns="0" bIns="0"/>
          <a:lstStyle>
            <a:lvl1pPr>
              <a:defRPr sz="900" b="0" i="0">
                <a:solidFill>
                  <a:schemeClr val="bg1"/>
                </a:solidFill>
                <a:latin typeface="GillSansNova-Book"/>
                <a:cs typeface="GillSansNova-Book"/>
              </a:defRPr>
            </a:lvl1pPr>
          </a:lstStyle>
          <a:p>
            <a:pPr marL="12700">
              <a:lnSpc>
                <a:spcPct val="100000"/>
              </a:lnSpc>
              <a:spcBef>
                <a:spcPts val="55"/>
              </a:spcBef>
            </a:pPr>
            <a:r>
              <a:rPr dirty="0"/>
              <a:t>Page</a:t>
            </a:r>
            <a:r>
              <a:rPr spc="-25" dirty="0"/>
              <a:t> </a:t>
            </a:r>
            <a:fld id="{81D60167-4931-47E6-BA6A-407CBD079E47}" type="slidenum">
              <a:rPr spc="-25" dirty="0"/>
              <a:t>‹#›</a:t>
            </a:fld>
            <a:endParaRPr spc="-2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1067300" y="10060162"/>
            <a:ext cx="271144" cy="103504"/>
          </a:xfrm>
          <a:prstGeom prst="rect">
            <a:avLst/>
          </a:prstGeom>
        </p:spPr>
        <p:txBody>
          <a:bodyPr lIns="0" tIns="0" rIns="0" bIns="0"/>
          <a:lstStyle>
            <a:lvl1pPr>
              <a:defRPr sz="500" b="0" i="0">
                <a:solidFill>
                  <a:schemeClr val="bg1"/>
                </a:solidFill>
                <a:latin typeface="GillSansNova-Book"/>
                <a:cs typeface="GillSansNova-Book"/>
              </a:defRPr>
            </a:lvl1pPr>
          </a:lstStyle>
          <a:p>
            <a:pPr marL="12700">
              <a:lnSpc>
                <a:spcPct val="100000"/>
              </a:lnSpc>
              <a:spcBef>
                <a:spcPts val="85"/>
              </a:spcBef>
            </a:pPr>
            <a:r>
              <a:rPr spc="-10" dirty="0"/>
              <a:t>PART</a:t>
            </a:r>
            <a:r>
              <a:rPr spc="-5" dirty="0"/>
              <a:t> </a:t>
            </a:r>
            <a:r>
              <a:rPr spc="-25" dirty="0"/>
              <a:t>OF</a:t>
            </a:r>
          </a:p>
        </p:txBody>
      </p:sp>
      <p:sp>
        <p:nvSpPr>
          <p:cNvPr id="3" name="Holder 3"/>
          <p:cNvSpPr>
            <a:spLocks noGrp="1"/>
          </p:cNvSpPr>
          <p:nvPr>
            <p:ph type="dt" sz="half" idx="6"/>
          </p:nvPr>
        </p:nvSpPr>
        <p:spPr>
          <a:xfrm>
            <a:off x="-1931534" y="9628996"/>
            <a:ext cx="1739455" cy="53467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4/23/2024</a:t>
            </a:fld>
            <a:endParaRPr lang="en-US"/>
          </a:p>
        </p:txBody>
      </p:sp>
      <p:sp>
        <p:nvSpPr>
          <p:cNvPr id="4" name="Holder 4"/>
          <p:cNvSpPr>
            <a:spLocks noGrp="1"/>
          </p:cNvSpPr>
          <p:nvPr>
            <p:ph type="sldNum" sz="quarter" idx="7"/>
          </p:nvPr>
        </p:nvSpPr>
        <p:spPr>
          <a:xfrm>
            <a:off x="6598141" y="10022700"/>
            <a:ext cx="415925" cy="163195"/>
          </a:xfrm>
          <a:prstGeom prst="rect">
            <a:avLst/>
          </a:prstGeom>
        </p:spPr>
        <p:txBody>
          <a:bodyPr lIns="0" tIns="0" rIns="0" bIns="0"/>
          <a:lstStyle>
            <a:lvl1pPr>
              <a:defRPr sz="900" b="0" i="0">
                <a:solidFill>
                  <a:schemeClr val="bg1"/>
                </a:solidFill>
                <a:latin typeface="GillSansNova-Book"/>
                <a:cs typeface="GillSansNova-Book"/>
              </a:defRPr>
            </a:lvl1pPr>
          </a:lstStyle>
          <a:p>
            <a:pPr marL="12700">
              <a:lnSpc>
                <a:spcPct val="100000"/>
              </a:lnSpc>
              <a:spcBef>
                <a:spcPts val="55"/>
              </a:spcBef>
            </a:pPr>
            <a:r>
              <a:rPr dirty="0"/>
              <a:t>Page</a:t>
            </a:r>
            <a:r>
              <a:rPr spc="-25" dirty="0"/>
              <a:t> </a:t>
            </a:r>
            <a:fld id="{81D60167-4931-47E6-BA6A-407CBD079E47}" type="slidenum">
              <a:rPr spc="-25" dirty="0"/>
              <a:t>‹#›</a:t>
            </a:fld>
            <a:endParaRPr spc="-25"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userDrawn="1"/>
        </p:nvSpPr>
        <p:spPr>
          <a:xfrm>
            <a:off x="287997" y="288010"/>
            <a:ext cx="6984365" cy="9558020"/>
          </a:xfrm>
          <a:custGeom>
            <a:avLst/>
            <a:gdLst/>
            <a:ahLst/>
            <a:cxnLst/>
            <a:rect l="l" t="t" r="r" b="b"/>
            <a:pathLst>
              <a:path w="6984365" h="9558020">
                <a:moveTo>
                  <a:pt x="0" y="9557994"/>
                </a:moveTo>
                <a:lnTo>
                  <a:pt x="6983996" y="9557994"/>
                </a:lnTo>
                <a:lnTo>
                  <a:pt x="6983996" y="0"/>
                </a:lnTo>
                <a:lnTo>
                  <a:pt x="0" y="0"/>
                </a:lnTo>
                <a:lnTo>
                  <a:pt x="0" y="9557994"/>
                </a:lnTo>
                <a:close/>
              </a:path>
            </a:pathLst>
          </a:custGeom>
          <a:solidFill>
            <a:srgbClr val="E6E7E8"/>
          </a:solidFill>
        </p:spPr>
        <p:txBody>
          <a:bodyPr wrap="square" lIns="0" tIns="0" rIns="0" bIns="0" rtlCol="0"/>
          <a:lstStyle/>
          <a:p>
            <a:pPr algn="l" rtl="0"/>
            <a:endParaRPr/>
          </a:p>
        </p:txBody>
      </p:sp>
      <p:sp>
        <p:nvSpPr>
          <p:cNvPr id="17" name="bg object 17"/>
          <p:cNvSpPr/>
          <p:nvPr userDrawn="1"/>
        </p:nvSpPr>
        <p:spPr>
          <a:xfrm>
            <a:off x="287997" y="9846005"/>
            <a:ext cx="6984365" cy="558165"/>
          </a:xfrm>
          <a:custGeom>
            <a:avLst/>
            <a:gdLst/>
            <a:ahLst/>
            <a:cxnLst/>
            <a:rect l="l" t="t" r="r" b="b"/>
            <a:pathLst>
              <a:path w="6984365" h="558165">
                <a:moveTo>
                  <a:pt x="6983996" y="0"/>
                </a:moveTo>
                <a:lnTo>
                  <a:pt x="0" y="0"/>
                </a:lnTo>
                <a:lnTo>
                  <a:pt x="0" y="557999"/>
                </a:lnTo>
                <a:lnTo>
                  <a:pt x="6983996" y="557999"/>
                </a:lnTo>
                <a:lnTo>
                  <a:pt x="6983996" y="0"/>
                </a:lnTo>
                <a:close/>
              </a:path>
            </a:pathLst>
          </a:custGeom>
          <a:solidFill>
            <a:srgbClr val="88292D"/>
          </a:solidFill>
        </p:spPr>
        <p:txBody>
          <a:bodyPr wrap="square" lIns="0" tIns="0" rIns="0" bIns="0" rtlCol="0"/>
          <a:lstStyle/>
          <a:p>
            <a:pPr algn="l" rtl="0"/>
            <a:endParaRPr/>
          </a:p>
        </p:txBody>
      </p:sp>
      <p:sp>
        <p:nvSpPr>
          <p:cNvPr id="2" name="Holder 2"/>
          <p:cNvSpPr>
            <a:spLocks noGrp="1"/>
          </p:cNvSpPr>
          <p:nvPr>
            <p:ph type="title"/>
          </p:nvPr>
        </p:nvSpPr>
        <p:spPr>
          <a:xfrm>
            <a:off x="1067300" y="988931"/>
            <a:ext cx="4610735" cy="430887"/>
          </a:xfrm>
          <a:prstGeom prst="rect">
            <a:avLst/>
          </a:prstGeom>
        </p:spPr>
        <p:txBody>
          <a:bodyPr wrap="square" lIns="0" tIns="0" rIns="0" bIns="0">
            <a:spAutoFit/>
          </a:bodyPr>
          <a:lstStyle>
            <a:lvl1pPr>
              <a:defRPr sz="2800" b="1" i="0">
                <a:solidFill>
                  <a:srgbClr val="002B54"/>
                </a:solidFill>
                <a:latin typeface="Gill Sans Nova Book"/>
                <a:cs typeface="Gill Sans Nova Book"/>
              </a:defRPr>
            </a:lvl1pPr>
          </a:lstStyle>
          <a:p>
            <a:pPr rtl="0"/>
            <a:endParaRPr dirty="0"/>
          </a:p>
        </p:txBody>
      </p:sp>
      <p:sp>
        <p:nvSpPr>
          <p:cNvPr id="3" name="Holder 3"/>
          <p:cNvSpPr>
            <a:spLocks noGrp="1"/>
          </p:cNvSpPr>
          <p:nvPr>
            <p:ph type="body" idx="1"/>
          </p:nvPr>
        </p:nvSpPr>
        <p:spPr>
          <a:xfrm>
            <a:off x="1041900" y="2817003"/>
            <a:ext cx="5692775" cy="51435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1067300" y="10060162"/>
            <a:ext cx="271144" cy="103504"/>
          </a:xfrm>
          <a:prstGeom prst="rect">
            <a:avLst/>
          </a:prstGeom>
        </p:spPr>
        <p:txBody>
          <a:bodyPr wrap="square" lIns="0" tIns="0" rIns="0" bIns="0">
            <a:spAutoFit/>
          </a:bodyPr>
          <a:lstStyle>
            <a:lvl1pPr>
              <a:defRPr sz="500" b="0" i="0">
                <a:solidFill>
                  <a:schemeClr val="bg1"/>
                </a:solidFill>
                <a:latin typeface="GillSansNova-Book"/>
                <a:cs typeface="GillSansNova-Book"/>
              </a:defRPr>
            </a:lvl1pPr>
          </a:lstStyle>
          <a:p>
            <a:pPr marL="12700">
              <a:lnSpc>
                <a:spcPct val="100000"/>
              </a:lnSpc>
              <a:spcBef>
                <a:spcPts val="85"/>
              </a:spcBef>
            </a:pPr>
            <a:r>
              <a:rPr spc="-10" dirty="0"/>
              <a:t>PART</a:t>
            </a:r>
            <a:r>
              <a:rPr spc="-5" dirty="0"/>
              <a:t> </a:t>
            </a:r>
            <a:r>
              <a:rPr spc="-25" dirty="0"/>
              <a:t>OF</a:t>
            </a:r>
          </a:p>
        </p:txBody>
      </p:sp>
      <p:sp>
        <p:nvSpPr>
          <p:cNvPr id="6" name="Holder 6"/>
          <p:cNvSpPr>
            <a:spLocks noGrp="1"/>
          </p:cNvSpPr>
          <p:nvPr>
            <p:ph type="sldNum" sz="quarter" idx="7"/>
          </p:nvPr>
        </p:nvSpPr>
        <p:spPr>
          <a:xfrm>
            <a:off x="6598141" y="10022700"/>
            <a:ext cx="415925" cy="163195"/>
          </a:xfrm>
          <a:prstGeom prst="rect">
            <a:avLst/>
          </a:prstGeom>
        </p:spPr>
        <p:txBody>
          <a:bodyPr wrap="square" lIns="0" tIns="0" rIns="0" bIns="0">
            <a:spAutoFit/>
          </a:bodyPr>
          <a:lstStyle>
            <a:lvl1pPr>
              <a:defRPr sz="900" b="0" i="0">
                <a:solidFill>
                  <a:schemeClr val="bg1"/>
                </a:solidFill>
                <a:latin typeface="GillSansNova-Book"/>
                <a:cs typeface="GillSansNova-Book"/>
              </a:defRPr>
            </a:lvl1pPr>
          </a:lstStyle>
          <a:p>
            <a:pPr marL="12700">
              <a:lnSpc>
                <a:spcPct val="100000"/>
              </a:lnSpc>
              <a:spcBef>
                <a:spcPts val="55"/>
              </a:spcBef>
            </a:pPr>
            <a:r>
              <a:rPr dirty="0"/>
              <a:t>Page</a:t>
            </a:r>
            <a:r>
              <a:rPr spc="-25" dirty="0"/>
              <a:t> </a:t>
            </a:r>
            <a:fld id="{81D60167-4931-47E6-BA6A-407CBD079E47}" type="slidenum">
              <a:rPr spc="-25" dirty="0"/>
              <a:t>‹#›</a:t>
            </a:fld>
            <a:endParaRPr spc="-2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solidFill>
            <a:srgbClr val="0070C0"/>
          </a:solidFill>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5.xml"/><Relationship Id="rId6" Type="http://schemas.openxmlformats.org/officeDocument/2006/relationships/image" Target="../media/image9.jpeg"/><Relationship Id="rId5" Type="http://schemas.openxmlformats.org/officeDocument/2006/relationships/image" Target="../media/image1.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9.jpeg"/><Relationship Id="rId2" Type="http://schemas.openxmlformats.org/officeDocument/2006/relationships/image" Target="../media/image20.jpeg"/><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hyperlink" Target="http://www.allsaintsmat.org/vacancies" TargetMode="Externa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5.jpeg"/><Relationship Id="rId5" Type="http://schemas.openxmlformats.org/officeDocument/2006/relationships/image" Target="../media/image2.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9.jpeg"/><Relationship Id="rId5" Type="http://schemas.openxmlformats.org/officeDocument/2006/relationships/image" Target="../media/image1.pn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9.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11.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9.jpeg"/><Relationship Id="rId2" Type="http://schemas.openxmlformats.org/officeDocument/2006/relationships/image" Target="../media/image14.jpeg"/><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building with glass walls&#10;&#10;Description automatically generated">
            <a:extLst>
              <a:ext uri="{FF2B5EF4-FFF2-40B4-BE49-F238E27FC236}">
                <a16:creationId xmlns:a16="http://schemas.microsoft.com/office/drawing/2014/main" id="{81BFA127-D41B-ED2B-40C4-A86DDDA6DC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577" b="27813"/>
          <a:stretch/>
        </p:blipFill>
        <p:spPr>
          <a:xfrm>
            <a:off x="809004" y="5609025"/>
            <a:ext cx="6322046" cy="3520401"/>
          </a:xfrm>
          <a:prstGeom prst="rect">
            <a:avLst/>
          </a:prstGeom>
        </p:spPr>
      </p:pic>
      <p:sp>
        <p:nvSpPr>
          <p:cNvPr id="13" name="Freeform: Shape 12">
            <a:extLst>
              <a:ext uri="{FF2B5EF4-FFF2-40B4-BE49-F238E27FC236}">
                <a16:creationId xmlns:a16="http://schemas.microsoft.com/office/drawing/2014/main" id="{D70B691D-8317-EF5B-2022-5536CA191EAA}"/>
              </a:ext>
            </a:extLst>
          </p:cNvPr>
          <p:cNvSpPr/>
          <p:nvPr/>
        </p:nvSpPr>
        <p:spPr>
          <a:xfrm>
            <a:off x="279990" y="325025"/>
            <a:ext cx="6980136" cy="8868691"/>
          </a:xfrm>
          <a:custGeom>
            <a:avLst/>
            <a:gdLst>
              <a:gd name="connsiteX0" fmla="*/ 812536 w 6980136"/>
              <a:gd name="connsiteY0" fmla="*/ 6176583 h 8969635"/>
              <a:gd name="connsiteX1" fmla="*/ 812536 w 6980136"/>
              <a:gd name="connsiteY1" fmla="*/ 8682286 h 8969635"/>
              <a:gd name="connsiteX2" fmla="*/ 6690652 w 6980136"/>
              <a:gd name="connsiteY2" fmla="*/ 8682286 h 8969635"/>
              <a:gd name="connsiteX3" fmla="*/ 6690652 w 6980136"/>
              <a:gd name="connsiteY3" fmla="*/ 6176583 h 8969635"/>
              <a:gd name="connsiteX4" fmla="*/ 0 w 6980136"/>
              <a:gd name="connsiteY4" fmla="*/ 0 h 8969635"/>
              <a:gd name="connsiteX5" fmla="*/ 6980136 w 6980136"/>
              <a:gd name="connsiteY5" fmla="*/ 0 h 8969635"/>
              <a:gd name="connsiteX6" fmla="*/ 6980136 w 6980136"/>
              <a:gd name="connsiteY6" fmla="*/ 8969635 h 8969635"/>
              <a:gd name="connsiteX7" fmla="*/ 0 w 6980136"/>
              <a:gd name="connsiteY7" fmla="*/ 8969635 h 896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80136" h="8969635">
                <a:moveTo>
                  <a:pt x="812536" y="6176583"/>
                </a:moveTo>
                <a:lnTo>
                  <a:pt x="812536" y="8682286"/>
                </a:lnTo>
                <a:lnTo>
                  <a:pt x="6690652" y="8682286"/>
                </a:lnTo>
                <a:lnTo>
                  <a:pt x="6690652" y="6176583"/>
                </a:lnTo>
                <a:close/>
                <a:moveTo>
                  <a:pt x="0" y="0"/>
                </a:moveTo>
                <a:lnTo>
                  <a:pt x="6980136" y="0"/>
                </a:lnTo>
                <a:lnTo>
                  <a:pt x="6980136" y="8969635"/>
                </a:lnTo>
                <a:lnTo>
                  <a:pt x="0" y="8969635"/>
                </a:lnTo>
                <a:close/>
              </a:path>
            </a:pathLst>
          </a:custGeom>
          <a:solidFill>
            <a:srgbClr val="07A479"/>
          </a:solidFill>
          <a:ln>
            <a:solidFill>
              <a:srgbClr val="07A479"/>
            </a:solidFill>
          </a:ln>
        </p:spPr>
        <p:txBody>
          <a:bodyPr wrap="square" lIns="0" tIns="0" rIns="0" bIns="0" rtlCol="0">
            <a:noAutofit/>
          </a:bodyPr>
          <a:lstStyle/>
          <a:p>
            <a:pPr algn="l" rtl="0"/>
            <a:endParaRPr/>
          </a:p>
        </p:txBody>
      </p:sp>
      <p:sp>
        <p:nvSpPr>
          <p:cNvPr id="7" name="object 7"/>
          <p:cNvSpPr/>
          <p:nvPr/>
        </p:nvSpPr>
        <p:spPr>
          <a:xfrm>
            <a:off x="299450" y="9258007"/>
            <a:ext cx="6984000" cy="1146175"/>
          </a:xfrm>
          <a:custGeom>
            <a:avLst/>
            <a:gdLst/>
            <a:ahLst/>
            <a:cxnLst/>
            <a:rect l="l" t="t" r="r" b="b"/>
            <a:pathLst>
              <a:path w="6984365" h="1146175">
                <a:moveTo>
                  <a:pt x="6983996" y="0"/>
                </a:moveTo>
                <a:lnTo>
                  <a:pt x="0" y="0"/>
                </a:lnTo>
                <a:lnTo>
                  <a:pt x="0" y="1145997"/>
                </a:lnTo>
                <a:lnTo>
                  <a:pt x="6983996" y="1145997"/>
                </a:lnTo>
                <a:lnTo>
                  <a:pt x="6983996" y="0"/>
                </a:lnTo>
                <a:close/>
              </a:path>
            </a:pathLst>
          </a:custGeom>
          <a:solidFill>
            <a:srgbClr val="88292D"/>
          </a:solidFill>
          <a:ln w="12700">
            <a:solidFill>
              <a:srgbClr val="892522"/>
            </a:solidFill>
          </a:ln>
        </p:spPr>
        <p:txBody>
          <a:bodyPr wrap="square" lIns="0" tIns="0" rIns="0" bIns="0" rtlCol="0"/>
          <a:lstStyle/>
          <a:p>
            <a:endParaRPr/>
          </a:p>
        </p:txBody>
      </p:sp>
      <p:sp>
        <p:nvSpPr>
          <p:cNvPr id="147" name="object 147"/>
          <p:cNvSpPr txBox="1">
            <a:spLocks noGrp="1"/>
          </p:cNvSpPr>
          <p:nvPr>
            <p:ph type="title"/>
          </p:nvPr>
        </p:nvSpPr>
        <p:spPr>
          <a:xfrm>
            <a:off x="1083778" y="4107001"/>
            <a:ext cx="4675672" cy="505267"/>
          </a:xfrm>
          <a:prstGeom prst="rect">
            <a:avLst/>
          </a:prstGeom>
        </p:spPr>
        <p:txBody>
          <a:bodyPr vert="horz" wrap="square" lIns="0" tIns="12700" rIns="0" bIns="0" rtlCol="0">
            <a:spAutoFit/>
          </a:bodyPr>
          <a:lstStyle/>
          <a:p>
            <a:pPr marL="12700">
              <a:lnSpc>
                <a:spcPct val="100000"/>
              </a:lnSpc>
              <a:spcBef>
                <a:spcPts val="100"/>
              </a:spcBef>
            </a:pPr>
            <a:r>
              <a:rPr sz="3200" spc="-20" dirty="0">
                <a:solidFill>
                  <a:schemeClr val="bg1"/>
                </a:solidFill>
                <a:latin typeface="Optima LT Pro" panose="020B0502050508020304" pitchFamily="34" charset="0"/>
              </a:rPr>
              <a:t>RECRUITMENT</a:t>
            </a:r>
            <a:r>
              <a:rPr sz="3200" spc="-150" dirty="0">
                <a:solidFill>
                  <a:schemeClr val="bg1"/>
                </a:solidFill>
                <a:latin typeface="Optima LT Pro" panose="020B0502050508020304" pitchFamily="34" charset="0"/>
              </a:rPr>
              <a:t> </a:t>
            </a:r>
            <a:r>
              <a:rPr sz="3200" spc="-75" dirty="0">
                <a:solidFill>
                  <a:schemeClr val="bg1"/>
                </a:solidFill>
                <a:latin typeface="Optima LT Pro" panose="020B0502050508020304" pitchFamily="34" charset="0"/>
              </a:rPr>
              <a:t>PACK</a:t>
            </a:r>
          </a:p>
        </p:txBody>
      </p:sp>
      <p:sp>
        <p:nvSpPr>
          <p:cNvPr id="149" name="object 149"/>
          <p:cNvSpPr/>
          <p:nvPr/>
        </p:nvSpPr>
        <p:spPr>
          <a:xfrm>
            <a:off x="1083778" y="5084375"/>
            <a:ext cx="1804035" cy="0"/>
          </a:xfrm>
          <a:custGeom>
            <a:avLst/>
            <a:gdLst/>
            <a:ahLst/>
            <a:cxnLst/>
            <a:rect l="l" t="t" r="r" b="b"/>
            <a:pathLst>
              <a:path w="1804035">
                <a:moveTo>
                  <a:pt x="0" y="0"/>
                </a:moveTo>
                <a:lnTo>
                  <a:pt x="1803425" y="0"/>
                </a:lnTo>
              </a:path>
            </a:pathLst>
          </a:custGeom>
          <a:ln w="6350">
            <a:solidFill>
              <a:srgbClr val="FFFFFF"/>
            </a:solidFill>
          </a:ln>
        </p:spPr>
        <p:txBody>
          <a:bodyPr wrap="square" lIns="0" tIns="0" rIns="0" bIns="0" rtlCol="0"/>
          <a:lstStyle/>
          <a:p>
            <a:endParaRPr/>
          </a:p>
        </p:txBody>
      </p:sp>
      <p:sp>
        <p:nvSpPr>
          <p:cNvPr id="150" name="object 150"/>
          <p:cNvSpPr/>
          <p:nvPr/>
        </p:nvSpPr>
        <p:spPr>
          <a:xfrm>
            <a:off x="1083778" y="3646101"/>
            <a:ext cx="1804035" cy="0"/>
          </a:xfrm>
          <a:custGeom>
            <a:avLst/>
            <a:gdLst/>
            <a:ahLst/>
            <a:cxnLst/>
            <a:rect l="l" t="t" r="r" b="b"/>
            <a:pathLst>
              <a:path w="1804035">
                <a:moveTo>
                  <a:pt x="0" y="0"/>
                </a:moveTo>
                <a:lnTo>
                  <a:pt x="1803425" y="0"/>
                </a:lnTo>
              </a:path>
            </a:pathLst>
          </a:custGeom>
          <a:ln w="6350">
            <a:solidFill>
              <a:srgbClr val="FFFFFF"/>
            </a:solidFill>
          </a:ln>
        </p:spPr>
        <p:txBody>
          <a:bodyPr wrap="square" lIns="0" tIns="0" rIns="0" bIns="0" rtlCol="0"/>
          <a:lstStyle/>
          <a:p>
            <a:endParaRPr/>
          </a:p>
        </p:txBody>
      </p:sp>
      <p:pic>
        <p:nvPicPr>
          <p:cNvPr id="5" name="Picture 4">
            <a:extLst>
              <a:ext uri="{FF2B5EF4-FFF2-40B4-BE49-F238E27FC236}">
                <a16:creationId xmlns:a16="http://schemas.microsoft.com/office/drawing/2014/main" id="{72657E8C-E342-0392-AEDD-53DC220C42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9583" y="9537700"/>
            <a:ext cx="1752600" cy="571500"/>
          </a:xfrm>
          <a:prstGeom prst="rect">
            <a:avLst/>
          </a:prstGeom>
        </p:spPr>
      </p:pic>
      <p:pic>
        <p:nvPicPr>
          <p:cNvPr id="159" name="Picture 158" descr="Background pattern&#10;&#10;Description automatically generated">
            <a:extLst>
              <a:ext uri="{FF2B5EF4-FFF2-40B4-BE49-F238E27FC236}">
                <a16:creationId xmlns:a16="http://schemas.microsoft.com/office/drawing/2014/main" id="{9265D42B-AF2B-AFC5-5405-40108F9B25D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12" y="4333061"/>
            <a:ext cx="810616" cy="6358832"/>
          </a:xfrm>
          <a:prstGeom prst="rect">
            <a:avLst/>
          </a:prstGeom>
        </p:spPr>
      </p:pic>
      <p:pic>
        <p:nvPicPr>
          <p:cNvPr id="4" name="Picture 3" descr="A black and white logo&#10;&#10;Description automatically generated">
            <a:extLst>
              <a:ext uri="{FF2B5EF4-FFF2-40B4-BE49-F238E27FC236}">
                <a16:creationId xmlns:a16="http://schemas.microsoft.com/office/drawing/2014/main" id="{AB40A95B-FAD2-4E16-0BFB-48C6EE8DD5F4}"/>
              </a:ext>
            </a:extLst>
          </p:cNvPr>
          <p:cNvPicPr>
            <a:picLocks noChangeAspect="1"/>
          </p:cNvPicPr>
          <p:nvPr/>
        </p:nvPicPr>
        <p:blipFill>
          <a:blip r:embed="rId5" cstate="print">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2133492" y="850900"/>
            <a:ext cx="3303309" cy="2277413"/>
          </a:xfrm>
          <a:prstGeom prst="rect">
            <a:avLst/>
          </a:prstGeom>
        </p:spPr>
      </p:pic>
      <p:sp>
        <p:nvSpPr>
          <p:cNvPr id="10" name="object 147">
            <a:extLst>
              <a:ext uri="{FF2B5EF4-FFF2-40B4-BE49-F238E27FC236}">
                <a16:creationId xmlns:a16="http://schemas.microsoft.com/office/drawing/2014/main" id="{37BBA2FD-5282-AD81-6D2D-10344DE65AAB}"/>
              </a:ext>
            </a:extLst>
          </p:cNvPr>
          <p:cNvSpPr txBox="1">
            <a:spLocks/>
          </p:cNvSpPr>
          <p:nvPr/>
        </p:nvSpPr>
        <p:spPr>
          <a:xfrm>
            <a:off x="1098614" y="5420588"/>
            <a:ext cx="4675672" cy="764312"/>
          </a:xfrm>
          <a:prstGeom prst="rect">
            <a:avLst/>
          </a:prstGeom>
        </p:spPr>
        <p:txBody>
          <a:bodyPr vert="horz" wrap="square" lIns="0" tIns="12700" rIns="0" bIns="0" rtlCol="0">
            <a:spAutoFit/>
          </a:bodyPr>
          <a:lstStyle>
            <a:lvl1pPr>
              <a:defRPr sz="2800" b="1" i="0">
                <a:solidFill>
                  <a:srgbClr val="0070C0"/>
                </a:solidFill>
                <a:latin typeface="Gill Sans Nova Book"/>
                <a:ea typeface="+mj-ea"/>
                <a:cs typeface="Gill Sans Nova Book"/>
              </a:defRPr>
            </a:lvl1pPr>
          </a:lstStyle>
          <a:p>
            <a:pPr marL="12700">
              <a:spcBef>
                <a:spcPts val="100"/>
              </a:spcBef>
            </a:pPr>
            <a:r>
              <a:rPr lang="en-GB" sz="3200" spc="-20" dirty="0">
                <a:solidFill>
                  <a:schemeClr val="bg1"/>
                </a:solidFill>
                <a:latin typeface="Optima LT Pro" panose="020B0502050508020304" pitchFamily="34" charset="0"/>
              </a:rPr>
              <a:t>Teacher of Science</a:t>
            </a:r>
          </a:p>
          <a:p>
            <a:pPr marL="12700">
              <a:spcBef>
                <a:spcPts val="100"/>
              </a:spcBef>
            </a:pPr>
            <a:r>
              <a:rPr lang="en-GB" sz="1600" spc="-20" dirty="0">
                <a:solidFill>
                  <a:schemeClr val="bg1"/>
                </a:solidFill>
                <a:latin typeface="Optima LT Pro" panose="020B0502050508020304" pitchFamily="34" charset="0"/>
              </a:rPr>
              <a:t>Salary Range: MPS/UPS</a:t>
            </a:r>
            <a:endParaRPr lang="en-GB" sz="1600" spc="-75" dirty="0">
              <a:solidFill>
                <a:schemeClr val="bg1"/>
              </a:solidFill>
              <a:latin typeface="Optima LT Pro" panose="020B05020505080203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descr="A child wearing a white coat and goggles holding a model of molecules&#10;&#10;Description automatically generated">
            <a:extLst>
              <a:ext uri="{FF2B5EF4-FFF2-40B4-BE49-F238E27FC236}">
                <a16:creationId xmlns:a16="http://schemas.microsoft.com/office/drawing/2014/main" id="{81C9FDCA-85E9-A486-5C90-29338D1B40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8254"/>
          <a:stretch/>
        </p:blipFill>
        <p:spPr>
          <a:xfrm>
            <a:off x="3798107" y="351113"/>
            <a:ext cx="3373305" cy="3226980"/>
          </a:xfrm>
          <a:prstGeom prst="rect">
            <a:avLst/>
          </a:prstGeom>
        </p:spPr>
      </p:pic>
      <p:pic>
        <p:nvPicPr>
          <p:cNvPr id="11" name="Picture 10" descr="A child writing on a piece of paper&#10;&#10;Description automatically generated">
            <a:extLst>
              <a:ext uri="{FF2B5EF4-FFF2-40B4-BE49-F238E27FC236}">
                <a16:creationId xmlns:a16="http://schemas.microsoft.com/office/drawing/2014/main" id="{332B4224-1430-A388-739E-3270B34183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76" b="18147"/>
          <a:stretch/>
        </p:blipFill>
        <p:spPr>
          <a:xfrm>
            <a:off x="501650" y="431923"/>
            <a:ext cx="3057433" cy="3146172"/>
          </a:xfrm>
          <a:prstGeom prst="rect">
            <a:avLst/>
          </a:prstGeom>
        </p:spPr>
      </p:pic>
      <p:pic>
        <p:nvPicPr>
          <p:cNvPr id="4" name="Picture 3" descr="A person playing a piano&#10;&#10;Description automatically generated">
            <a:extLst>
              <a:ext uri="{FF2B5EF4-FFF2-40B4-BE49-F238E27FC236}">
                <a16:creationId xmlns:a16="http://schemas.microsoft.com/office/drawing/2014/main" id="{CF0A0DAA-761E-D3B0-6B12-84F5321573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5950"/>
          <a:stretch/>
        </p:blipFill>
        <p:spPr>
          <a:xfrm>
            <a:off x="403696" y="3578094"/>
            <a:ext cx="6803554" cy="6125217"/>
          </a:xfrm>
          <a:prstGeom prst="rect">
            <a:avLst/>
          </a:prstGeom>
        </p:spPr>
      </p:pic>
      <p:sp>
        <p:nvSpPr>
          <p:cNvPr id="8" name="Freeform: Shape 7">
            <a:extLst>
              <a:ext uri="{FF2B5EF4-FFF2-40B4-BE49-F238E27FC236}">
                <a16:creationId xmlns:a16="http://schemas.microsoft.com/office/drawing/2014/main" id="{3A4BAC64-30BF-F876-93AA-46B506DCBE39}"/>
              </a:ext>
            </a:extLst>
          </p:cNvPr>
          <p:cNvSpPr/>
          <p:nvPr/>
        </p:nvSpPr>
        <p:spPr>
          <a:xfrm>
            <a:off x="287997" y="290846"/>
            <a:ext cx="6983996" cy="9503994"/>
          </a:xfrm>
          <a:custGeom>
            <a:avLst/>
            <a:gdLst>
              <a:gd name="connsiteX0" fmla="*/ 289852 w 6983996"/>
              <a:gd name="connsiteY0" fmla="*/ 3450261 h 9503994"/>
              <a:gd name="connsiteX1" fmla="*/ 289852 w 6983996"/>
              <a:gd name="connsiteY1" fmla="*/ 9267436 h 9503994"/>
              <a:gd name="connsiteX2" fmla="*/ 6726068 w 6983996"/>
              <a:gd name="connsiteY2" fmla="*/ 9267436 h 9503994"/>
              <a:gd name="connsiteX3" fmla="*/ 6726068 w 6983996"/>
              <a:gd name="connsiteY3" fmla="*/ 3450261 h 9503994"/>
              <a:gd name="connsiteX4" fmla="*/ 289852 w 6983996"/>
              <a:gd name="connsiteY4" fmla="*/ 238888 h 9503994"/>
              <a:gd name="connsiteX5" fmla="*/ 289852 w 6983996"/>
              <a:gd name="connsiteY5" fmla="*/ 3162539 h 9503994"/>
              <a:gd name="connsiteX6" fmla="*/ 3261653 w 6983996"/>
              <a:gd name="connsiteY6" fmla="*/ 3162539 h 9503994"/>
              <a:gd name="connsiteX7" fmla="*/ 3261653 w 6983996"/>
              <a:gd name="connsiteY7" fmla="*/ 238888 h 9503994"/>
              <a:gd name="connsiteX8" fmla="*/ 3551261 w 6983996"/>
              <a:gd name="connsiteY8" fmla="*/ 216659 h 9503994"/>
              <a:gd name="connsiteX9" fmla="*/ 3551261 w 6983996"/>
              <a:gd name="connsiteY9" fmla="*/ 3162539 h 9503994"/>
              <a:gd name="connsiteX10" fmla="*/ 6726068 w 6983996"/>
              <a:gd name="connsiteY10" fmla="*/ 3162539 h 9503994"/>
              <a:gd name="connsiteX11" fmla="*/ 6726068 w 6983996"/>
              <a:gd name="connsiteY11" fmla="*/ 216659 h 9503994"/>
              <a:gd name="connsiteX12" fmla="*/ 0 w 6983996"/>
              <a:gd name="connsiteY12" fmla="*/ 0 h 9503994"/>
              <a:gd name="connsiteX13" fmla="*/ 6983996 w 6983996"/>
              <a:gd name="connsiteY13" fmla="*/ 0 h 9503994"/>
              <a:gd name="connsiteX14" fmla="*/ 6983996 w 6983996"/>
              <a:gd name="connsiteY14" fmla="*/ 9503994 h 9503994"/>
              <a:gd name="connsiteX15" fmla="*/ 0 w 6983996"/>
              <a:gd name="connsiteY15" fmla="*/ 9503994 h 950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83996" h="9503994">
                <a:moveTo>
                  <a:pt x="289852" y="3450261"/>
                </a:moveTo>
                <a:lnTo>
                  <a:pt x="289852" y="9267436"/>
                </a:lnTo>
                <a:lnTo>
                  <a:pt x="6726068" y="9267436"/>
                </a:lnTo>
                <a:lnTo>
                  <a:pt x="6726068" y="3450261"/>
                </a:lnTo>
                <a:close/>
                <a:moveTo>
                  <a:pt x="289852" y="238888"/>
                </a:moveTo>
                <a:lnTo>
                  <a:pt x="289852" y="3162539"/>
                </a:lnTo>
                <a:lnTo>
                  <a:pt x="3261653" y="3162539"/>
                </a:lnTo>
                <a:lnTo>
                  <a:pt x="3261653" y="238888"/>
                </a:lnTo>
                <a:close/>
                <a:moveTo>
                  <a:pt x="3551261" y="216659"/>
                </a:moveTo>
                <a:lnTo>
                  <a:pt x="3551261" y="3162539"/>
                </a:lnTo>
                <a:lnTo>
                  <a:pt x="6726068" y="3162539"/>
                </a:lnTo>
                <a:lnTo>
                  <a:pt x="6726068" y="216659"/>
                </a:lnTo>
                <a:close/>
                <a:moveTo>
                  <a:pt x="0" y="0"/>
                </a:moveTo>
                <a:lnTo>
                  <a:pt x="6983996" y="0"/>
                </a:lnTo>
                <a:lnTo>
                  <a:pt x="6983996" y="9503994"/>
                </a:lnTo>
                <a:lnTo>
                  <a:pt x="0" y="9503994"/>
                </a:lnTo>
                <a:close/>
              </a:path>
            </a:pathLst>
          </a:custGeom>
          <a:solidFill>
            <a:schemeClr val="bg1">
              <a:lumMod val="50000"/>
            </a:schemeClr>
          </a:solidFill>
          <a:ln>
            <a:solidFill>
              <a:schemeClr val="bg1">
                <a:lumMod val="50000"/>
              </a:schemeClr>
            </a:solidFill>
          </a:ln>
        </p:spPr>
        <p:txBody>
          <a:bodyPr wrap="square" lIns="0" tIns="0" rIns="0" bIns="0" rtlCol="0">
            <a:noAutofit/>
          </a:bodyPr>
          <a:lstStyle/>
          <a:p>
            <a:pPr algn="l" rtl="0"/>
            <a:endParaRPr/>
          </a:p>
        </p:txBody>
      </p:sp>
      <p:sp>
        <p:nvSpPr>
          <p:cNvPr id="10" name="Rectangle 9">
            <a:extLst>
              <a:ext uri="{FF2B5EF4-FFF2-40B4-BE49-F238E27FC236}">
                <a16:creationId xmlns:a16="http://schemas.microsoft.com/office/drawing/2014/main" id="{6BAD5756-E9EA-B5E1-D5CC-F27161A89556}"/>
              </a:ext>
            </a:extLst>
          </p:cNvPr>
          <p:cNvSpPr/>
          <p:nvPr/>
        </p:nvSpPr>
        <p:spPr>
          <a:xfrm>
            <a:off x="296656" y="7699928"/>
            <a:ext cx="4810032" cy="1858354"/>
          </a:xfrm>
          <a:prstGeom prst="rect">
            <a:avLst/>
          </a:prstGeom>
          <a:solidFill>
            <a:srgbClr val="07A479"/>
          </a:solidFill>
          <a:ln>
            <a:solidFill>
              <a:srgbClr val="07A4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bject 7"/>
          <p:cNvSpPr/>
          <p:nvPr/>
        </p:nvSpPr>
        <p:spPr>
          <a:xfrm>
            <a:off x="287997" y="9846005"/>
            <a:ext cx="6984365" cy="558165"/>
          </a:xfrm>
          <a:custGeom>
            <a:avLst/>
            <a:gdLst/>
            <a:ahLst/>
            <a:cxnLst/>
            <a:rect l="l" t="t" r="r" b="b"/>
            <a:pathLst>
              <a:path w="6984365" h="558165">
                <a:moveTo>
                  <a:pt x="6983996" y="0"/>
                </a:moveTo>
                <a:lnTo>
                  <a:pt x="0" y="0"/>
                </a:lnTo>
                <a:lnTo>
                  <a:pt x="0" y="557999"/>
                </a:lnTo>
                <a:lnTo>
                  <a:pt x="6983996" y="557999"/>
                </a:lnTo>
                <a:lnTo>
                  <a:pt x="6983996" y="0"/>
                </a:lnTo>
                <a:close/>
              </a:path>
            </a:pathLst>
          </a:custGeom>
          <a:solidFill>
            <a:srgbClr val="88292D"/>
          </a:solidFill>
        </p:spPr>
        <p:txBody>
          <a:bodyPr wrap="square" lIns="0" tIns="0" rIns="0" bIns="0" rtlCol="0"/>
          <a:lstStyle/>
          <a:p>
            <a:endParaRPr/>
          </a:p>
        </p:txBody>
      </p:sp>
      <p:pic>
        <p:nvPicPr>
          <p:cNvPr id="74" name="object 74"/>
          <p:cNvPicPr/>
          <p:nvPr/>
        </p:nvPicPr>
        <p:blipFill>
          <a:blip r:embed="rId5" cstate="screen">
            <a:extLst>
              <a:ext uri="{28A0092B-C50C-407E-A947-70E740481C1C}">
                <a14:useLocalDpi xmlns:a14="http://schemas.microsoft.com/office/drawing/2010/main"/>
              </a:ext>
            </a:extLst>
          </a:blip>
          <a:stretch>
            <a:fillRect/>
          </a:stretch>
        </p:blipFill>
        <p:spPr>
          <a:xfrm>
            <a:off x="1372679" y="9988518"/>
            <a:ext cx="986842" cy="272959"/>
          </a:xfrm>
          <a:prstGeom prst="rect">
            <a:avLst/>
          </a:prstGeom>
        </p:spPr>
      </p:pic>
      <p:sp>
        <p:nvSpPr>
          <p:cNvPr id="76" name="object 76"/>
          <p:cNvSpPr txBox="1">
            <a:spLocks noGrp="1"/>
          </p:cNvSpPr>
          <p:nvPr>
            <p:ph type="sldNum" sz="quarter" idx="7"/>
          </p:nvPr>
        </p:nvSpPr>
        <p:spPr>
          <a:prstGeom prst="rect">
            <a:avLst/>
          </a:prstGeom>
        </p:spPr>
        <p:txBody>
          <a:bodyPr vert="horz" wrap="square" lIns="0" tIns="6985" rIns="0" bIns="0" rtlCol="0">
            <a:spAutoFit/>
          </a:bodyPr>
          <a:lstStyle/>
          <a:p>
            <a:pPr marL="12700">
              <a:lnSpc>
                <a:spcPct val="100000"/>
              </a:lnSpc>
              <a:spcBef>
                <a:spcPts val="55"/>
              </a:spcBef>
            </a:pPr>
            <a:r>
              <a:rPr dirty="0"/>
              <a:t>Page</a:t>
            </a:r>
            <a:r>
              <a:rPr spc="-25" dirty="0"/>
              <a:t> </a:t>
            </a:r>
            <a:fld id="{81D60167-4931-47E6-BA6A-407CBD079E47}" type="slidenum">
              <a:rPr spc="-25" dirty="0"/>
              <a:t>10</a:t>
            </a:fld>
            <a:endParaRPr spc="-25" dirty="0"/>
          </a:p>
        </p:txBody>
      </p:sp>
      <p:sp>
        <p:nvSpPr>
          <p:cNvPr id="77" name="object 77"/>
          <p:cNvSpPr txBox="1">
            <a:spLocks noGrp="1"/>
          </p:cNvSpPr>
          <p:nvPr>
            <p:ph type="ftr" sz="quarter" idx="5"/>
          </p:nvPr>
        </p:nvSpPr>
        <p:spPr>
          <a:prstGeom prst="rect">
            <a:avLst/>
          </a:prstGeom>
        </p:spPr>
        <p:txBody>
          <a:bodyPr vert="horz" wrap="square" lIns="0" tIns="10795" rIns="0" bIns="0" rtlCol="0">
            <a:spAutoFit/>
          </a:bodyPr>
          <a:lstStyle/>
          <a:p>
            <a:pPr marL="12700">
              <a:lnSpc>
                <a:spcPct val="100000"/>
              </a:lnSpc>
              <a:spcBef>
                <a:spcPts val="85"/>
              </a:spcBef>
            </a:pPr>
            <a:r>
              <a:rPr spc="-10" dirty="0"/>
              <a:t>PART</a:t>
            </a:r>
            <a:r>
              <a:rPr spc="-5" dirty="0"/>
              <a:t> </a:t>
            </a:r>
            <a:r>
              <a:rPr spc="-25" dirty="0"/>
              <a:t>OF</a:t>
            </a:r>
          </a:p>
        </p:txBody>
      </p:sp>
      <p:pic>
        <p:nvPicPr>
          <p:cNvPr id="6" name="Picture 5" descr="A black and white logo&#10;&#10;Description automatically generated">
            <a:extLst>
              <a:ext uri="{FF2B5EF4-FFF2-40B4-BE49-F238E27FC236}">
                <a16:creationId xmlns:a16="http://schemas.microsoft.com/office/drawing/2014/main" id="{EB2E32E5-1283-7EC7-8DFE-C3814778D9C0}"/>
              </a:ext>
            </a:extLst>
          </p:cNvPr>
          <p:cNvPicPr>
            <a:picLocks noChangeAspect="1"/>
          </p:cNvPicPr>
          <p:nvPr/>
        </p:nvPicPr>
        <p:blipFill>
          <a:blip r:embed="rId6" cstate="print">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5929699" y="351113"/>
            <a:ext cx="1277551" cy="880787"/>
          </a:xfrm>
          <a:prstGeom prst="rect">
            <a:avLst/>
          </a:prstGeom>
        </p:spPr>
      </p:pic>
      <p:sp>
        <p:nvSpPr>
          <p:cNvPr id="9" name="TextBox 8">
            <a:extLst>
              <a:ext uri="{FF2B5EF4-FFF2-40B4-BE49-F238E27FC236}">
                <a16:creationId xmlns:a16="http://schemas.microsoft.com/office/drawing/2014/main" id="{8D194BCC-F754-6FCC-45FE-966AA55CE818}"/>
              </a:ext>
            </a:extLst>
          </p:cNvPr>
          <p:cNvSpPr txBox="1"/>
          <p:nvPr/>
        </p:nvSpPr>
        <p:spPr>
          <a:xfrm>
            <a:off x="882650" y="7708900"/>
            <a:ext cx="4224038" cy="1853905"/>
          </a:xfrm>
          <a:prstGeom prst="rect">
            <a:avLst/>
          </a:prstGeom>
          <a:solidFill>
            <a:srgbClr val="07A479"/>
          </a:solidFill>
          <a:ln>
            <a:solidFill>
              <a:srgbClr val="07A479"/>
            </a:solidFill>
          </a:ln>
        </p:spPr>
        <p:txBody>
          <a:bodyPr wrap="square">
            <a:spAutoFit/>
          </a:bodyPr>
          <a:lstStyle/>
          <a:p>
            <a:pPr algn="just">
              <a:lnSpc>
                <a:spcPct val="150000"/>
              </a:lnSpc>
            </a:pPr>
            <a:r>
              <a:rPr lang="en-GB" sz="1600" dirty="0">
                <a:solidFill>
                  <a:schemeClr val="bg1"/>
                </a:solidFill>
                <a:latin typeface="Optima LT Pro" panose="020B0502050508020304" pitchFamily="34" charset="0"/>
              </a:rPr>
              <a:t>Pupils at Hope Academy extend their kindness beyond the school community. They willingly contribute to a range of local charities, including food banks and hospices. </a:t>
            </a:r>
            <a:r>
              <a:rPr lang="en-GB" sz="1400" b="1" dirty="0">
                <a:solidFill>
                  <a:schemeClr val="bg1"/>
                </a:solidFill>
                <a:latin typeface="Helvetica" pitchFamily="2" charset="0"/>
              </a:rPr>
              <a:t>Ofsted September 2021</a:t>
            </a:r>
          </a:p>
        </p:txBody>
      </p:sp>
      <p:sp>
        <p:nvSpPr>
          <p:cNvPr id="15" name="Rectangle 14">
            <a:extLst>
              <a:ext uri="{FF2B5EF4-FFF2-40B4-BE49-F238E27FC236}">
                <a16:creationId xmlns:a16="http://schemas.microsoft.com/office/drawing/2014/main" id="{5A83C13C-48C8-5A57-F4FF-FB0D60D07BAE}"/>
              </a:ext>
            </a:extLst>
          </p:cNvPr>
          <p:cNvSpPr/>
          <p:nvPr/>
        </p:nvSpPr>
        <p:spPr>
          <a:xfrm>
            <a:off x="2254250" y="2976640"/>
            <a:ext cx="5014253" cy="1603751"/>
          </a:xfrm>
          <a:prstGeom prst="rect">
            <a:avLst/>
          </a:prstGeom>
          <a:solidFill>
            <a:srgbClr val="892522"/>
          </a:solidFill>
          <a:ln>
            <a:solidFill>
              <a:srgbClr val="89252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Background pattern&#10;&#10;Description automatically generated">
            <a:extLst>
              <a:ext uri="{FF2B5EF4-FFF2-40B4-BE49-F238E27FC236}">
                <a16:creationId xmlns:a16="http://schemas.microsoft.com/office/drawing/2014/main" id="{AECB5F64-7278-A3BF-DC2F-92CE89A2EF6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612" y="4333061"/>
            <a:ext cx="810616" cy="6358832"/>
          </a:xfrm>
          <a:prstGeom prst="rect">
            <a:avLst/>
          </a:prstGeom>
        </p:spPr>
      </p:pic>
      <p:sp>
        <p:nvSpPr>
          <p:cNvPr id="12" name="object 6">
            <a:extLst>
              <a:ext uri="{FF2B5EF4-FFF2-40B4-BE49-F238E27FC236}">
                <a16:creationId xmlns:a16="http://schemas.microsoft.com/office/drawing/2014/main" id="{D84A6602-5ED2-E6E2-2173-CF1A5658FDF6}"/>
              </a:ext>
            </a:extLst>
          </p:cNvPr>
          <p:cNvSpPr txBox="1"/>
          <p:nvPr/>
        </p:nvSpPr>
        <p:spPr>
          <a:xfrm>
            <a:off x="2356031" y="2995016"/>
            <a:ext cx="4654801" cy="1551259"/>
          </a:xfrm>
          <a:prstGeom prst="rect">
            <a:avLst/>
          </a:prstGeom>
          <a:noFill/>
          <a:ln>
            <a:noFill/>
          </a:ln>
        </p:spPr>
        <p:txBody>
          <a:bodyPr vert="horz" wrap="square" lIns="0" tIns="81280" rIns="0" bIns="0" rtlCol="0">
            <a:spAutoFit/>
          </a:bodyPr>
          <a:lstStyle/>
          <a:p>
            <a:pPr marL="12700" marR="5080" indent="497205" algn="just">
              <a:lnSpc>
                <a:spcPct val="150000"/>
              </a:lnSpc>
              <a:spcBef>
                <a:spcPts val="640"/>
              </a:spcBef>
            </a:pPr>
            <a:r>
              <a:rPr lang="en-GB" sz="1600" dirty="0">
                <a:solidFill>
                  <a:schemeClr val="bg1"/>
                </a:solidFill>
                <a:latin typeface="Optima LT Pro" panose="020B0502050508020304" pitchFamily="34" charset="0"/>
              </a:rPr>
              <a:t>Staff successfully motivate pupils to behave well. Pupils enjoy a consistently calm and respectful environment. They can learn without interruption.</a:t>
            </a:r>
          </a:p>
          <a:p>
            <a:pPr marL="12700" marR="5080" indent="497205" algn="r">
              <a:lnSpc>
                <a:spcPct val="150000"/>
              </a:lnSpc>
              <a:spcBef>
                <a:spcPts val="640"/>
              </a:spcBef>
            </a:pPr>
            <a:r>
              <a:rPr lang="en-GB" sz="1400" b="1" dirty="0">
                <a:solidFill>
                  <a:schemeClr val="bg1"/>
                </a:solidFill>
                <a:latin typeface="Helvetica" pitchFamily="2" charset="0"/>
                <a:cs typeface="GillSansNova-Light"/>
              </a:rPr>
              <a:t>Ofsted September 2021</a:t>
            </a:r>
            <a:endParaRPr sz="1400" b="1" dirty="0">
              <a:solidFill>
                <a:schemeClr val="bg1"/>
              </a:solidFill>
              <a:latin typeface="Helvetica" pitchFamily="2" charset="0"/>
              <a:cs typeface="GillSansNova-Light"/>
            </a:endParaRPr>
          </a:p>
        </p:txBody>
      </p:sp>
    </p:spTree>
    <p:extLst>
      <p:ext uri="{BB962C8B-B14F-4D97-AF65-F5344CB8AC3E}">
        <p14:creationId xmlns:p14="http://schemas.microsoft.com/office/powerpoint/2010/main" val="3988224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 building with glass walls&#10;&#10;Description automatically generated">
            <a:extLst>
              <a:ext uri="{FF2B5EF4-FFF2-40B4-BE49-F238E27FC236}">
                <a16:creationId xmlns:a16="http://schemas.microsoft.com/office/drawing/2014/main" id="{70835F51-90DC-7BA4-FEC0-CF7D5FB1E7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577" b="27813"/>
          <a:stretch/>
        </p:blipFill>
        <p:spPr>
          <a:xfrm>
            <a:off x="809004" y="5609025"/>
            <a:ext cx="6322046" cy="3520401"/>
          </a:xfrm>
          <a:prstGeom prst="rect">
            <a:avLst/>
          </a:prstGeom>
        </p:spPr>
      </p:pic>
      <p:sp>
        <p:nvSpPr>
          <p:cNvPr id="6" name="Freeform: Shape 5">
            <a:extLst>
              <a:ext uri="{FF2B5EF4-FFF2-40B4-BE49-F238E27FC236}">
                <a16:creationId xmlns:a16="http://schemas.microsoft.com/office/drawing/2014/main" id="{DB65CB66-8255-1E20-89BD-D7DCDBB06E31}"/>
              </a:ext>
            </a:extLst>
          </p:cNvPr>
          <p:cNvSpPr/>
          <p:nvPr/>
        </p:nvSpPr>
        <p:spPr>
          <a:xfrm>
            <a:off x="287998" y="288009"/>
            <a:ext cx="6980136" cy="8868691"/>
          </a:xfrm>
          <a:custGeom>
            <a:avLst/>
            <a:gdLst>
              <a:gd name="connsiteX0" fmla="*/ 812536 w 6980136"/>
              <a:gd name="connsiteY0" fmla="*/ 6176583 h 8969635"/>
              <a:gd name="connsiteX1" fmla="*/ 812536 w 6980136"/>
              <a:gd name="connsiteY1" fmla="*/ 8682286 h 8969635"/>
              <a:gd name="connsiteX2" fmla="*/ 6690652 w 6980136"/>
              <a:gd name="connsiteY2" fmla="*/ 8682286 h 8969635"/>
              <a:gd name="connsiteX3" fmla="*/ 6690652 w 6980136"/>
              <a:gd name="connsiteY3" fmla="*/ 6176583 h 8969635"/>
              <a:gd name="connsiteX4" fmla="*/ 0 w 6980136"/>
              <a:gd name="connsiteY4" fmla="*/ 0 h 8969635"/>
              <a:gd name="connsiteX5" fmla="*/ 6980136 w 6980136"/>
              <a:gd name="connsiteY5" fmla="*/ 0 h 8969635"/>
              <a:gd name="connsiteX6" fmla="*/ 6980136 w 6980136"/>
              <a:gd name="connsiteY6" fmla="*/ 8969635 h 8969635"/>
              <a:gd name="connsiteX7" fmla="*/ 0 w 6980136"/>
              <a:gd name="connsiteY7" fmla="*/ 8969635 h 896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80136" h="8969635">
                <a:moveTo>
                  <a:pt x="812536" y="6176583"/>
                </a:moveTo>
                <a:lnTo>
                  <a:pt x="812536" y="8682286"/>
                </a:lnTo>
                <a:lnTo>
                  <a:pt x="6690652" y="8682286"/>
                </a:lnTo>
                <a:lnTo>
                  <a:pt x="6690652" y="6176583"/>
                </a:lnTo>
                <a:close/>
                <a:moveTo>
                  <a:pt x="0" y="0"/>
                </a:moveTo>
                <a:lnTo>
                  <a:pt x="6980136" y="0"/>
                </a:lnTo>
                <a:lnTo>
                  <a:pt x="6980136" y="8969635"/>
                </a:lnTo>
                <a:lnTo>
                  <a:pt x="0" y="8969635"/>
                </a:lnTo>
                <a:close/>
              </a:path>
            </a:pathLst>
          </a:custGeom>
          <a:solidFill>
            <a:srgbClr val="07A479"/>
          </a:solidFill>
          <a:ln>
            <a:solidFill>
              <a:srgbClr val="07A479"/>
            </a:solidFill>
          </a:ln>
        </p:spPr>
        <p:txBody>
          <a:bodyPr wrap="square" lIns="0" tIns="0" rIns="0" bIns="0" rtlCol="0">
            <a:noAutofit/>
          </a:bodyPr>
          <a:lstStyle/>
          <a:p>
            <a:pPr algn="l" rtl="0"/>
            <a:endParaRPr/>
          </a:p>
        </p:txBody>
      </p:sp>
      <p:sp>
        <p:nvSpPr>
          <p:cNvPr id="7" name="object 7"/>
          <p:cNvSpPr/>
          <p:nvPr/>
        </p:nvSpPr>
        <p:spPr>
          <a:xfrm>
            <a:off x="287997" y="9258007"/>
            <a:ext cx="6980505" cy="1146175"/>
          </a:xfrm>
          <a:custGeom>
            <a:avLst/>
            <a:gdLst/>
            <a:ahLst/>
            <a:cxnLst/>
            <a:rect l="l" t="t" r="r" b="b"/>
            <a:pathLst>
              <a:path w="6984365" h="1146175">
                <a:moveTo>
                  <a:pt x="6983996" y="0"/>
                </a:moveTo>
                <a:lnTo>
                  <a:pt x="0" y="0"/>
                </a:lnTo>
                <a:lnTo>
                  <a:pt x="0" y="1145997"/>
                </a:lnTo>
                <a:lnTo>
                  <a:pt x="6983996" y="1145997"/>
                </a:lnTo>
                <a:lnTo>
                  <a:pt x="6983996" y="0"/>
                </a:lnTo>
                <a:close/>
              </a:path>
            </a:pathLst>
          </a:custGeom>
          <a:solidFill>
            <a:srgbClr val="88292D"/>
          </a:solidFill>
        </p:spPr>
        <p:txBody>
          <a:bodyPr wrap="square" lIns="0" tIns="0" rIns="0" bIns="0" rtlCol="0"/>
          <a:lstStyle/>
          <a:p>
            <a:endParaRPr/>
          </a:p>
        </p:txBody>
      </p:sp>
      <p:sp>
        <p:nvSpPr>
          <p:cNvPr id="147" name="object 147"/>
          <p:cNvSpPr txBox="1">
            <a:spLocks noGrp="1"/>
          </p:cNvSpPr>
          <p:nvPr>
            <p:ph type="title"/>
          </p:nvPr>
        </p:nvSpPr>
        <p:spPr>
          <a:xfrm>
            <a:off x="1083778" y="4107001"/>
            <a:ext cx="5388944" cy="505267"/>
          </a:xfrm>
          <a:prstGeom prst="rect">
            <a:avLst/>
          </a:prstGeom>
        </p:spPr>
        <p:txBody>
          <a:bodyPr vert="horz" wrap="square" lIns="0" tIns="12700" rIns="0" bIns="0" rtlCol="0">
            <a:spAutoFit/>
          </a:bodyPr>
          <a:lstStyle/>
          <a:p>
            <a:pPr marL="12700">
              <a:lnSpc>
                <a:spcPct val="100000"/>
              </a:lnSpc>
              <a:spcBef>
                <a:spcPts val="100"/>
              </a:spcBef>
            </a:pPr>
            <a:r>
              <a:rPr lang="en-GB" sz="3200" spc="-20" dirty="0">
                <a:solidFill>
                  <a:schemeClr val="bg1"/>
                </a:solidFill>
                <a:latin typeface="Optima LT Pro" panose="020B0502050508020304" pitchFamily="34" charset="0"/>
              </a:rPr>
              <a:t>Vacancy Specific Information</a:t>
            </a:r>
            <a:endParaRPr sz="3200" spc="-75" dirty="0">
              <a:solidFill>
                <a:schemeClr val="bg1"/>
              </a:solidFill>
              <a:latin typeface="Optima LT Pro" panose="020B0502050508020304" pitchFamily="34" charset="0"/>
            </a:endParaRPr>
          </a:p>
        </p:txBody>
      </p:sp>
      <p:sp>
        <p:nvSpPr>
          <p:cNvPr id="149" name="object 149"/>
          <p:cNvSpPr/>
          <p:nvPr/>
        </p:nvSpPr>
        <p:spPr>
          <a:xfrm>
            <a:off x="1083778" y="5084375"/>
            <a:ext cx="1804035" cy="0"/>
          </a:xfrm>
          <a:custGeom>
            <a:avLst/>
            <a:gdLst/>
            <a:ahLst/>
            <a:cxnLst/>
            <a:rect l="l" t="t" r="r" b="b"/>
            <a:pathLst>
              <a:path w="1804035">
                <a:moveTo>
                  <a:pt x="0" y="0"/>
                </a:moveTo>
                <a:lnTo>
                  <a:pt x="1803425" y="0"/>
                </a:lnTo>
              </a:path>
            </a:pathLst>
          </a:custGeom>
          <a:ln w="6350">
            <a:solidFill>
              <a:srgbClr val="FFFFFF"/>
            </a:solidFill>
          </a:ln>
        </p:spPr>
        <p:txBody>
          <a:bodyPr wrap="square" lIns="0" tIns="0" rIns="0" bIns="0" rtlCol="0"/>
          <a:lstStyle/>
          <a:p>
            <a:endParaRPr/>
          </a:p>
        </p:txBody>
      </p:sp>
      <p:sp>
        <p:nvSpPr>
          <p:cNvPr id="150" name="object 150"/>
          <p:cNvSpPr/>
          <p:nvPr/>
        </p:nvSpPr>
        <p:spPr>
          <a:xfrm>
            <a:off x="1083778" y="3646101"/>
            <a:ext cx="1804035" cy="0"/>
          </a:xfrm>
          <a:custGeom>
            <a:avLst/>
            <a:gdLst/>
            <a:ahLst/>
            <a:cxnLst/>
            <a:rect l="l" t="t" r="r" b="b"/>
            <a:pathLst>
              <a:path w="1804035">
                <a:moveTo>
                  <a:pt x="0" y="0"/>
                </a:moveTo>
                <a:lnTo>
                  <a:pt x="1803425" y="0"/>
                </a:lnTo>
              </a:path>
            </a:pathLst>
          </a:custGeom>
          <a:ln w="6350">
            <a:solidFill>
              <a:srgbClr val="FFFFFF"/>
            </a:solidFill>
          </a:ln>
        </p:spPr>
        <p:txBody>
          <a:bodyPr wrap="square" lIns="0" tIns="0" rIns="0" bIns="0" rtlCol="0"/>
          <a:lstStyle/>
          <a:p>
            <a:endParaRPr/>
          </a:p>
        </p:txBody>
      </p:sp>
      <p:pic>
        <p:nvPicPr>
          <p:cNvPr id="5" name="Picture 4">
            <a:extLst>
              <a:ext uri="{FF2B5EF4-FFF2-40B4-BE49-F238E27FC236}">
                <a16:creationId xmlns:a16="http://schemas.microsoft.com/office/drawing/2014/main" id="{72657E8C-E342-0392-AEDD-53DC220C42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9583" y="9537700"/>
            <a:ext cx="1752600" cy="571500"/>
          </a:xfrm>
          <a:prstGeom prst="rect">
            <a:avLst/>
          </a:prstGeom>
        </p:spPr>
      </p:pic>
      <p:pic>
        <p:nvPicPr>
          <p:cNvPr id="159" name="Picture 158" descr="Background pattern&#10;&#10;Description automatically generated">
            <a:extLst>
              <a:ext uri="{FF2B5EF4-FFF2-40B4-BE49-F238E27FC236}">
                <a16:creationId xmlns:a16="http://schemas.microsoft.com/office/drawing/2014/main" id="{9265D42B-AF2B-AFC5-5405-40108F9B25D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12" y="4333061"/>
            <a:ext cx="810616" cy="6358832"/>
          </a:xfrm>
          <a:prstGeom prst="rect">
            <a:avLst/>
          </a:prstGeom>
        </p:spPr>
      </p:pic>
      <p:pic>
        <p:nvPicPr>
          <p:cNvPr id="4" name="Picture 3" descr="A black and white logo&#10;&#10;Description automatically generated">
            <a:extLst>
              <a:ext uri="{FF2B5EF4-FFF2-40B4-BE49-F238E27FC236}">
                <a16:creationId xmlns:a16="http://schemas.microsoft.com/office/drawing/2014/main" id="{AB40A95B-FAD2-4E16-0BFB-48C6EE8DD5F4}"/>
              </a:ext>
            </a:extLst>
          </p:cNvPr>
          <p:cNvPicPr>
            <a:picLocks noChangeAspect="1"/>
          </p:cNvPicPr>
          <p:nvPr/>
        </p:nvPicPr>
        <p:blipFill>
          <a:blip r:embed="rId5" cstate="print">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2133492" y="850900"/>
            <a:ext cx="3303309" cy="2277413"/>
          </a:xfrm>
          <a:prstGeom prst="rect">
            <a:avLst/>
          </a:prstGeom>
        </p:spPr>
      </p:pic>
    </p:spTree>
    <p:extLst>
      <p:ext uri="{BB962C8B-B14F-4D97-AF65-F5344CB8AC3E}">
        <p14:creationId xmlns:p14="http://schemas.microsoft.com/office/powerpoint/2010/main" val="486779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child and child using a drill to make a piece of wood&#10;&#10;Description automatically generated">
            <a:extLst>
              <a:ext uri="{FF2B5EF4-FFF2-40B4-BE49-F238E27FC236}">
                <a16:creationId xmlns:a16="http://schemas.microsoft.com/office/drawing/2014/main" id="{92699B6B-D92C-5B25-5CCD-B56575FADC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117" b="31458"/>
          <a:stretch/>
        </p:blipFill>
        <p:spPr>
          <a:xfrm>
            <a:off x="3668053" y="6630970"/>
            <a:ext cx="3600450" cy="2996760"/>
          </a:xfrm>
          <a:prstGeom prst="rect">
            <a:avLst/>
          </a:prstGeom>
        </p:spPr>
      </p:pic>
      <p:pic>
        <p:nvPicPr>
          <p:cNvPr id="9" name="Picture 8" descr="A person sitting at a table&#10;&#10;Description automatically generated">
            <a:extLst>
              <a:ext uri="{FF2B5EF4-FFF2-40B4-BE49-F238E27FC236}">
                <a16:creationId xmlns:a16="http://schemas.microsoft.com/office/drawing/2014/main" id="{1C9CF2DC-5055-E142-24E5-A95DD7DE3E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059" r="14706"/>
          <a:stretch/>
        </p:blipFill>
        <p:spPr>
          <a:xfrm>
            <a:off x="501650" y="6249970"/>
            <a:ext cx="3276600" cy="3454400"/>
          </a:xfrm>
          <a:prstGeom prst="rect">
            <a:avLst/>
          </a:prstGeom>
        </p:spPr>
      </p:pic>
      <p:pic>
        <p:nvPicPr>
          <p:cNvPr id="4" name="Picture 3" descr="A person in a white coat holding a stick with fire&#10;&#10;Description automatically generated">
            <a:extLst>
              <a:ext uri="{FF2B5EF4-FFF2-40B4-BE49-F238E27FC236}">
                <a16:creationId xmlns:a16="http://schemas.microsoft.com/office/drawing/2014/main" id="{1D2E918C-10F9-FCB4-ED99-49C61D1542E5}"/>
              </a:ext>
            </a:extLst>
          </p:cNvPr>
          <p:cNvPicPr>
            <a:picLocks noChangeAspect="1"/>
          </p:cNvPicPr>
          <p:nvPr/>
        </p:nvPicPr>
        <p:blipFill rotWithShape="1">
          <a:blip r:embed="rId4">
            <a:extLst>
              <a:ext uri="{28A0092B-C50C-407E-A947-70E740481C1C}">
                <a14:useLocalDpi xmlns:a14="http://schemas.microsoft.com/office/drawing/2010/main" val="0"/>
              </a:ext>
            </a:extLst>
          </a:blip>
          <a:srcRect l="29073" r="11463" b="25542"/>
          <a:stretch/>
        </p:blipFill>
        <p:spPr>
          <a:xfrm>
            <a:off x="349251" y="536338"/>
            <a:ext cx="6858000" cy="5724762"/>
          </a:xfrm>
          <a:prstGeom prst="rect">
            <a:avLst/>
          </a:prstGeom>
        </p:spPr>
      </p:pic>
      <p:sp>
        <p:nvSpPr>
          <p:cNvPr id="8" name="Freeform: Shape 7">
            <a:extLst>
              <a:ext uri="{FF2B5EF4-FFF2-40B4-BE49-F238E27FC236}">
                <a16:creationId xmlns:a16="http://schemas.microsoft.com/office/drawing/2014/main" id="{80590A78-8E1E-FD6A-996D-2AE0729AB0D1}"/>
              </a:ext>
            </a:extLst>
          </p:cNvPr>
          <p:cNvSpPr/>
          <p:nvPr/>
        </p:nvSpPr>
        <p:spPr>
          <a:xfrm>
            <a:off x="287997" y="290846"/>
            <a:ext cx="6983996" cy="9503994"/>
          </a:xfrm>
          <a:custGeom>
            <a:avLst/>
            <a:gdLst>
              <a:gd name="connsiteX0" fmla="*/ 3551263 w 6983996"/>
              <a:gd name="connsiteY0" fmla="*/ 6067064 h 9503994"/>
              <a:gd name="connsiteX1" fmla="*/ 3551263 w 6983996"/>
              <a:gd name="connsiteY1" fmla="*/ 9267435 h 9503994"/>
              <a:gd name="connsiteX2" fmla="*/ 6726069 w 6983996"/>
              <a:gd name="connsiteY2" fmla="*/ 9267435 h 9503994"/>
              <a:gd name="connsiteX3" fmla="*/ 6726069 w 6983996"/>
              <a:gd name="connsiteY3" fmla="*/ 6067064 h 9503994"/>
              <a:gd name="connsiteX4" fmla="*/ 289854 w 6983996"/>
              <a:gd name="connsiteY4" fmla="*/ 6067064 h 9503994"/>
              <a:gd name="connsiteX5" fmla="*/ 289854 w 6983996"/>
              <a:gd name="connsiteY5" fmla="*/ 9267435 h 9503994"/>
              <a:gd name="connsiteX6" fmla="*/ 3261654 w 6983996"/>
              <a:gd name="connsiteY6" fmla="*/ 9267435 h 9503994"/>
              <a:gd name="connsiteX7" fmla="*/ 3261654 w 6983996"/>
              <a:gd name="connsiteY7" fmla="*/ 6067064 h 9503994"/>
              <a:gd name="connsiteX8" fmla="*/ 289854 w 6983996"/>
              <a:gd name="connsiteY8" fmla="*/ 238888 h 9503994"/>
              <a:gd name="connsiteX9" fmla="*/ 289854 w 6983996"/>
              <a:gd name="connsiteY9" fmla="*/ 5828178 h 9503994"/>
              <a:gd name="connsiteX10" fmla="*/ 6726070 w 6983996"/>
              <a:gd name="connsiteY10" fmla="*/ 5828178 h 9503994"/>
              <a:gd name="connsiteX11" fmla="*/ 6726070 w 6983996"/>
              <a:gd name="connsiteY11" fmla="*/ 238888 h 9503994"/>
              <a:gd name="connsiteX12" fmla="*/ 0 w 6983996"/>
              <a:gd name="connsiteY12" fmla="*/ 0 h 9503994"/>
              <a:gd name="connsiteX13" fmla="*/ 6983996 w 6983996"/>
              <a:gd name="connsiteY13" fmla="*/ 0 h 9503994"/>
              <a:gd name="connsiteX14" fmla="*/ 6983996 w 6983996"/>
              <a:gd name="connsiteY14" fmla="*/ 9503994 h 9503994"/>
              <a:gd name="connsiteX15" fmla="*/ 0 w 6983996"/>
              <a:gd name="connsiteY15" fmla="*/ 9503994 h 950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83996" h="9503994">
                <a:moveTo>
                  <a:pt x="3551263" y="6067064"/>
                </a:moveTo>
                <a:lnTo>
                  <a:pt x="3551263" y="9267435"/>
                </a:lnTo>
                <a:lnTo>
                  <a:pt x="6726069" y="9267435"/>
                </a:lnTo>
                <a:lnTo>
                  <a:pt x="6726069" y="6067064"/>
                </a:lnTo>
                <a:close/>
                <a:moveTo>
                  <a:pt x="289854" y="6067064"/>
                </a:moveTo>
                <a:lnTo>
                  <a:pt x="289854" y="9267435"/>
                </a:lnTo>
                <a:lnTo>
                  <a:pt x="3261654" y="9267435"/>
                </a:lnTo>
                <a:lnTo>
                  <a:pt x="3261654" y="6067064"/>
                </a:lnTo>
                <a:close/>
                <a:moveTo>
                  <a:pt x="289854" y="238888"/>
                </a:moveTo>
                <a:lnTo>
                  <a:pt x="289854" y="5828178"/>
                </a:lnTo>
                <a:lnTo>
                  <a:pt x="6726070" y="5828178"/>
                </a:lnTo>
                <a:lnTo>
                  <a:pt x="6726070" y="238888"/>
                </a:lnTo>
                <a:close/>
                <a:moveTo>
                  <a:pt x="0" y="0"/>
                </a:moveTo>
                <a:lnTo>
                  <a:pt x="6983996" y="0"/>
                </a:lnTo>
                <a:lnTo>
                  <a:pt x="6983996" y="9503994"/>
                </a:lnTo>
                <a:lnTo>
                  <a:pt x="0" y="9503994"/>
                </a:lnTo>
                <a:close/>
              </a:path>
            </a:pathLst>
          </a:custGeom>
          <a:solidFill>
            <a:schemeClr val="bg1">
              <a:lumMod val="50000"/>
            </a:schemeClr>
          </a:solidFill>
          <a:ln>
            <a:solidFill>
              <a:schemeClr val="bg1">
                <a:lumMod val="50000"/>
              </a:schemeClr>
            </a:solidFill>
          </a:ln>
        </p:spPr>
        <p:txBody>
          <a:bodyPr wrap="square" lIns="0" tIns="0" rIns="0" bIns="0" rtlCol="0">
            <a:noAutofit/>
          </a:bodyPr>
          <a:lstStyle/>
          <a:p>
            <a:pPr algn="l" rtl="0"/>
            <a:endParaRPr/>
          </a:p>
        </p:txBody>
      </p:sp>
      <p:sp>
        <p:nvSpPr>
          <p:cNvPr id="7" name="object 7"/>
          <p:cNvSpPr/>
          <p:nvPr/>
        </p:nvSpPr>
        <p:spPr>
          <a:xfrm>
            <a:off x="287997" y="9846005"/>
            <a:ext cx="6984365" cy="558165"/>
          </a:xfrm>
          <a:custGeom>
            <a:avLst/>
            <a:gdLst/>
            <a:ahLst/>
            <a:cxnLst/>
            <a:rect l="l" t="t" r="r" b="b"/>
            <a:pathLst>
              <a:path w="6984365" h="558165">
                <a:moveTo>
                  <a:pt x="6983996" y="0"/>
                </a:moveTo>
                <a:lnTo>
                  <a:pt x="0" y="0"/>
                </a:lnTo>
                <a:lnTo>
                  <a:pt x="0" y="557999"/>
                </a:lnTo>
                <a:lnTo>
                  <a:pt x="6983996" y="557999"/>
                </a:lnTo>
                <a:lnTo>
                  <a:pt x="6983996" y="0"/>
                </a:lnTo>
                <a:close/>
              </a:path>
            </a:pathLst>
          </a:custGeom>
          <a:solidFill>
            <a:srgbClr val="88292D"/>
          </a:solidFill>
        </p:spPr>
        <p:txBody>
          <a:bodyPr wrap="square" lIns="0" tIns="0" rIns="0" bIns="0" rtlCol="0"/>
          <a:lstStyle/>
          <a:p>
            <a:endParaRPr/>
          </a:p>
        </p:txBody>
      </p:sp>
      <p:pic>
        <p:nvPicPr>
          <p:cNvPr id="74" name="object 74"/>
          <p:cNvPicPr/>
          <p:nvPr/>
        </p:nvPicPr>
        <p:blipFill>
          <a:blip r:embed="rId5" cstate="screen">
            <a:extLst>
              <a:ext uri="{28A0092B-C50C-407E-A947-70E740481C1C}">
                <a14:useLocalDpi xmlns:a14="http://schemas.microsoft.com/office/drawing/2010/main"/>
              </a:ext>
            </a:extLst>
          </a:blip>
          <a:stretch>
            <a:fillRect/>
          </a:stretch>
        </p:blipFill>
        <p:spPr>
          <a:xfrm>
            <a:off x="1372679" y="9988518"/>
            <a:ext cx="986842" cy="272959"/>
          </a:xfrm>
          <a:prstGeom prst="rect">
            <a:avLst/>
          </a:prstGeom>
        </p:spPr>
      </p:pic>
      <p:sp>
        <p:nvSpPr>
          <p:cNvPr id="76" name="object 76"/>
          <p:cNvSpPr txBox="1">
            <a:spLocks noGrp="1"/>
          </p:cNvSpPr>
          <p:nvPr>
            <p:ph type="sldNum" sz="quarter" idx="7"/>
          </p:nvPr>
        </p:nvSpPr>
        <p:spPr>
          <a:prstGeom prst="rect">
            <a:avLst/>
          </a:prstGeom>
        </p:spPr>
        <p:txBody>
          <a:bodyPr vert="horz" wrap="square" lIns="0" tIns="6985" rIns="0" bIns="0" rtlCol="0">
            <a:spAutoFit/>
          </a:bodyPr>
          <a:lstStyle/>
          <a:p>
            <a:pPr marL="12700">
              <a:lnSpc>
                <a:spcPct val="100000"/>
              </a:lnSpc>
              <a:spcBef>
                <a:spcPts val="55"/>
              </a:spcBef>
            </a:pPr>
            <a:r>
              <a:rPr dirty="0"/>
              <a:t>Page</a:t>
            </a:r>
            <a:r>
              <a:rPr spc="-25" dirty="0"/>
              <a:t> </a:t>
            </a:r>
            <a:fld id="{81D60167-4931-47E6-BA6A-407CBD079E47}" type="slidenum">
              <a:rPr spc="-25" dirty="0"/>
              <a:t>12</a:t>
            </a:fld>
            <a:endParaRPr spc="-25" dirty="0"/>
          </a:p>
        </p:txBody>
      </p:sp>
      <p:sp>
        <p:nvSpPr>
          <p:cNvPr id="77" name="object 77"/>
          <p:cNvSpPr txBox="1">
            <a:spLocks noGrp="1"/>
          </p:cNvSpPr>
          <p:nvPr>
            <p:ph type="ftr" sz="quarter" idx="5"/>
          </p:nvPr>
        </p:nvSpPr>
        <p:spPr>
          <a:prstGeom prst="rect">
            <a:avLst/>
          </a:prstGeom>
        </p:spPr>
        <p:txBody>
          <a:bodyPr vert="horz" wrap="square" lIns="0" tIns="10795" rIns="0" bIns="0" rtlCol="0">
            <a:spAutoFit/>
          </a:bodyPr>
          <a:lstStyle/>
          <a:p>
            <a:pPr marL="12700">
              <a:lnSpc>
                <a:spcPct val="100000"/>
              </a:lnSpc>
              <a:spcBef>
                <a:spcPts val="85"/>
              </a:spcBef>
            </a:pPr>
            <a:r>
              <a:rPr spc="-10" dirty="0"/>
              <a:t>PART</a:t>
            </a:r>
            <a:r>
              <a:rPr spc="-5" dirty="0"/>
              <a:t> </a:t>
            </a:r>
            <a:r>
              <a:rPr spc="-25" dirty="0"/>
              <a:t>OF</a:t>
            </a:r>
          </a:p>
        </p:txBody>
      </p:sp>
      <p:pic>
        <p:nvPicPr>
          <p:cNvPr id="3" name="Picture 2" descr="Background pattern&#10;&#10;Description automatically generated">
            <a:extLst>
              <a:ext uri="{FF2B5EF4-FFF2-40B4-BE49-F238E27FC236}">
                <a16:creationId xmlns:a16="http://schemas.microsoft.com/office/drawing/2014/main" id="{AECB5F64-7278-A3BF-DC2F-92CE89A2EF6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612" y="4333061"/>
            <a:ext cx="810616" cy="6358832"/>
          </a:xfrm>
          <a:prstGeom prst="rect">
            <a:avLst/>
          </a:prstGeom>
        </p:spPr>
      </p:pic>
      <p:pic>
        <p:nvPicPr>
          <p:cNvPr id="6" name="Picture 5" descr="A black and white logo&#10;&#10;Description automatically generated">
            <a:extLst>
              <a:ext uri="{FF2B5EF4-FFF2-40B4-BE49-F238E27FC236}">
                <a16:creationId xmlns:a16="http://schemas.microsoft.com/office/drawing/2014/main" id="{EB2E32E5-1283-7EC7-8DFE-C3814778D9C0}"/>
              </a:ext>
            </a:extLst>
          </p:cNvPr>
          <p:cNvPicPr>
            <a:picLocks noChangeAspect="1"/>
          </p:cNvPicPr>
          <p:nvPr/>
        </p:nvPicPr>
        <p:blipFill>
          <a:blip r:embed="rId7" cstate="print">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5929699" y="351113"/>
            <a:ext cx="1277551" cy="880787"/>
          </a:xfrm>
          <a:prstGeom prst="rect">
            <a:avLst/>
          </a:prstGeom>
        </p:spPr>
      </p:pic>
      <p:sp>
        <p:nvSpPr>
          <p:cNvPr id="13" name="Rectangle 12">
            <a:extLst>
              <a:ext uri="{FF2B5EF4-FFF2-40B4-BE49-F238E27FC236}">
                <a16:creationId xmlns:a16="http://schemas.microsoft.com/office/drawing/2014/main" id="{E9AA32F3-268E-3F08-BB0E-E1656E1E2885}"/>
              </a:ext>
            </a:extLst>
          </p:cNvPr>
          <p:cNvSpPr/>
          <p:nvPr/>
        </p:nvSpPr>
        <p:spPr>
          <a:xfrm>
            <a:off x="2101850" y="4519630"/>
            <a:ext cx="5181600" cy="2351070"/>
          </a:xfrm>
          <a:prstGeom prst="rect">
            <a:avLst/>
          </a:prstGeom>
          <a:solidFill>
            <a:srgbClr val="07A479"/>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bject 6">
            <a:extLst>
              <a:ext uri="{FF2B5EF4-FFF2-40B4-BE49-F238E27FC236}">
                <a16:creationId xmlns:a16="http://schemas.microsoft.com/office/drawing/2014/main" id="{D84A6602-5ED2-E6E2-2173-CF1A5658FDF6}"/>
              </a:ext>
            </a:extLst>
          </p:cNvPr>
          <p:cNvSpPr txBox="1"/>
          <p:nvPr/>
        </p:nvSpPr>
        <p:spPr>
          <a:xfrm>
            <a:off x="2254250" y="4508500"/>
            <a:ext cx="4724400" cy="2289922"/>
          </a:xfrm>
          <a:prstGeom prst="rect">
            <a:avLst/>
          </a:prstGeom>
          <a:noFill/>
          <a:ln>
            <a:noFill/>
          </a:ln>
        </p:spPr>
        <p:txBody>
          <a:bodyPr vert="horz" wrap="square" lIns="0" tIns="81280" rIns="0" bIns="0" rtlCol="0">
            <a:spAutoFit/>
          </a:bodyPr>
          <a:lstStyle/>
          <a:p>
            <a:pPr marL="12700" marR="5080" indent="497205" algn="just">
              <a:lnSpc>
                <a:spcPct val="150000"/>
              </a:lnSpc>
              <a:spcBef>
                <a:spcPts val="640"/>
              </a:spcBef>
            </a:pPr>
            <a:r>
              <a:rPr lang="en-GB" sz="1600" dirty="0">
                <a:solidFill>
                  <a:schemeClr val="bg1"/>
                </a:solidFill>
                <a:latin typeface="Optima LT Pro" panose="020B0502050508020304" pitchFamily="34" charset="0"/>
              </a:rPr>
              <a:t>Leaders and governors show great care for pupils at Hope Academy. Their plans and actions are consistently centred on the best interests of pupils. They do what they can to use the views of pupils, and parents and carers to help improve the school.</a:t>
            </a:r>
          </a:p>
          <a:p>
            <a:pPr marL="12700" marR="5080" indent="497205" algn="r">
              <a:lnSpc>
                <a:spcPct val="150000"/>
              </a:lnSpc>
              <a:spcBef>
                <a:spcPts val="640"/>
              </a:spcBef>
            </a:pPr>
            <a:r>
              <a:rPr lang="en-GB" sz="1400" b="1" dirty="0">
                <a:solidFill>
                  <a:schemeClr val="bg1"/>
                </a:solidFill>
                <a:latin typeface="Helvetica" pitchFamily="2" charset="0"/>
                <a:cs typeface="GillSansNova-Light"/>
              </a:rPr>
              <a:t>Ofsted September 2021</a:t>
            </a:r>
            <a:endParaRPr sz="1400" b="1" dirty="0">
              <a:solidFill>
                <a:schemeClr val="bg1"/>
              </a:solidFill>
              <a:latin typeface="Helvetica" pitchFamily="2" charset="0"/>
              <a:cs typeface="GillSansNova-Light"/>
            </a:endParaRPr>
          </a:p>
        </p:txBody>
      </p:sp>
    </p:spTree>
    <p:extLst>
      <p:ext uri="{BB962C8B-B14F-4D97-AF65-F5344CB8AC3E}">
        <p14:creationId xmlns:p14="http://schemas.microsoft.com/office/powerpoint/2010/main" val="1475287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7"/>
          <p:cNvSpPr/>
          <p:nvPr/>
        </p:nvSpPr>
        <p:spPr>
          <a:xfrm>
            <a:off x="287997" y="9846005"/>
            <a:ext cx="6984365" cy="558165"/>
          </a:xfrm>
          <a:custGeom>
            <a:avLst/>
            <a:gdLst/>
            <a:ahLst/>
            <a:cxnLst/>
            <a:rect l="l" t="t" r="r" b="b"/>
            <a:pathLst>
              <a:path w="6984365" h="558165">
                <a:moveTo>
                  <a:pt x="6983996" y="0"/>
                </a:moveTo>
                <a:lnTo>
                  <a:pt x="0" y="0"/>
                </a:lnTo>
                <a:lnTo>
                  <a:pt x="0" y="557999"/>
                </a:lnTo>
                <a:lnTo>
                  <a:pt x="6983996" y="557999"/>
                </a:lnTo>
                <a:lnTo>
                  <a:pt x="6983996" y="0"/>
                </a:lnTo>
                <a:close/>
              </a:path>
            </a:pathLst>
          </a:custGeom>
          <a:solidFill>
            <a:srgbClr val="88292D"/>
          </a:solidFill>
        </p:spPr>
        <p:txBody>
          <a:bodyPr wrap="square" lIns="0" tIns="0" rIns="0" bIns="0" rtlCol="0"/>
          <a:lstStyle/>
          <a:p>
            <a:endParaRPr/>
          </a:p>
        </p:txBody>
      </p:sp>
      <p:pic>
        <p:nvPicPr>
          <p:cNvPr id="74" name="object 74"/>
          <p:cNvPicPr/>
          <p:nvPr/>
        </p:nvPicPr>
        <p:blipFill>
          <a:blip r:embed="rId2" cstate="screen">
            <a:extLst>
              <a:ext uri="{28A0092B-C50C-407E-A947-70E740481C1C}">
                <a14:useLocalDpi xmlns:a14="http://schemas.microsoft.com/office/drawing/2010/main"/>
              </a:ext>
            </a:extLst>
          </a:blip>
          <a:stretch>
            <a:fillRect/>
          </a:stretch>
        </p:blipFill>
        <p:spPr>
          <a:xfrm>
            <a:off x="1372679" y="9988518"/>
            <a:ext cx="986842" cy="272959"/>
          </a:xfrm>
          <a:prstGeom prst="rect">
            <a:avLst/>
          </a:prstGeom>
        </p:spPr>
      </p:pic>
      <p:sp>
        <p:nvSpPr>
          <p:cNvPr id="76" name="object 76"/>
          <p:cNvSpPr txBox="1">
            <a:spLocks noGrp="1"/>
          </p:cNvSpPr>
          <p:nvPr>
            <p:ph type="sldNum" sz="quarter" idx="7"/>
          </p:nvPr>
        </p:nvSpPr>
        <p:spPr>
          <a:prstGeom prst="rect">
            <a:avLst/>
          </a:prstGeom>
        </p:spPr>
        <p:txBody>
          <a:bodyPr vert="horz" wrap="square" lIns="0" tIns="6985" rIns="0" bIns="0" rtlCol="0">
            <a:spAutoFit/>
          </a:bodyPr>
          <a:lstStyle/>
          <a:p>
            <a:pPr marL="12700">
              <a:lnSpc>
                <a:spcPct val="100000"/>
              </a:lnSpc>
              <a:spcBef>
                <a:spcPts val="55"/>
              </a:spcBef>
            </a:pPr>
            <a:r>
              <a:rPr dirty="0"/>
              <a:t>Page</a:t>
            </a:r>
            <a:r>
              <a:rPr spc="-25" dirty="0"/>
              <a:t> </a:t>
            </a:r>
            <a:fld id="{81D60167-4931-47E6-BA6A-407CBD079E47}" type="slidenum">
              <a:rPr spc="-25" dirty="0"/>
              <a:t>13</a:t>
            </a:fld>
            <a:endParaRPr spc="-25" dirty="0"/>
          </a:p>
        </p:txBody>
      </p:sp>
      <p:sp>
        <p:nvSpPr>
          <p:cNvPr id="77" name="object 77"/>
          <p:cNvSpPr txBox="1">
            <a:spLocks noGrp="1"/>
          </p:cNvSpPr>
          <p:nvPr>
            <p:ph type="ftr" sz="quarter" idx="5"/>
          </p:nvPr>
        </p:nvSpPr>
        <p:spPr>
          <a:prstGeom prst="rect">
            <a:avLst/>
          </a:prstGeom>
        </p:spPr>
        <p:txBody>
          <a:bodyPr vert="horz" wrap="square" lIns="0" tIns="10795" rIns="0" bIns="0" rtlCol="0">
            <a:spAutoFit/>
          </a:bodyPr>
          <a:lstStyle/>
          <a:p>
            <a:pPr marL="12700">
              <a:lnSpc>
                <a:spcPct val="100000"/>
              </a:lnSpc>
              <a:spcBef>
                <a:spcPts val="85"/>
              </a:spcBef>
            </a:pPr>
            <a:r>
              <a:rPr spc="-10" dirty="0"/>
              <a:t>PART</a:t>
            </a:r>
            <a:r>
              <a:rPr spc="-5" dirty="0"/>
              <a:t> </a:t>
            </a:r>
            <a:r>
              <a:rPr spc="-25" dirty="0"/>
              <a:t>OF</a:t>
            </a:r>
          </a:p>
        </p:txBody>
      </p:sp>
      <p:sp>
        <p:nvSpPr>
          <p:cNvPr id="2" name="object 2">
            <a:extLst>
              <a:ext uri="{FF2B5EF4-FFF2-40B4-BE49-F238E27FC236}">
                <a16:creationId xmlns:a16="http://schemas.microsoft.com/office/drawing/2014/main" id="{E6A40C93-1CC5-1624-60BA-2723E63DDBC1}"/>
              </a:ext>
            </a:extLst>
          </p:cNvPr>
          <p:cNvSpPr/>
          <p:nvPr/>
        </p:nvSpPr>
        <p:spPr>
          <a:xfrm>
            <a:off x="287997" y="290846"/>
            <a:ext cx="6984365" cy="9504045"/>
          </a:xfrm>
          <a:custGeom>
            <a:avLst/>
            <a:gdLst/>
            <a:ahLst/>
            <a:cxnLst/>
            <a:rect l="l" t="t" r="r" b="b"/>
            <a:pathLst>
              <a:path w="6984365" h="9504045">
                <a:moveTo>
                  <a:pt x="6983996" y="0"/>
                </a:moveTo>
                <a:lnTo>
                  <a:pt x="0" y="0"/>
                </a:lnTo>
                <a:lnTo>
                  <a:pt x="0" y="9503994"/>
                </a:lnTo>
                <a:lnTo>
                  <a:pt x="6983996" y="9503994"/>
                </a:lnTo>
                <a:lnTo>
                  <a:pt x="6983996" y="0"/>
                </a:lnTo>
                <a:close/>
              </a:path>
            </a:pathLst>
          </a:custGeom>
          <a:solidFill>
            <a:schemeClr val="bg1">
              <a:lumMod val="50000"/>
            </a:schemeClr>
          </a:solidFill>
          <a:ln>
            <a:solidFill>
              <a:schemeClr val="bg1">
                <a:lumMod val="50000"/>
              </a:schemeClr>
            </a:solidFill>
          </a:ln>
        </p:spPr>
        <p:txBody>
          <a:bodyPr wrap="square" lIns="0" tIns="0" rIns="0" bIns="0" rtlCol="0"/>
          <a:lstStyle/>
          <a:p>
            <a:pPr algn="l" rtl="0"/>
            <a:endParaRPr/>
          </a:p>
        </p:txBody>
      </p:sp>
      <p:pic>
        <p:nvPicPr>
          <p:cNvPr id="3" name="Picture 2" descr="Background pattern&#10;&#10;Description automatically generated">
            <a:extLst>
              <a:ext uri="{FF2B5EF4-FFF2-40B4-BE49-F238E27FC236}">
                <a16:creationId xmlns:a16="http://schemas.microsoft.com/office/drawing/2014/main" id="{AECB5F64-7278-A3BF-DC2F-92CE89A2EF6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04" y="4334568"/>
            <a:ext cx="810616" cy="6358832"/>
          </a:xfrm>
          <a:prstGeom prst="rect">
            <a:avLst/>
          </a:prstGeom>
        </p:spPr>
      </p:pic>
      <p:pic>
        <p:nvPicPr>
          <p:cNvPr id="6" name="Picture 5" descr="A black and white logo&#10;&#10;Description automatically generated">
            <a:extLst>
              <a:ext uri="{FF2B5EF4-FFF2-40B4-BE49-F238E27FC236}">
                <a16:creationId xmlns:a16="http://schemas.microsoft.com/office/drawing/2014/main" id="{EB2E32E5-1283-7EC7-8DFE-C3814778D9C0}"/>
              </a:ext>
            </a:extLst>
          </p:cNvPr>
          <p:cNvPicPr>
            <a:picLocks noChangeAspect="1"/>
          </p:cNvPicPr>
          <p:nvPr/>
        </p:nvPicPr>
        <p:blipFill>
          <a:blip r:embed="rId4" cstate="print">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5929699" y="351113"/>
            <a:ext cx="1277551" cy="880787"/>
          </a:xfrm>
          <a:prstGeom prst="rect">
            <a:avLst/>
          </a:prstGeom>
        </p:spPr>
      </p:pic>
      <p:sp>
        <p:nvSpPr>
          <p:cNvPr id="8" name="object 74">
            <a:extLst>
              <a:ext uri="{FF2B5EF4-FFF2-40B4-BE49-F238E27FC236}">
                <a16:creationId xmlns:a16="http://schemas.microsoft.com/office/drawing/2014/main" id="{013EA6D1-193B-E05B-4341-14226328AD8E}"/>
              </a:ext>
            </a:extLst>
          </p:cNvPr>
          <p:cNvSpPr txBox="1"/>
          <p:nvPr/>
        </p:nvSpPr>
        <p:spPr>
          <a:xfrm>
            <a:off x="1067300" y="1397789"/>
            <a:ext cx="6201203" cy="443711"/>
          </a:xfrm>
          <a:prstGeom prst="rect">
            <a:avLst/>
          </a:prstGeom>
        </p:spPr>
        <p:txBody>
          <a:bodyPr vert="horz" wrap="square" lIns="0" tIns="12700" rIns="0" bIns="0" rtlCol="0">
            <a:spAutoFit/>
          </a:bodyPr>
          <a:lstStyle/>
          <a:p>
            <a:pPr marL="12700">
              <a:lnSpc>
                <a:spcPct val="100000"/>
              </a:lnSpc>
              <a:spcBef>
                <a:spcPts val="100"/>
              </a:spcBef>
            </a:pPr>
            <a:r>
              <a:rPr lang="en-GB" sz="2800" b="1" spc="-30" dirty="0">
                <a:solidFill>
                  <a:schemeClr val="bg1"/>
                </a:solidFill>
                <a:latin typeface="Optima LT Pro" panose="020B0502050508020304" pitchFamily="34" charset="0"/>
                <a:cs typeface="Gill Sans Nova Book"/>
              </a:rPr>
              <a:t>Job Vacancy</a:t>
            </a:r>
            <a:endParaRPr sz="2800" dirty="0">
              <a:solidFill>
                <a:schemeClr val="bg1"/>
              </a:solidFill>
              <a:latin typeface="Optima LT Pro" panose="020B0502050508020304" pitchFamily="34" charset="0"/>
              <a:cs typeface="Gill Sans Nova Book"/>
            </a:endParaRPr>
          </a:p>
        </p:txBody>
      </p:sp>
      <p:sp>
        <p:nvSpPr>
          <p:cNvPr id="4" name="object 9">
            <a:extLst>
              <a:ext uri="{FF2B5EF4-FFF2-40B4-BE49-F238E27FC236}">
                <a16:creationId xmlns:a16="http://schemas.microsoft.com/office/drawing/2014/main" id="{D36324DC-E666-407E-E910-1385586F4713}"/>
              </a:ext>
            </a:extLst>
          </p:cNvPr>
          <p:cNvSpPr/>
          <p:nvPr/>
        </p:nvSpPr>
        <p:spPr>
          <a:xfrm>
            <a:off x="1080000" y="3376589"/>
            <a:ext cx="4683125" cy="0"/>
          </a:xfrm>
          <a:custGeom>
            <a:avLst/>
            <a:gdLst/>
            <a:ahLst/>
            <a:cxnLst/>
            <a:rect l="l" t="t" r="r" b="b"/>
            <a:pathLst>
              <a:path w="4683125">
                <a:moveTo>
                  <a:pt x="0" y="0"/>
                </a:moveTo>
                <a:lnTo>
                  <a:pt x="4682998" y="0"/>
                </a:lnTo>
              </a:path>
            </a:pathLst>
          </a:custGeom>
          <a:ln w="3175">
            <a:solidFill>
              <a:schemeClr val="bg1"/>
            </a:solidFill>
          </a:ln>
        </p:spPr>
        <p:txBody>
          <a:bodyPr wrap="square" lIns="0" tIns="0" rIns="0" bIns="0" rtlCol="0"/>
          <a:lstStyle/>
          <a:p>
            <a:endParaRPr>
              <a:solidFill>
                <a:schemeClr val="bg1"/>
              </a:solidFill>
            </a:endParaRPr>
          </a:p>
        </p:txBody>
      </p:sp>
      <p:sp>
        <p:nvSpPr>
          <p:cNvPr id="5" name="object 4">
            <a:extLst>
              <a:ext uri="{FF2B5EF4-FFF2-40B4-BE49-F238E27FC236}">
                <a16:creationId xmlns:a16="http://schemas.microsoft.com/office/drawing/2014/main" id="{665EEA0C-4324-4194-92C2-EA7225B149C8}"/>
              </a:ext>
            </a:extLst>
          </p:cNvPr>
          <p:cNvSpPr txBox="1"/>
          <p:nvPr/>
        </p:nvSpPr>
        <p:spPr>
          <a:xfrm>
            <a:off x="1114925" y="2070139"/>
            <a:ext cx="5899141" cy="259045"/>
          </a:xfrm>
          <a:prstGeom prst="rect">
            <a:avLst/>
          </a:prstGeom>
        </p:spPr>
        <p:txBody>
          <a:bodyPr vert="horz" wrap="square" lIns="0" tIns="12700" rIns="0" bIns="0" rtlCol="0">
            <a:spAutoFit/>
          </a:bodyPr>
          <a:lstStyle/>
          <a:p>
            <a:pPr marL="12700" marR="565150">
              <a:lnSpc>
                <a:spcPct val="100000"/>
              </a:lnSpc>
              <a:spcBef>
                <a:spcPts val="100"/>
              </a:spcBef>
            </a:pPr>
            <a:r>
              <a:rPr lang="en-GB" sz="1600" b="1" spc="-10" dirty="0">
                <a:solidFill>
                  <a:schemeClr val="bg1"/>
                </a:solidFill>
                <a:latin typeface="Helvetica" pitchFamily="2" charset="0"/>
                <a:cs typeface="GillSansNova-SemiBold"/>
              </a:rPr>
              <a:t>Role: Teacher of Science</a:t>
            </a:r>
            <a:endParaRPr sz="1600" dirty="0">
              <a:solidFill>
                <a:schemeClr val="bg1"/>
              </a:solidFill>
              <a:latin typeface="Helvetica" pitchFamily="2" charset="0"/>
              <a:cs typeface="GillSansNova-SemiBold"/>
            </a:endParaRPr>
          </a:p>
        </p:txBody>
      </p:sp>
      <p:sp>
        <p:nvSpPr>
          <p:cNvPr id="9" name="object 4">
            <a:extLst>
              <a:ext uri="{FF2B5EF4-FFF2-40B4-BE49-F238E27FC236}">
                <a16:creationId xmlns:a16="http://schemas.microsoft.com/office/drawing/2014/main" id="{F6F7710F-042D-F599-2937-6CB0856ABC1E}"/>
              </a:ext>
            </a:extLst>
          </p:cNvPr>
          <p:cNvSpPr txBox="1"/>
          <p:nvPr/>
        </p:nvSpPr>
        <p:spPr>
          <a:xfrm>
            <a:off x="1114925" y="2341602"/>
            <a:ext cx="5899141" cy="259045"/>
          </a:xfrm>
          <a:prstGeom prst="rect">
            <a:avLst/>
          </a:prstGeom>
        </p:spPr>
        <p:txBody>
          <a:bodyPr vert="horz" wrap="square" lIns="0" tIns="12700" rIns="0" bIns="0" rtlCol="0">
            <a:spAutoFit/>
          </a:bodyPr>
          <a:lstStyle/>
          <a:p>
            <a:pPr marL="12700" marR="565150">
              <a:lnSpc>
                <a:spcPct val="100000"/>
              </a:lnSpc>
              <a:spcBef>
                <a:spcPts val="100"/>
              </a:spcBef>
            </a:pPr>
            <a:r>
              <a:rPr lang="en-GB" sz="1600" b="1" spc="-10" dirty="0">
                <a:solidFill>
                  <a:schemeClr val="bg1"/>
                </a:solidFill>
                <a:latin typeface="Helvetica" pitchFamily="2" charset="0"/>
                <a:cs typeface="GillSansNova-SemiBold"/>
              </a:rPr>
              <a:t>Salary Band: MPS/UPS </a:t>
            </a:r>
            <a:endParaRPr sz="1600" dirty="0">
              <a:solidFill>
                <a:schemeClr val="bg1"/>
              </a:solidFill>
              <a:latin typeface="Helvetica" pitchFamily="2" charset="0"/>
              <a:cs typeface="GillSansNova-SemiBold"/>
            </a:endParaRPr>
          </a:p>
        </p:txBody>
      </p:sp>
      <p:sp>
        <p:nvSpPr>
          <p:cNvPr id="11" name="object 4">
            <a:extLst>
              <a:ext uri="{FF2B5EF4-FFF2-40B4-BE49-F238E27FC236}">
                <a16:creationId xmlns:a16="http://schemas.microsoft.com/office/drawing/2014/main" id="{CEA30646-58F0-3E3A-A1E9-A029BBABD360}"/>
              </a:ext>
            </a:extLst>
          </p:cNvPr>
          <p:cNvSpPr txBox="1"/>
          <p:nvPr/>
        </p:nvSpPr>
        <p:spPr>
          <a:xfrm>
            <a:off x="1114925" y="2613064"/>
            <a:ext cx="5899141" cy="259045"/>
          </a:xfrm>
          <a:prstGeom prst="rect">
            <a:avLst/>
          </a:prstGeom>
        </p:spPr>
        <p:txBody>
          <a:bodyPr vert="horz" wrap="square" lIns="0" tIns="12700" rIns="0" bIns="0" rtlCol="0">
            <a:spAutoFit/>
          </a:bodyPr>
          <a:lstStyle/>
          <a:p>
            <a:pPr marL="12700" marR="565150">
              <a:lnSpc>
                <a:spcPct val="100000"/>
              </a:lnSpc>
              <a:spcBef>
                <a:spcPts val="100"/>
              </a:spcBef>
            </a:pPr>
            <a:r>
              <a:rPr lang="en-GB" sz="1600" b="1" spc="-10" dirty="0">
                <a:solidFill>
                  <a:schemeClr val="bg1"/>
                </a:solidFill>
                <a:latin typeface="Helvetica" pitchFamily="2" charset="0"/>
                <a:cs typeface="GillSansNova-SemiBold"/>
              </a:rPr>
              <a:t>Contract: Permanent </a:t>
            </a:r>
            <a:endParaRPr sz="1600" dirty="0">
              <a:solidFill>
                <a:schemeClr val="bg1"/>
              </a:solidFill>
              <a:latin typeface="Helvetica" pitchFamily="2" charset="0"/>
              <a:cs typeface="GillSansNova-SemiBold"/>
            </a:endParaRPr>
          </a:p>
        </p:txBody>
      </p:sp>
      <p:sp>
        <p:nvSpPr>
          <p:cNvPr id="12" name="TextBox 11">
            <a:extLst>
              <a:ext uri="{FF2B5EF4-FFF2-40B4-BE49-F238E27FC236}">
                <a16:creationId xmlns:a16="http://schemas.microsoft.com/office/drawing/2014/main" id="{1E15CC13-1F36-86B0-F88E-F63FF972E4B4}"/>
              </a:ext>
            </a:extLst>
          </p:cNvPr>
          <p:cNvSpPr txBox="1"/>
          <p:nvPr/>
        </p:nvSpPr>
        <p:spPr>
          <a:xfrm>
            <a:off x="1067300" y="3632176"/>
            <a:ext cx="6019800" cy="6028958"/>
          </a:xfrm>
          <a:prstGeom prst="rect">
            <a:avLst/>
          </a:prstGeom>
          <a:noFill/>
        </p:spPr>
        <p:txBody>
          <a:bodyPr wrap="square">
            <a:spAutoFit/>
          </a:bodyPr>
          <a:lstStyle/>
          <a:p>
            <a:pPr algn="l">
              <a:lnSpc>
                <a:spcPct val="107000"/>
              </a:lnSpc>
              <a:spcAft>
                <a:spcPts val="800"/>
              </a:spcAft>
            </a:pPr>
            <a:r>
              <a:rPr lang="en-GB" sz="1200" dirty="0">
                <a:solidFill>
                  <a:schemeClr val="bg1"/>
                </a:solidFill>
                <a:effectLst/>
                <a:latin typeface="Helvetica" pitchFamily="2" charset="0"/>
                <a:ea typeface="Calibri" panose="020F0502020204030204" pitchFamily="34" charset="0"/>
                <a:cs typeface="Times New Roman" panose="02020603050405020304" pitchFamily="18" charset="0"/>
              </a:rPr>
              <a:t>Applications are invited for an enthusiastic and ambitious </a:t>
            </a:r>
            <a:r>
              <a:rPr lang="en-GB" sz="1200" dirty="0">
                <a:solidFill>
                  <a:schemeClr val="bg1"/>
                </a:solidFill>
                <a:latin typeface="Helvetica" pitchFamily="2" charset="0"/>
                <a:ea typeface="Calibri" panose="020F0502020204030204" pitchFamily="34" charset="0"/>
                <a:cs typeface="Times New Roman" panose="02020603050405020304" pitchFamily="18" charset="0"/>
              </a:rPr>
              <a:t>Teacher of Science</a:t>
            </a:r>
            <a:r>
              <a:rPr lang="en-GB" sz="1200" dirty="0">
                <a:solidFill>
                  <a:schemeClr val="bg1"/>
                </a:solidFill>
                <a:effectLst/>
                <a:latin typeface="Helvetica" pitchFamily="2" charset="0"/>
                <a:ea typeface="Calibri" panose="020F0502020204030204" pitchFamily="34" charset="0"/>
                <a:cs typeface="Times New Roman" panose="02020603050405020304" pitchFamily="18" charset="0"/>
              </a:rPr>
              <a:t> to join our team.</a:t>
            </a:r>
          </a:p>
          <a:p>
            <a:pPr algn="l">
              <a:lnSpc>
                <a:spcPct val="107000"/>
              </a:lnSpc>
              <a:spcAft>
                <a:spcPts val="800"/>
              </a:spcAft>
            </a:pPr>
            <a:r>
              <a:rPr lang="en-GB" sz="1200" dirty="0">
                <a:solidFill>
                  <a:schemeClr val="bg1"/>
                </a:solidFill>
                <a:effectLst/>
                <a:latin typeface="Helvetica" pitchFamily="2" charset="0"/>
                <a:ea typeface="Calibri" panose="020F0502020204030204" pitchFamily="34" charset="0"/>
                <a:cs typeface="Times New Roman" panose="02020603050405020304" pitchFamily="18" charset="0"/>
              </a:rPr>
              <a:t>We are determined that the successful candidate will have:</a:t>
            </a:r>
          </a:p>
          <a:p>
            <a:pPr marL="342900" lvl="0" indent="-342900" algn="l">
              <a:lnSpc>
                <a:spcPct val="107000"/>
              </a:lnSpc>
              <a:spcAft>
                <a:spcPts val="800"/>
              </a:spcAft>
              <a:buFont typeface="Wingdings" panose="05000000000000000000" pitchFamily="2" charset="2"/>
              <a:buChar char="§"/>
              <a:tabLst>
                <a:tab pos="495300" algn="l"/>
              </a:tabLst>
            </a:pPr>
            <a:r>
              <a:rPr lang="en-GB" sz="1200" dirty="0">
                <a:solidFill>
                  <a:schemeClr val="bg1"/>
                </a:solidFill>
                <a:effectLst/>
                <a:latin typeface="Helvetica" pitchFamily="2" charset="0"/>
                <a:ea typeface="Calibri" panose="020F0502020204030204" pitchFamily="34" charset="0"/>
                <a:cs typeface="Times New Roman" panose="02020603050405020304" pitchFamily="18" charset="0"/>
              </a:rPr>
              <a:t>A passion for working with young people.</a:t>
            </a:r>
          </a:p>
          <a:p>
            <a:pPr marL="342900" lvl="0" indent="-342900" algn="l">
              <a:lnSpc>
                <a:spcPct val="107000"/>
              </a:lnSpc>
              <a:spcAft>
                <a:spcPts val="800"/>
              </a:spcAft>
              <a:buFont typeface="Wingdings" panose="05000000000000000000" pitchFamily="2" charset="2"/>
              <a:buChar char="§"/>
              <a:tabLst>
                <a:tab pos="495300" algn="l"/>
              </a:tabLst>
            </a:pPr>
            <a:r>
              <a:rPr lang="en-GB" sz="1200" dirty="0">
                <a:solidFill>
                  <a:schemeClr val="bg1"/>
                </a:solidFill>
                <a:effectLst/>
                <a:latin typeface="Helvetica" pitchFamily="2" charset="0"/>
                <a:ea typeface="Calibri" panose="020F0502020204030204" pitchFamily="34" charset="0"/>
                <a:cs typeface="Times New Roman" panose="02020603050405020304" pitchFamily="18" charset="0"/>
              </a:rPr>
              <a:t>A passion for making a difference for young people lives.</a:t>
            </a:r>
          </a:p>
          <a:p>
            <a:pPr lvl="0" algn="l">
              <a:lnSpc>
                <a:spcPct val="107000"/>
              </a:lnSpc>
              <a:spcAft>
                <a:spcPts val="800"/>
              </a:spcAft>
              <a:tabLst>
                <a:tab pos="495300" algn="l"/>
              </a:tabLst>
            </a:pPr>
            <a:endParaRPr lang="en-GB" sz="1200" dirty="0">
              <a:solidFill>
                <a:schemeClr val="bg1"/>
              </a:solidFill>
              <a:effectLst/>
              <a:latin typeface="Helvetica" pitchFamily="2" charset="0"/>
              <a:ea typeface="Calibri" panose="020F0502020204030204" pitchFamily="34" charset="0"/>
              <a:cs typeface="Times New Roman" panose="02020603050405020304" pitchFamily="18" charset="0"/>
            </a:endParaRPr>
          </a:p>
          <a:p>
            <a:pPr lvl="0" algn="l">
              <a:lnSpc>
                <a:spcPct val="107000"/>
              </a:lnSpc>
              <a:spcAft>
                <a:spcPts val="800"/>
              </a:spcAft>
              <a:tabLst>
                <a:tab pos="495300" algn="l"/>
              </a:tabLst>
            </a:pPr>
            <a:endParaRPr lang="en-GB" sz="1200" dirty="0">
              <a:solidFill>
                <a:schemeClr val="bg1"/>
              </a:solidFill>
              <a:effectLst/>
              <a:latin typeface="Helvetica" pitchFamily="2" charset="0"/>
              <a:ea typeface="Calibri" panose="020F0502020204030204" pitchFamily="34" charset="0"/>
              <a:cs typeface="Times New Roman" panose="02020603050405020304" pitchFamily="18" charset="0"/>
            </a:endParaRPr>
          </a:p>
          <a:p>
            <a:pPr algn="l">
              <a:lnSpc>
                <a:spcPct val="107000"/>
              </a:lnSpc>
              <a:spcAft>
                <a:spcPts val="800"/>
              </a:spcAft>
            </a:pPr>
            <a:r>
              <a:rPr lang="en-GB" sz="1200" b="1" dirty="0">
                <a:solidFill>
                  <a:schemeClr val="bg1"/>
                </a:solidFill>
                <a:effectLst/>
                <a:latin typeface="Helvetica" pitchFamily="2" charset="0"/>
                <a:ea typeface="Calibri" panose="020F0502020204030204" pitchFamily="34" charset="0"/>
                <a:cs typeface="Times New Roman" panose="02020603050405020304" pitchFamily="18" charset="0"/>
              </a:rPr>
              <a:t>Closing date for applications:  Friday 10</a:t>
            </a:r>
            <a:r>
              <a:rPr lang="en-GB" sz="1200" b="1" baseline="30000" dirty="0">
                <a:solidFill>
                  <a:schemeClr val="bg1"/>
                </a:solidFill>
                <a:effectLst/>
                <a:latin typeface="Helvetica" pitchFamily="2" charset="0"/>
                <a:ea typeface="Calibri" panose="020F0502020204030204" pitchFamily="34" charset="0"/>
                <a:cs typeface="Times New Roman" panose="02020603050405020304" pitchFamily="18" charset="0"/>
              </a:rPr>
              <a:t>th</a:t>
            </a:r>
            <a:r>
              <a:rPr lang="en-GB" sz="1200" b="1" dirty="0">
                <a:solidFill>
                  <a:schemeClr val="bg1"/>
                </a:solidFill>
                <a:effectLst/>
                <a:latin typeface="Helvetica" pitchFamily="2" charset="0"/>
                <a:ea typeface="Calibri" panose="020F0502020204030204" pitchFamily="34" charset="0"/>
                <a:cs typeface="Times New Roman" panose="02020603050405020304" pitchFamily="18" charset="0"/>
              </a:rPr>
              <a:t> May – 12 noon</a:t>
            </a:r>
            <a:r>
              <a:rPr lang="en-GB" sz="1200" b="1" dirty="0">
                <a:solidFill>
                  <a:schemeClr val="bg1"/>
                </a:solidFill>
                <a:latin typeface="Helvetica" pitchFamily="2" charset="0"/>
                <a:ea typeface="Calibri" panose="020F0502020204030204" pitchFamily="34" charset="0"/>
                <a:cs typeface="Times New Roman" panose="02020603050405020304" pitchFamily="18" charset="0"/>
              </a:rPr>
              <a:t>	</a:t>
            </a:r>
            <a:endParaRPr lang="en-GB" sz="1200" b="1" dirty="0">
              <a:solidFill>
                <a:schemeClr val="bg1"/>
              </a:solidFill>
              <a:effectLst/>
              <a:latin typeface="Helvetica" pitchFamily="2" charset="0"/>
              <a:ea typeface="Calibri" panose="020F0502020204030204" pitchFamily="34" charset="0"/>
              <a:cs typeface="Times New Roman" panose="02020603050405020304" pitchFamily="18" charset="0"/>
            </a:endParaRPr>
          </a:p>
          <a:p>
            <a:pPr algn="l">
              <a:lnSpc>
                <a:spcPct val="107000"/>
              </a:lnSpc>
              <a:spcAft>
                <a:spcPts val="800"/>
              </a:spcAft>
            </a:pPr>
            <a:r>
              <a:rPr lang="en-GB" sz="1200" b="1" dirty="0">
                <a:solidFill>
                  <a:schemeClr val="bg1"/>
                </a:solidFill>
                <a:effectLst/>
                <a:latin typeface="Helvetica" pitchFamily="2" charset="0"/>
                <a:ea typeface="Calibri" panose="020F0502020204030204" pitchFamily="34" charset="0"/>
                <a:cs typeface="Times New Roman" panose="02020603050405020304" pitchFamily="18" charset="0"/>
              </a:rPr>
              <a:t>Interview date:</a:t>
            </a:r>
            <a:r>
              <a:rPr lang="en-GB" sz="1200" b="1" dirty="0">
                <a:solidFill>
                  <a:schemeClr val="bg1"/>
                </a:solidFill>
                <a:latin typeface="Helvetica" pitchFamily="2" charset="0"/>
                <a:ea typeface="Calibri" panose="020F0502020204030204" pitchFamily="34" charset="0"/>
                <a:cs typeface="Times New Roman" panose="02020603050405020304" pitchFamily="18" charset="0"/>
              </a:rPr>
              <a:t> W/C 13</a:t>
            </a:r>
            <a:r>
              <a:rPr lang="en-GB" sz="1200" b="1" baseline="30000" dirty="0">
                <a:solidFill>
                  <a:schemeClr val="bg1"/>
                </a:solidFill>
                <a:latin typeface="Helvetica" pitchFamily="2" charset="0"/>
                <a:ea typeface="Calibri" panose="020F0502020204030204" pitchFamily="34" charset="0"/>
                <a:cs typeface="Times New Roman" panose="02020603050405020304" pitchFamily="18" charset="0"/>
              </a:rPr>
              <a:t>th</a:t>
            </a:r>
            <a:r>
              <a:rPr lang="en-GB" sz="1200" b="1" dirty="0">
                <a:solidFill>
                  <a:schemeClr val="bg1"/>
                </a:solidFill>
                <a:latin typeface="Helvetica" pitchFamily="2" charset="0"/>
                <a:ea typeface="Calibri" panose="020F0502020204030204" pitchFamily="34" charset="0"/>
                <a:cs typeface="Times New Roman" panose="02020603050405020304" pitchFamily="18" charset="0"/>
              </a:rPr>
              <a:t> May </a:t>
            </a:r>
            <a:endParaRPr lang="en-GB" sz="1200" b="1" dirty="0">
              <a:solidFill>
                <a:schemeClr val="bg1"/>
              </a:solidFill>
              <a:effectLst/>
              <a:latin typeface="Helvetica" pitchFamily="2" charset="0"/>
              <a:ea typeface="Calibri" panose="020F0502020204030204" pitchFamily="34" charset="0"/>
              <a:cs typeface="Times New Roman" panose="02020603050405020304" pitchFamily="18" charset="0"/>
            </a:endParaRPr>
          </a:p>
          <a:p>
            <a:pPr algn="l">
              <a:lnSpc>
                <a:spcPct val="107000"/>
              </a:lnSpc>
              <a:spcAft>
                <a:spcPts val="800"/>
              </a:spcAft>
            </a:pPr>
            <a:r>
              <a:rPr lang="en-GB" sz="1200" dirty="0">
                <a:solidFill>
                  <a:schemeClr val="bg1"/>
                </a:solidFill>
                <a:effectLst/>
                <a:latin typeface="Helvetica" pitchFamily="2" charset="0"/>
                <a:ea typeface="Calibri" panose="020F0502020204030204" pitchFamily="34" charset="0"/>
                <a:cs typeface="Times New Roman" panose="02020603050405020304" pitchFamily="18" charset="0"/>
              </a:rPr>
              <a:t>Application packs are available on the  website at </a:t>
            </a:r>
            <a:r>
              <a:rPr lang="en-GB" sz="1200" u="sng" dirty="0">
                <a:solidFill>
                  <a:schemeClr val="bg1"/>
                </a:solidFill>
                <a:effectLst/>
                <a:latin typeface="Helvetica" pitchFamily="2"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www.allsaintsmat.org/vacancies</a:t>
            </a:r>
            <a:r>
              <a:rPr lang="en-GB" sz="1200" u="sng" dirty="0">
                <a:solidFill>
                  <a:schemeClr val="bg1"/>
                </a:solidFill>
                <a:effectLst/>
                <a:latin typeface="Helvetica" pitchFamily="2" charset="0"/>
                <a:ea typeface="Calibri" panose="020F0502020204030204" pitchFamily="34" charset="0"/>
                <a:cs typeface="Times New Roman" panose="02020603050405020304" pitchFamily="18" charset="0"/>
              </a:rPr>
              <a:t>.</a:t>
            </a:r>
          </a:p>
          <a:p>
            <a:pPr algn="l">
              <a:lnSpc>
                <a:spcPct val="107000"/>
              </a:lnSpc>
              <a:spcAft>
                <a:spcPts val="800"/>
              </a:spcAft>
            </a:pPr>
            <a:r>
              <a:rPr lang="en-GB" sz="1200" dirty="0">
                <a:solidFill>
                  <a:schemeClr val="bg1"/>
                </a:solidFill>
                <a:effectLst/>
                <a:latin typeface="Helvetica" pitchFamily="2" charset="0"/>
                <a:ea typeface="Calibri" panose="020F0502020204030204" pitchFamily="34" charset="0"/>
                <a:cs typeface="Times New Roman" panose="02020603050405020304" pitchFamily="18" charset="0"/>
              </a:rPr>
              <a:t>Completed application forms should be forwarded to </a:t>
            </a:r>
            <a:r>
              <a:rPr lang="en-GB" sz="1200" u="sng" dirty="0">
                <a:solidFill>
                  <a:schemeClr val="bg1"/>
                </a:solidFill>
                <a:effectLst/>
                <a:latin typeface="Helvetica" pitchFamily="2" charset="0"/>
                <a:ea typeface="Calibri" panose="020F0502020204030204" pitchFamily="34" charset="0"/>
                <a:cs typeface="Times New Roman" panose="02020603050405020304" pitchFamily="18" charset="0"/>
              </a:rPr>
              <a:t>recruitmentapplications@allsaintsmat.org</a:t>
            </a:r>
            <a:endParaRPr lang="en-GB" sz="1200" dirty="0">
              <a:solidFill>
                <a:schemeClr val="bg1"/>
              </a:solidFill>
              <a:effectLst/>
              <a:latin typeface="Helvetica" pitchFamily="2" charset="0"/>
              <a:ea typeface="Calibri" panose="020F0502020204030204" pitchFamily="34" charset="0"/>
              <a:cs typeface="Times New Roman" panose="02020603050405020304" pitchFamily="18" charset="0"/>
            </a:endParaRPr>
          </a:p>
          <a:p>
            <a:pPr algn="l">
              <a:lnSpc>
                <a:spcPct val="107000"/>
              </a:lnSpc>
              <a:spcAft>
                <a:spcPts val="800"/>
              </a:spcAft>
            </a:pPr>
            <a:r>
              <a:rPr lang="en-GB" sz="1200" i="1" dirty="0">
                <a:solidFill>
                  <a:schemeClr val="bg1"/>
                </a:solidFill>
                <a:effectLst/>
                <a:latin typeface="Helvetica" pitchFamily="2" charset="0"/>
                <a:ea typeface="Calibri" panose="020F0502020204030204" pitchFamily="34" charset="0"/>
              </a:rPr>
              <a:t>Our Trust is committed to safeguarding and promoting the welfare of children and young people and expects all staff and volunteers to share this commitment. Applicants will be required to undergo safeguarding checks appropriate to the post, including checks with past employers and the Disclosure and Barring Service (DBS). The post is exempt from the Rehabilitation of Offenders Act 1974 and the Trust is therefore permitted to ask job applicants to declare all convictions and cautions (including those which are "spent" unless they are "protected" under the DBS filtering rules) in order to assess their suitability to work with children.</a:t>
            </a:r>
            <a:r>
              <a:rPr lang="en-GB" sz="1200" dirty="0">
                <a:solidFill>
                  <a:schemeClr val="bg1"/>
                </a:solidFill>
                <a:effectLst/>
                <a:latin typeface="Helvetica" pitchFamily="2" charset="0"/>
                <a:ea typeface="Calibri" panose="020F0502020204030204" pitchFamily="34" charset="0"/>
              </a:rPr>
              <a:t> </a:t>
            </a:r>
          </a:p>
          <a:p>
            <a:pPr algn="l">
              <a:lnSpc>
                <a:spcPct val="107000"/>
              </a:lnSpc>
              <a:spcAft>
                <a:spcPts val="800"/>
              </a:spcAft>
            </a:pPr>
            <a:r>
              <a:rPr lang="en-GB" sz="1200" dirty="0">
                <a:solidFill>
                  <a:schemeClr val="bg1"/>
                </a:solidFill>
                <a:effectLst/>
                <a:latin typeface="Helvetica" pitchFamily="2" charset="0"/>
                <a:ea typeface="Calibri" panose="020F0502020204030204" pitchFamily="34" charset="0"/>
                <a:cs typeface="Times New Roman" panose="02020603050405020304" pitchFamily="18" charset="0"/>
              </a:rPr>
              <a:t>The Trust is an equal opportunities employer.</a:t>
            </a:r>
          </a:p>
          <a:p>
            <a:pPr algn="ctr">
              <a:lnSpc>
                <a:spcPct val="107000"/>
              </a:lnSpc>
              <a:spcAft>
                <a:spcPts val="800"/>
              </a:spcAft>
            </a:pPr>
            <a:endParaRPr lang="en-GB" sz="1400" b="1" dirty="0">
              <a:latin typeface="Gill Sans Nova" panose="020B0602020104020203"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n-GB" sz="1400" dirty="0">
              <a:effectLst/>
              <a:latin typeface="Gill Sans Nova" panose="020B060202010402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7501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7"/>
          <p:cNvSpPr/>
          <p:nvPr/>
        </p:nvSpPr>
        <p:spPr>
          <a:xfrm>
            <a:off x="287997" y="9846005"/>
            <a:ext cx="6984365" cy="558165"/>
          </a:xfrm>
          <a:custGeom>
            <a:avLst/>
            <a:gdLst/>
            <a:ahLst/>
            <a:cxnLst/>
            <a:rect l="l" t="t" r="r" b="b"/>
            <a:pathLst>
              <a:path w="6984365" h="558165">
                <a:moveTo>
                  <a:pt x="6983996" y="0"/>
                </a:moveTo>
                <a:lnTo>
                  <a:pt x="0" y="0"/>
                </a:lnTo>
                <a:lnTo>
                  <a:pt x="0" y="557999"/>
                </a:lnTo>
                <a:lnTo>
                  <a:pt x="6983996" y="557999"/>
                </a:lnTo>
                <a:lnTo>
                  <a:pt x="6983996" y="0"/>
                </a:lnTo>
                <a:close/>
              </a:path>
            </a:pathLst>
          </a:custGeom>
          <a:solidFill>
            <a:srgbClr val="88292D"/>
          </a:solidFill>
        </p:spPr>
        <p:txBody>
          <a:bodyPr wrap="square" lIns="0" tIns="0" rIns="0" bIns="0" rtlCol="0"/>
          <a:lstStyle/>
          <a:p>
            <a:endParaRPr/>
          </a:p>
        </p:txBody>
      </p:sp>
      <p:pic>
        <p:nvPicPr>
          <p:cNvPr id="74" name="object 74"/>
          <p:cNvPicPr/>
          <p:nvPr/>
        </p:nvPicPr>
        <p:blipFill>
          <a:blip r:embed="rId2" cstate="screen">
            <a:extLst>
              <a:ext uri="{28A0092B-C50C-407E-A947-70E740481C1C}">
                <a14:useLocalDpi xmlns:a14="http://schemas.microsoft.com/office/drawing/2010/main"/>
              </a:ext>
            </a:extLst>
          </a:blip>
          <a:stretch>
            <a:fillRect/>
          </a:stretch>
        </p:blipFill>
        <p:spPr>
          <a:xfrm>
            <a:off x="1372679" y="9988518"/>
            <a:ext cx="986842" cy="272959"/>
          </a:xfrm>
          <a:prstGeom prst="rect">
            <a:avLst/>
          </a:prstGeom>
        </p:spPr>
      </p:pic>
      <p:sp>
        <p:nvSpPr>
          <p:cNvPr id="76" name="object 76"/>
          <p:cNvSpPr txBox="1">
            <a:spLocks noGrp="1"/>
          </p:cNvSpPr>
          <p:nvPr>
            <p:ph type="sldNum" sz="quarter" idx="7"/>
          </p:nvPr>
        </p:nvSpPr>
        <p:spPr>
          <a:prstGeom prst="rect">
            <a:avLst/>
          </a:prstGeom>
        </p:spPr>
        <p:txBody>
          <a:bodyPr vert="horz" wrap="square" lIns="0" tIns="6985" rIns="0" bIns="0" rtlCol="0">
            <a:spAutoFit/>
          </a:bodyPr>
          <a:lstStyle/>
          <a:p>
            <a:pPr marL="12700">
              <a:lnSpc>
                <a:spcPct val="100000"/>
              </a:lnSpc>
              <a:spcBef>
                <a:spcPts val="55"/>
              </a:spcBef>
            </a:pPr>
            <a:r>
              <a:rPr dirty="0"/>
              <a:t>Page</a:t>
            </a:r>
            <a:r>
              <a:rPr spc="-25" dirty="0"/>
              <a:t> </a:t>
            </a:r>
            <a:fld id="{81D60167-4931-47E6-BA6A-407CBD079E47}" type="slidenum">
              <a:rPr spc="-25" dirty="0"/>
              <a:t>14</a:t>
            </a:fld>
            <a:endParaRPr spc="-25" dirty="0"/>
          </a:p>
        </p:txBody>
      </p:sp>
      <p:sp>
        <p:nvSpPr>
          <p:cNvPr id="77" name="object 77"/>
          <p:cNvSpPr txBox="1">
            <a:spLocks noGrp="1"/>
          </p:cNvSpPr>
          <p:nvPr>
            <p:ph type="ftr" sz="quarter" idx="5"/>
          </p:nvPr>
        </p:nvSpPr>
        <p:spPr>
          <a:prstGeom prst="rect">
            <a:avLst/>
          </a:prstGeom>
        </p:spPr>
        <p:txBody>
          <a:bodyPr vert="horz" wrap="square" lIns="0" tIns="10795" rIns="0" bIns="0" rtlCol="0">
            <a:spAutoFit/>
          </a:bodyPr>
          <a:lstStyle/>
          <a:p>
            <a:pPr marL="12700">
              <a:lnSpc>
                <a:spcPct val="100000"/>
              </a:lnSpc>
              <a:spcBef>
                <a:spcPts val="85"/>
              </a:spcBef>
            </a:pPr>
            <a:r>
              <a:rPr spc="-10" dirty="0"/>
              <a:t>PART</a:t>
            </a:r>
            <a:r>
              <a:rPr spc="-5" dirty="0"/>
              <a:t> </a:t>
            </a:r>
            <a:r>
              <a:rPr spc="-25" dirty="0"/>
              <a:t>OF</a:t>
            </a:r>
          </a:p>
        </p:txBody>
      </p:sp>
      <p:sp>
        <p:nvSpPr>
          <p:cNvPr id="2" name="object 2">
            <a:extLst>
              <a:ext uri="{FF2B5EF4-FFF2-40B4-BE49-F238E27FC236}">
                <a16:creationId xmlns:a16="http://schemas.microsoft.com/office/drawing/2014/main" id="{E6A40C93-1CC5-1624-60BA-2723E63DDBC1}"/>
              </a:ext>
            </a:extLst>
          </p:cNvPr>
          <p:cNvSpPr/>
          <p:nvPr/>
        </p:nvSpPr>
        <p:spPr>
          <a:xfrm>
            <a:off x="286067" y="124955"/>
            <a:ext cx="6984365" cy="9504045"/>
          </a:xfrm>
          <a:custGeom>
            <a:avLst/>
            <a:gdLst/>
            <a:ahLst/>
            <a:cxnLst/>
            <a:rect l="l" t="t" r="r" b="b"/>
            <a:pathLst>
              <a:path w="6984365" h="9504045">
                <a:moveTo>
                  <a:pt x="6983996" y="0"/>
                </a:moveTo>
                <a:lnTo>
                  <a:pt x="0" y="0"/>
                </a:lnTo>
                <a:lnTo>
                  <a:pt x="0" y="9503994"/>
                </a:lnTo>
                <a:lnTo>
                  <a:pt x="6983996" y="9503994"/>
                </a:lnTo>
                <a:lnTo>
                  <a:pt x="6983996" y="0"/>
                </a:lnTo>
                <a:close/>
              </a:path>
            </a:pathLst>
          </a:custGeom>
          <a:solidFill>
            <a:schemeClr val="bg1">
              <a:lumMod val="50000"/>
            </a:schemeClr>
          </a:solidFill>
          <a:ln>
            <a:solidFill>
              <a:schemeClr val="bg1">
                <a:lumMod val="50000"/>
              </a:schemeClr>
            </a:solidFill>
          </a:ln>
        </p:spPr>
        <p:txBody>
          <a:bodyPr wrap="square" lIns="0" tIns="0" rIns="0" bIns="0" rtlCol="0"/>
          <a:lstStyle/>
          <a:p>
            <a:pPr algn="l" rtl="0"/>
            <a:endParaRPr dirty="0"/>
          </a:p>
        </p:txBody>
      </p:sp>
      <p:pic>
        <p:nvPicPr>
          <p:cNvPr id="3" name="Picture 2" descr="Background pattern&#10;&#10;Description automatically generated">
            <a:extLst>
              <a:ext uri="{FF2B5EF4-FFF2-40B4-BE49-F238E27FC236}">
                <a16:creationId xmlns:a16="http://schemas.microsoft.com/office/drawing/2014/main" id="{AECB5F64-7278-A3BF-DC2F-92CE89A2EF6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12" y="4333061"/>
            <a:ext cx="810616" cy="6358832"/>
          </a:xfrm>
          <a:prstGeom prst="rect">
            <a:avLst/>
          </a:prstGeom>
        </p:spPr>
      </p:pic>
      <p:pic>
        <p:nvPicPr>
          <p:cNvPr id="6" name="Picture 5" descr="A black and white logo&#10;&#10;Description automatically generated">
            <a:extLst>
              <a:ext uri="{FF2B5EF4-FFF2-40B4-BE49-F238E27FC236}">
                <a16:creationId xmlns:a16="http://schemas.microsoft.com/office/drawing/2014/main" id="{EB2E32E5-1283-7EC7-8DFE-C3814778D9C0}"/>
              </a:ext>
            </a:extLst>
          </p:cNvPr>
          <p:cNvPicPr>
            <a:picLocks noChangeAspect="1"/>
          </p:cNvPicPr>
          <p:nvPr/>
        </p:nvPicPr>
        <p:blipFill>
          <a:blip r:embed="rId4" cstate="print">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5929699" y="351113"/>
            <a:ext cx="1277551" cy="880787"/>
          </a:xfrm>
          <a:prstGeom prst="rect">
            <a:avLst/>
          </a:prstGeom>
        </p:spPr>
      </p:pic>
      <p:sp>
        <p:nvSpPr>
          <p:cNvPr id="8" name="object 74">
            <a:extLst>
              <a:ext uri="{FF2B5EF4-FFF2-40B4-BE49-F238E27FC236}">
                <a16:creationId xmlns:a16="http://schemas.microsoft.com/office/drawing/2014/main" id="{013EA6D1-193B-E05B-4341-14226328AD8E}"/>
              </a:ext>
            </a:extLst>
          </p:cNvPr>
          <p:cNvSpPr txBox="1"/>
          <p:nvPr/>
        </p:nvSpPr>
        <p:spPr>
          <a:xfrm>
            <a:off x="996420" y="1175188"/>
            <a:ext cx="6201203" cy="443711"/>
          </a:xfrm>
          <a:prstGeom prst="rect">
            <a:avLst/>
          </a:prstGeom>
        </p:spPr>
        <p:txBody>
          <a:bodyPr vert="horz" wrap="square" lIns="0" tIns="12700" rIns="0" bIns="0" rtlCol="0">
            <a:spAutoFit/>
          </a:bodyPr>
          <a:lstStyle/>
          <a:p>
            <a:pPr marL="12700">
              <a:lnSpc>
                <a:spcPct val="100000"/>
              </a:lnSpc>
              <a:spcBef>
                <a:spcPts val="100"/>
              </a:spcBef>
            </a:pPr>
            <a:r>
              <a:rPr lang="en-GB" sz="2800" b="1" spc="-30" dirty="0">
                <a:solidFill>
                  <a:schemeClr val="bg1"/>
                </a:solidFill>
                <a:latin typeface="Optima LT Pro" panose="020B0502050508020304" pitchFamily="34" charset="0"/>
                <a:cs typeface="Gill Sans Nova Book"/>
              </a:rPr>
              <a:t>Job Description</a:t>
            </a:r>
            <a:endParaRPr sz="2800" dirty="0">
              <a:solidFill>
                <a:schemeClr val="bg1"/>
              </a:solidFill>
              <a:latin typeface="Optima LT Pro" panose="020B0502050508020304" pitchFamily="34" charset="0"/>
              <a:cs typeface="Gill Sans Nova Book"/>
            </a:endParaRPr>
          </a:p>
        </p:txBody>
      </p:sp>
      <p:sp>
        <p:nvSpPr>
          <p:cNvPr id="10" name="object 3">
            <a:extLst>
              <a:ext uri="{FF2B5EF4-FFF2-40B4-BE49-F238E27FC236}">
                <a16:creationId xmlns:a16="http://schemas.microsoft.com/office/drawing/2014/main" id="{0BCB8FCD-0638-82EC-33B7-5C8F27B6608D}"/>
              </a:ext>
            </a:extLst>
          </p:cNvPr>
          <p:cNvSpPr txBox="1"/>
          <p:nvPr/>
        </p:nvSpPr>
        <p:spPr>
          <a:xfrm>
            <a:off x="1067300" y="2272859"/>
            <a:ext cx="4234950" cy="197490"/>
          </a:xfrm>
          <a:prstGeom prst="rect">
            <a:avLst/>
          </a:prstGeom>
        </p:spPr>
        <p:txBody>
          <a:bodyPr vert="horz" wrap="square" lIns="0" tIns="12700" rIns="0" bIns="0" rtlCol="0">
            <a:spAutoFit/>
          </a:bodyPr>
          <a:lstStyle/>
          <a:p>
            <a:pPr marL="12700">
              <a:lnSpc>
                <a:spcPct val="100000"/>
              </a:lnSpc>
              <a:spcBef>
                <a:spcPts val="100"/>
              </a:spcBef>
            </a:pPr>
            <a:r>
              <a:rPr sz="1200" b="1" dirty="0">
                <a:solidFill>
                  <a:schemeClr val="bg1"/>
                </a:solidFill>
                <a:latin typeface="Helvetica" pitchFamily="2" charset="0"/>
                <a:cs typeface="GillSansNova-SemiBold"/>
              </a:rPr>
              <a:t>Job</a:t>
            </a:r>
            <a:r>
              <a:rPr sz="1200" b="1" spc="-60" dirty="0">
                <a:solidFill>
                  <a:schemeClr val="bg1"/>
                </a:solidFill>
                <a:latin typeface="Helvetica" pitchFamily="2" charset="0"/>
                <a:cs typeface="GillSansNova-SemiBold"/>
              </a:rPr>
              <a:t> </a:t>
            </a:r>
            <a:r>
              <a:rPr sz="1200" b="1" spc="-10" dirty="0">
                <a:solidFill>
                  <a:schemeClr val="bg1"/>
                </a:solidFill>
                <a:latin typeface="Helvetica" pitchFamily="2" charset="0"/>
                <a:cs typeface="GillSansNova-SemiBold"/>
              </a:rPr>
              <a:t>Title:</a:t>
            </a:r>
            <a:r>
              <a:rPr lang="en-GB" sz="1200" b="1" spc="-10" dirty="0">
                <a:solidFill>
                  <a:schemeClr val="bg1"/>
                </a:solidFill>
                <a:latin typeface="Helvetica" pitchFamily="2" charset="0"/>
                <a:cs typeface="GillSansNova-SemiBold"/>
              </a:rPr>
              <a:t> Teacher of Science</a:t>
            </a:r>
            <a:endParaRPr sz="1200" dirty="0">
              <a:solidFill>
                <a:schemeClr val="bg1"/>
              </a:solidFill>
              <a:latin typeface="Helvetica" pitchFamily="2" charset="0"/>
              <a:cs typeface="GillSansNova-SemiBold"/>
            </a:endParaRPr>
          </a:p>
        </p:txBody>
      </p:sp>
      <p:sp>
        <p:nvSpPr>
          <p:cNvPr id="13" name="object 4">
            <a:extLst>
              <a:ext uri="{FF2B5EF4-FFF2-40B4-BE49-F238E27FC236}">
                <a16:creationId xmlns:a16="http://schemas.microsoft.com/office/drawing/2014/main" id="{903C5B17-077E-F787-B714-C4789D0B5018}"/>
              </a:ext>
            </a:extLst>
          </p:cNvPr>
          <p:cNvSpPr txBox="1"/>
          <p:nvPr/>
        </p:nvSpPr>
        <p:spPr>
          <a:xfrm>
            <a:off x="2438936" y="2282559"/>
            <a:ext cx="4050263" cy="182101"/>
          </a:xfrm>
          <a:prstGeom prst="rect">
            <a:avLst/>
          </a:prstGeom>
        </p:spPr>
        <p:txBody>
          <a:bodyPr vert="horz" wrap="square" lIns="0" tIns="12700" rIns="0" bIns="0" rtlCol="0">
            <a:spAutoFit/>
          </a:bodyPr>
          <a:lstStyle/>
          <a:p>
            <a:pPr marL="12700">
              <a:lnSpc>
                <a:spcPct val="100000"/>
              </a:lnSpc>
              <a:spcBef>
                <a:spcPts val="100"/>
              </a:spcBef>
            </a:pPr>
            <a:endParaRPr lang="en-GB" sz="1100" dirty="0">
              <a:solidFill>
                <a:schemeClr val="bg1"/>
              </a:solidFill>
              <a:latin typeface="Helvetica" pitchFamily="2" charset="0"/>
              <a:cs typeface="GillSansNova-Book"/>
            </a:endParaRPr>
          </a:p>
        </p:txBody>
      </p:sp>
      <p:sp>
        <p:nvSpPr>
          <p:cNvPr id="14" name="object 5">
            <a:extLst>
              <a:ext uri="{FF2B5EF4-FFF2-40B4-BE49-F238E27FC236}">
                <a16:creationId xmlns:a16="http://schemas.microsoft.com/office/drawing/2014/main" id="{B1CA7FD9-EE6B-E2CB-DDE7-1DC04D635B20}"/>
              </a:ext>
            </a:extLst>
          </p:cNvPr>
          <p:cNvSpPr txBox="1"/>
          <p:nvPr/>
        </p:nvSpPr>
        <p:spPr>
          <a:xfrm>
            <a:off x="1084416" y="2666005"/>
            <a:ext cx="1354520" cy="197490"/>
          </a:xfrm>
          <a:prstGeom prst="rect">
            <a:avLst/>
          </a:prstGeom>
        </p:spPr>
        <p:txBody>
          <a:bodyPr vert="horz" wrap="square" lIns="0" tIns="12700" rIns="0" bIns="0" rtlCol="0">
            <a:spAutoFit/>
          </a:bodyPr>
          <a:lstStyle/>
          <a:p>
            <a:pPr marL="12700">
              <a:lnSpc>
                <a:spcPct val="100000"/>
              </a:lnSpc>
              <a:spcBef>
                <a:spcPts val="100"/>
              </a:spcBef>
            </a:pPr>
            <a:r>
              <a:rPr sz="1200" b="1" dirty="0">
                <a:solidFill>
                  <a:schemeClr val="bg1"/>
                </a:solidFill>
                <a:latin typeface="Helvetica" pitchFamily="2" charset="0"/>
                <a:cs typeface="GillSansNova-SemiBold"/>
              </a:rPr>
              <a:t>Grade</a:t>
            </a:r>
            <a:r>
              <a:rPr sz="1200" b="1" spc="-80" dirty="0">
                <a:solidFill>
                  <a:schemeClr val="bg1"/>
                </a:solidFill>
                <a:latin typeface="Helvetica" pitchFamily="2" charset="0"/>
                <a:cs typeface="GillSansNova-SemiBold"/>
              </a:rPr>
              <a:t> </a:t>
            </a:r>
            <a:r>
              <a:rPr sz="1200" b="1" dirty="0">
                <a:solidFill>
                  <a:schemeClr val="bg1"/>
                </a:solidFill>
                <a:latin typeface="Helvetica" pitchFamily="2" charset="0"/>
                <a:cs typeface="GillSansNova-SemiBold"/>
              </a:rPr>
              <a:t>and</a:t>
            </a:r>
            <a:r>
              <a:rPr sz="1200" b="1" spc="-65" dirty="0">
                <a:solidFill>
                  <a:schemeClr val="bg1"/>
                </a:solidFill>
                <a:latin typeface="Helvetica" pitchFamily="2" charset="0"/>
                <a:cs typeface="GillSansNova-SemiBold"/>
              </a:rPr>
              <a:t> </a:t>
            </a:r>
            <a:r>
              <a:rPr sz="1200" b="1" spc="-10" dirty="0">
                <a:solidFill>
                  <a:schemeClr val="bg1"/>
                </a:solidFill>
                <a:latin typeface="Helvetica" pitchFamily="2" charset="0"/>
                <a:cs typeface="GillSansNova-SemiBold"/>
              </a:rPr>
              <a:t>Salary</a:t>
            </a:r>
            <a:r>
              <a:rPr sz="1100" b="1" spc="-10" dirty="0">
                <a:solidFill>
                  <a:schemeClr val="bg1"/>
                </a:solidFill>
                <a:latin typeface="Helvetica" pitchFamily="2" charset="0"/>
                <a:cs typeface="GillSansNova-SemiBold"/>
              </a:rPr>
              <a:t>:</a:t>
            </a:r>
            <a:endParaRPr sz="1100" dirty="0">
              <a:solidFill>
                <a:schemeClr val="bg1"/>
              </a:solidFill>
              <a:latin typeface="Helvetica" pitchFamily="2" charset="0"/>
              <a:cs typeface="GillSansNova-SemiBold"/>
            </a:endParaRPr>
          </a:p>
        </p:txBody>
      </p:sp>
      <p:sp>
        <p:nvSpPr>
          <p:cNvPr id="15" name="object 6">
            <a:extLst>
              <a:ext uri="{FF2B5EF4-FFF2-40B4-BE49-F238E27FC236}">
                <a16:creationId xmlns:a16="http://schemas.microsoft.com/office/drawing/2014/main" id="{A34600E3-D905-5EC4-97C3-C0D010777519}"/>
              </a:ext>
            </a:extLst>
          </p:cNvPr>
          <p:cNvSpPr txBox="1"/>
          <p:nvPr/>
        </p:nvSpPr>
        <p:spPr>
          <a:xfrm>
            <a:off x="2605568" y="2668806"/>
            <a:ext cx="3930128" cy="197490"/>
          </a:xfrm>
          <a:prstGeom prst="rect">
            <a:avLst/>
          </a:prstGeom>
        </p:spPr>
        <p:txBody>
          <a:bodyPr vert="horz" wrap="square" lIns="0" tIns="12700" rIns="0" bIns="0" rtlCol="0">
            <a:spAutoFit/>
          </a:bodyPr>
          <a:lstStyle/>
          <a:p>
            <a:pPr marL="12700">
              <a:lnSpc>
                <a:spcPct val="100000"/>
              </a:lnSpc>
              <a:spcBef>
                <a:spcPts val="100"/>
              </a:spcBef>
            </a:pPr>
            <a:r>
              <a:rPr lang="en-GB" sz="1200" spc="-20" dirty="0">
                <a:solidFill>
                  <a:schemeClr val="bg1"/>
                </a:solidFill>
                <a:latin typeface="Helvetica" pitchFamily="2" charset="0"/>
                <a:cs typeface="GillSansNova-Book"/>
              </a:rPr>
              <a:t>MPS/UPS</a:t>
            </a:r>
            <a:endParaRPr lang="en-GB" sz="1200" dirty="0">
              <a:solidFill>
                <a:schemeClr val="bg1"/>
              </a:solidFill>
              <a:latin typeface="Helvetica" pitchFamily="2" charset="0"/>
              <a:cs typeface="GillSansNova-Book"/>
            </a:endParaRPr>
          </a:p>
        </p:txBody>
      </p:sp>
      <p:sp>
        <p:nvSpPr>
          <p:cNvPr id="16" name="object 7">
            <a:extLst>
              <a:ext uri="{FF2B5EF4-FFF2-40B4-BE49-F238E27FC236}">
                <a16:creationId xmlns:a16="http://schemas.microsoft.com/office/drawing/2014/main" id="{D3355F5B-4FD7-0119-A53D-1371660866A7}"/>
              </a:ext>
            </a:extLst>
          </p:cNvPr>
          <p:cNvSpPr txBox="1"/>
          <p:nvPr/>
        </p:nvSpPr>
        <p:spPr>
          <a:xfrm>
            <a:off x="1067300" y="3019159"/>
            <a:ext cx="4234950" cy="197490"/>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chemeClr val="bg1"/>
                </a:solidFill>
                <a:latin typeface="Helvetica" pitchFamily="2" charset="0"/>
                <a:cs typeface="GillSansNova-SemiBold"/>
              </a:rPr>
              <a:t>Reporting</a:t>
            </a:r>
            <a:r>
              <a:rPr sz="1200" b="1" spc="-55" dirty="0">
                <a:solidFill>
                  <a:schemeClr val="bg1"/>
                </a:solidFill>
                <a:latin typeface="Helvetica" pitchFamily="2" charset="0"/>
                <a:cs typeface="GillSansNova-SemiBold"/>
              </a:rPr>
              <a:t> </a:t>
            </a:r>
            <a:r>
              <a:rPr sz="1200" b="1" spc="-25" dirty="0">
                <a:solidFill>
                  <a:schemeClr val="bg1"/>
                </a:solidFill>
                <a:latin typeface="Helvetica" pitchFamily="2" charset="0"/>
                <a:cs typeface="GillSansNova-SemiBold"/>
              </a:rPr>
              <a:t>to:</a:t>
            </a:r>
            <a:r>
              <a:rPr lang="en-GB" sz="1200" b="1" spc="-25" dirty="0">
                <a:solidFill>
                  <a:schemeClr val="bg1"/>
                </a:solidFill>
                <a:latin typeface="Helvetica" pitchFamily="2" charset="0"/>
                <a:cs typeface="GillSansNova-SemiBold"/>
              </a:rPr>
              <a:t> Head of Science</a:t>
            </a:r>
            <a:endParaRPr sz="1200" dirty="0">
              <a:solidFill>
                <a:schemeClr val="bg1"/>
              </a:solidFill>
              <a:latin typeface="Helvetica" pitchFamily="2" charset="0"/>
              <a:cs typeface="GillSansNova-SemiBold"/>
            </a:endParaRPr>
          </a:p>
        </p:txBody>
      </p:sp>
      <p:sp>
        <p:nvSpPr>
          <p:cNvPr id="18" name="object 9">
            <a:extLst>
              <a:ext uri="{FF2B5EF4-FFF2-40B4-BE49-F238E27FC236}">
                <a16:creationId xmlns:a16="http://schemas.microsoft.com/office/drawing/2014/main" id="{905278B4-9B2C-EA29-E89D-713EBECFC0AC}"/>
              </a:ext>
            </a:extLst>
          </p:cNvPr>
          <p:cNvSpPr txBox="1"/>
          <p:nvPr/>
        </p:nvSpPr>
        <p:spPr>
          <a:xfrm>
            <a:off x="1111250" y="3387459"/>
            <a:ext cx="4234950" cy="228268"/>
          </a:xfrm>
          <a:prstGeom prst="rect">
            <a:avLst/>
          </a:prstGeom>
        </p:spPr>
        <p:txBody>
          <a:bodyPr vert="horz" wrap="square" lIns="0" tIns="12700" rIns="0" bIns="0" rtlCol="0">
            <a:spAutoFit/>
          </a:bodyPr>
          <a:lstStyle/>
          <a:p>
            <a:pPr marL="12700">
              <a:lnSpc>
                <a:spcPct val="100000"/>
              </a:lnSpc>
              <a:spcBef>
                <a:spcPts val="100"/>
              </a:spcBef>
            </a:pPr>
            <a:r>
              <a:rPr sz="1400" b="1" spc="-10" dirty="0">
                <a:solidFill>
                  <a:schemeClr val="bg1"/>
                </a:solidFill>
                <a:latin typeface="Helvetica" pitchFamily="2" charset="0"/>
                <a:cs typeface="GillSansNova-SemiBold"/>
              </a:rPr>
              <a:t>C</a:t>
            </a:r>
            <a:r>
              <a:rPr sz="1200" b="1" spc="-10" dirty="0">
                <a:solidFill>
                  <a:schemeClr val="bg1"/>
                </a:solidFill>
                <a:latin typeface="Helvetica" pitchFamily="2" charset="0"/>
                <a:cs typeface="GillSansNova-SemiBold"/>
              </a:rPr>
              <a:t>ontract</a:t>
            </a:r>
            <a:r>
              <a:rPr sz="1200" b="1" spc="-30" dirty="0">
                <a:solidFill>
                  <a:schemeClr val="bg1"/>
                </a:solidFill>
                <a:latin typeface="Helvetica" pitchFamily="2" charset="0"/>
                <a:cs typeface="GillSansNova-SemiBold"/>
              </a:rPr>
              <a:t> </a:t>
            </a:r>
            <a:r>
              <a:rPr sz="1200" b="1" spc="-40" dirty="0">
                <a:solidFill>
                  <a:schemeClr val="bg1"/>
                </a:solidFill>
                <a:latin typeface="Helvetica" pitchFamily="2" charset="0"/>
                <a:cs typeface="GillSansNova-SemiBold"/>
              </a:rPr>
              <a:t>Type:</a:t>
            </a:r>
            <a:r>
              <a:rPr lang="en-GB" sz="1200" b="1" spc="-40" dirty="0">
                <a:solidFill>
                  <a:schemeClr val="bg1"/>
                </a:solidFill>
                <a:latin typeface="Helvetica" pitchFamily="2" charset="0"/>
                <a:cs typeface="GillSansNova-SemiBold"/>
              </a:rPr>
              <a:t> Permanent</a:t>
            </a:r>
            <a:endParaRPr sz="1200" dirty="0">
              <a:solidFill>
                <a:schemeClr val="bg1"/>
              </a:solidFill>
              <a:latin typeface="Helvetica" pitchFamily="2" charset="0"/>
              <a:cs typeface="GillSansNova-SemiBold"/>
            </a:endParaRPr>
          </a:p>
        </p:txBody>
      </p:sp>
      <p:sp>
        <p:nvSpPr>
          <p:cNvPr id="20" name="object 11">
            <a:extLst>
              <a:ext uri="{FF2B5EF4-FFF2-40B4-BE49-F238E27FC236}">
                <a16:creationId xmlns:a16="http://schemas.microsoft.com/office/drawing/2014/main" id="{E04C1180-3181-0958-762B-CEC06932B507}"/>
              </a:ext>
            </a:extLst>
          </p:cNvPr>
          <p:cNvSpPr txBox="1"/>
          <p:nvPr/>
        </p:nvSpPr>
        <p:spPr>
          <a:xfrm>
            <a:off x="1067299" y="3755759"/>
            <a:ext cx="4862399" cy="382156"/>
          </a:xfrm>
          <a:prstGeom prst="rect">
            <a:avLst/>
          </a:prstGeom>
        </p:spPr>
        <p:txBody>
          <a:bodyPr vert="horz" wrap="square" lIns="0" tIns="12700" rIns="0" bIns="0" rtlCol="0">
            <a:spAutoFit/>
          </a:bodyPr>
          <a:lstStyle/>
          <a:p>
            <a:pPr marL="12700">
              <a:lnSpc>
                <a:spcPct val="100000"/>
              </a:lnSpc>
              <a:spcBef>
                <a:spcPts val="100"/>
              </a:spcBef>
            </a:pPr>
            <a:r>
              <a:rPr sz="1200" b="1" spc="-20" dirty="0">
                <a:solidFill>
                  <a:schemeClr val="bg1"/>
                </a:solidFill>
                <a:latin typeface="Helvetica" pitchFamily="2" charset="0"/>
                <a:cs typeface="GillSansNova-SemiBold"/>
              </a:rPr>
              <a:t>Responsible</a:t>
            </a:r>
            <a:r>
              <a:rPr sz="1200" b="1" spc="5" dirty="0">
                <a:solidFill>
                  <a:schemeClr val="bg1"/>
                </a:solidFill>
                <a:latin typeface="Helvetica" pitchFamily="2" charset="0"/>
                <a:cs typeface="GillSansNova-SemiBold"/>
              </a:rPr>
              <a:t> </a:t>
            </a:r>
            <a:r>
              <a:rPr sz="1200" b="1" spc="-20" dirty="0">
                <a:solidFill>
                  <a:schemeClr val="bg1"/>
                </a:solidFill>
                <a:latin typeface="Helvetica" pitchFamily="2" charset="0"/>
                <a:cs typeface="GillSansNova-SemiBold"/>
              </a:rPr>
              <a:t>for:</a:t>
            </a:r>
            <a:r>
              <a:rPr lang="en-GB" sz="1200" b="1" spc="-20" dirty="0">
                <a:solidFill>
                  <a:schemeClr val="bg1"/>
                </a:solidFill>
                <a:latin typeface="Helvetica" pitchFamily="2" charset="0"/>
                <a:cs typeface="GillSansNova-SemiBold"/>
              </a:rPr>
              <a:t> Teaching Assistants and other staff working within your curriculum area.</a:t>
            </a:r>
            <a:endParaRPr sz="1100" dirty="0">
              <a:solidFill>
                <a:schemeClr val="bg1"/>
              </a:solidFill>
              <a:latin typeface="Helvetica" pitchFamily="2" charset="0"/>
              <a:cs typeface="GillSansNova-SemiBold"/>
            </a:endParaRPr>
          </a:p>
        </p:txBody>
      </p:sp>
      <p:sp>
        <p:nvSpPr>
          <p:cNvPr id="22" name="object 15">
            <a:extLst>
              <a:ext uri="{FF2B5EF4-FFF2-40B4-BE49-F238E27FC236}">
                <a16:creationId xmlns:a16="http://schemas.microsoft.com/office/drawing/2014/main" id="{76560EA9-6A9F-0A6C-6819-9DD506E8B7D8}"/>
              </a:ext>
            </a:extLst>
          </p:cNvPr>
          <p:cNvSpPr/>
          <p:nvPr/>
        </p:nvSpPr>
        <p:spPr>
          <a:xfrm>
            <a:off x="1080000" y="2575590"/>
            <a:ext cx="4683125" cy="0"/>
          </a:xfrm>
          <a:custGeom>
            <a:avLst/>
            <a:gdLst/>
            <a:ahLst/>
            <a:cxnLst/>
            <a:rect l="l" t="t" r="r" b="b"/>
            <a:pathLst>
              <a:path w="4683125">
                <a:moveTo>
                  <a:pt x="0" y="0"/>
                </a:moveTo>
                <a:lnTo>
                  <a:pt x="4682998" y="0"/>
                </a:lnTo>
              </a:path>
            </a:pathLst>
          </a:custGeom>
          <a:ln w="3175">
            <a:solidFill>
              <a:schemeClr val="bg1"/>
            </a:solidFill>
          </a:ln>
        </p:spPr>
        <p:txBody>
          <a:bodyPr wrap="square" lIns="0" tIns="0" rIns="0" bIns="0" rtlCol="0"/>
          <a:lstStyle/>
          <a:p>
            <a:endParaRPr sz="1100">
              <a:solidFill>
                <a:schemeClr val="bg1"/>
              </a:solidFill>
              <a:latin typeface="Helvetica" pitchFamily="2" charset="0"/>
            </a:endParaRPr>
          </a:p>
        </p:txBody>
      </p:sp>
      <p:sp>
        <p:nvSpPr>
          <p:cNvPr id="23" name="object 16">
            <a:extLst>
              <a:ext uri="{FF2B5EF4-FFF2-40B4-BE49-F238E27FC236}">
                <a16:creationId xmlns:a16="http://schemas.microsoft.com/office/drawing/2014/main" id="{02EE958D-9EC0-3DB0-29AE-2F927C8EA988}"/>
              </a:ext>
            </a:extLst>
          </p:cNvPr>
          <p:cNvSpPr/>
          <p:nvPr/>
        </p:nvSpPr>
        <p:spPr>
          <a:xfrm>
            <a:off x="1080000" y="2962590"/>
            <a:ext cx="4683125" cy="0"/>
          </a:xfrm>
          <a:custGeom>
            <a:avLst/>
            <a:gdLst/>
            <a:ahLst/>
            <a:cxnLst/>
            <a:rect l="l" t="t" r="r" b="b"/>
            <a:pathLst>
              <a:path w="4683125">
                <a:moveTo>
                  <a:pt x="0" y="0"/>
                </a:moveTo>
                <a:lnTo>
                  <a:pt x="4682998" y="0"/>
                </a:lnTo>
              </a:path>
            </a:pathLst>
          </a:custGeom>
          <a:ln w="3175">
            <a:solidFill>
              <a:schemeClr val="bg1"/>
            </a:solidFill>
          </a:ln>
        </p:spPr>
        <p:txBody>
          <a:bodyPr wrap="square" lIns="0" tIns="0" rIns="0" bIns="0" rtlCol="0"/>
          <a:lstStyle/>
          <a:p>
            <a:endParaRPr sz="1100">
              <a:solidFill>
                <a:schemeClr val="bg1"/>
              </a:solidFill>
              <a:latin typeface="Helvetica" pitchFamily="2" charset="0"/>
            </a:endParaRPr>
          </a:p>
        </p:txBody>
      </p:sp>
      <p:sp>
        <p:nvSpPr>
          <p:cNvPr id="24" name="object 17">
            <a:extLst>
              <a:ext uri="{FF2B5EF4-FFF2-40B4-BE49-F238E27FC236}">
                <a16:creationId xmlns:a16="http://schemas.microsoft.com/office/drawing/2014/main" id="{6845344D-1B05-D69F-2883-A93A0D2DD19F}"/>
              </a:ext>
            </a:extLst>
          </p:cNvPr>
          <p:cNvSpPr/>
          <p:nvPr/>
        </p:nvSpPr>
        <p:spPr>
          <a:xfrm>
            <a:off x="1080000" y="3340591"/>
            <a:ext cx="4683125" cy="0"/>
          </a:xfrm>
          <a:custGeom>
            <a:avLst/>
            <a:gdLst/>
            <a:ahLst/>
            <a:cxnLst/>
            <a:rect l="l" t="t" r="r" b="b"/>
            <a:pathLst>
              <a:path w="4683125">
                <a:moveTo>
                  <a:pt x="0" y="0"/>
                </a:moveTo>
                <a:lnTo>
                  <a:pt x="4682998" y="0"/>
                </a:lnTo>
              </a:path>
            </a:pathLst>
          </a:custGeom>
          <a:ln w="3175">
            <a:solidFill>
              <a:schemeClr val="bg1"/>
            </a:solidFill>
          </a:ln>
        </p:spPr>
        <p:txBody>
          <a:bodyPr wrap="square" lIns="0" tIns="0" rIns="0" bIns="0" rtlCol="0"/>
          <a:lstStyle/>
          <a:p>
            <a:pPr algn="l" rtl="0"/>
            <a:endParaRPr sz="1100">
              <a:solidFill>
                <a:schemeClr val="bg1"/>
              </a:solidFill>
              <a:latin typeface="Helvetica" pitchFamily="2" charset="0"/>
            </a:endParaRPr>
          </a:p>
        </p:txBody>
      </p:sp>
      <p:sp>
        <p:nvSpPr>
          <p:cNvPr id="25" name="object 18">
            <a:extLst>
              <a:ext uri="{FF2B5EF4-FFF2-40B4-BE49-F238E27FC236}">
                <a16:creationId xmlns:a16="http://schemas.microsoft.com/office/drawing/2014/main" id="{CD50D65C-6A91-5CAC-2CB4-40B80072FBCE}"/>
              </a:ext>
            </a:extLst>
          </p:cNvPr>
          <p:cNvSpPr/>
          <p:nvPr/>
        </p:nvSpPr>
        <p:spPr>
          <a:xfrm>
            <a:off x="1080000" y="3709590"/>
            <a:ext cx="4683125" cy="0"/>
          </a:xfrm>
          <a:custGeom>
            <a:avLst/>
            <a:gdLst/>
            <a:ahLst/>
            <a:cxnLst/>
            <a:rect l="l" t="t" r="r" b="b"/>
            <a:pathLst>
              <a:path w="4683125">
                <a:moveTo>
                  <a:pt x="0" y="0"/>
                </a:moveTo>
                <a:lnTo>
                  <a:pt x="4682998" y="0"/>
                </a:lnTo>
              </a:path>
            </a:pathLst>
          </a:custGeom>
          <a:ln w="3175">
            <a:solidFill>
              <a:schemeClr val="bg1"/>
            </a:solidFill>
          </a:ln>
        </p:spPr>
        <p:txBody>
          <a:bodyPr wrap="square" lIns="0" tIns="0" rIns="0" bIns="0" rtlCol="0"/>
          <a:lstStyle/>
          <a:p>
            <a:pPr algn="l" rtl="0"/>
            <a:endParaRPr sz="1100">
              <a:solidFill>
                <a:schemeClr val="bg1"/>
              </a:solidFill>
              <a:latin typeface="Helvetica" pitchFamily="2" charset="0"/>
            </a:endParaRPr>
          </a:p>
        </p:txBody>
      </p:sp>
      <p:sp>
        <p:nvSpPr>
          <p:cNvPr id="26" name="object 9">
            <a:extLst>
              <a:ext uri="{FF2B5EF4-FFF2-40B4-BE49-F238E27FC236}">
                <a16:creationId xmlns:a16="http://schemas.microsoft.com/office/drawing/2014/main" id="{0C964009-F2B8-04BA-6310-09A17B1806EB}"/>
              </a:ext>
            </a:extLst>
          </p:cNvPr>
          <p:cNvSpPr/>
          <p:nvPr/>
        </p:nvSpPr>
        <p:spPr>
          <a:xfrm>
            <a:off x="1080000" y="4584700"/>
            <a:ext cx="4683125" cy="0"/>
          </a:xfrm>
          <a:custGeom>
            <a:avLst/>
            <a:gdLst/>
            <a:ahLst/>
            <a:cxnLst/>
            <a:rect l="l" t="t" r="r" b="b"/>
            <a:pathLst>
              <a:path w="4683125">
                <a:moveTo>
                  <a:pt x="0" y="0"/>
                </a:moveTo>
                <a:lnTo>
                  <a:pt x="4682998" y="0"/>
                </a:lnTo>
              </a:path>
            </a:pathLst>
          </a:custGeom>
          <a:ln w="3175">
            <a:solidFill>
              <a:schemeClr val="bg1"/>
            </a:solidFill>
          </a:ln>
        </p:spPr>
        <p:txBody>
          <a:bodyPr wrap="square" lIns="0" tIns="0" rIns="0" bIns="0" rtlCol="0"/>
          <a:lstStyle/>
          <a:p>
            <a:endParaRPr sz="1100">
              <a:solidFill>
                <a:schemeClr val="bg1"/>
              </a:solidFill>
              <a:latin typeface="Helvetica" pitchFamily="2" charset="0"/>
            </a:endParaRPr>
          </a:p>
        </p:txBody>
      </p:sp>
      <p:graphicFrame>
        <p:nvGraphicFramePr>
          <p:cNvPr id="5" name="Table 4">
            <a:extLst>
              <a:ext uri="{FF2B5EF4-FFF2-40B4-BE49-F238E27FC236}">
                <a16:creationId xmlns:a16="http://schemas.microsoft.com/office/drawing/2014/main" id="{E3B06808-B9AF-4BCA-B21D-811371E1CA3E}"/>
              </a:ext>
            </a:extLst>
          </p:cNvPr>
          <p:cNvGraphicFramePr>
            <a:graphicFrameLocks noGrp="1"/>
          </p:cNvGraphicFramePr>
          <p:nvPr>
            <p:extLst>
              <p:ext uri="{D42A27DB-BD31-4B8C-83A1-F6EECF244321}">
                <p14:modId xmlns:p14="http://schemas.microsoft.com/office/powerpoint/2010/main" val="1590958778"/>
              </p:ext>
            </p:extLst>
          </p:nvPr>
        </p:nvGraphicFramePr>
        <p:xfrm>
          <a:off x="809004" y="4677025"/>
          <a:ext cx="5692775" cy="4376361"/>
        </p:xfrm>
        <a:graphic>
          <a:graphicData uri="http://schemas.openxmlformats.org/drawingml/2006/table">
            <a:tbl>
              <a:tblPr/>
              <a:tblGrid>
                <a:gridCol w="5692775">
                  <a:extLst>
                    <a:ext uri="{9D8B030D-6E8A-4147-A177-3AD203B41FA5}">
                      <a16:colId xmlns:a16="http://schemas.microsoft.com/office/drawing/2014/main" val="947671810"/>
                    </a:ext>
                  </a:extLst>
                </a:gridCol>
              </a:tblGrid>
              <a:tr h="4376361">
                <a:tc>
                  <a:txBody>
                    <a:bodyPr/>
                    <a:lstStyle/>
                    <a:p>
                      <a:pPr algn="just"/>
                      <a:r>
                        <a:rPr lang="en-GB" sz="12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rPr>
                        <a:t>As a Teacher you are responsible and accountable for raising and maintaining standards and ensuring high quality teaching and learning in your lessons.</a:t>
                      </a:r>
                      <a:endParaRPr lang="en-GB" sz="18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endParaRPr>
                    </a:p>
                    <a:p>
                      <a:pPr algn="just"/>
                      <a:r>
                        <a:rPr lang="en-GB" sz="12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rPr>
                        <a:t>All teachers should maintain national professional standards of practice relevant to their role and grade.  </a:t>
                      </a:r>
                      <a:endParaRPr lang="en-GB" sz="18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endParaRPr>
                    </a:p>
                    <a:p>
                      <a:pPr algn="just"/>
                      <a:r>
                        <a:rPr lang="en-GB" sz="12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rPr>
                        <a:t> </a:t>
                      </a:r>
                      <a:endParaRPr lang="en-GB" sz="18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endParaRPr>
                    </a:p>
                    <a:p>
                      <a:pPr algn="just"/>
                      <a:r>
                        <a:rPr lang="en-GB" sz="12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rPr>
                        <a:t>All Teachers at the Hope Academy should actively follow and promote the mission, policies and standards of the Academy which require:</a:t>
                      </a:r>
                      <a:endParaRPr lang="en-GB" sz="18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endParaRPr>
                    </a:p>
                    <a:p>
                      <a:pPr marL="342900" lvl="0" indent="-342900" algn="just">
                        <a:buFont typeface="Symbol" panose="05050102010706020507" pitchFamily="18" charset="2"/>
                        <a:buChar char=""/>
                        <a:tabLst>
                          <a:tab pos="457200" algn="l"/>
                        </a:tabLst>
                      </a:pPr>
                      <a:r>
                        <a:rPr lang="en-GB" sz="12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rPr>
                        <a:t>Supporting the ethos of the Academy which enables students to experience, develop and practise Christian values and living.</a:t>
                      </a:r>
                      <a:endParaRPr lang="en-GB" sz="18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endParaRPr>
                    </a:p>
                    <a:p>
                      <a:pPr marL="342900" lvl="0" indent="-342900" algn="just">
                        <a:buFont typeface="Symbol" panose="05050102010706020507" pitchFamily="18" charset="2"/>
                        <a:buChar char=""/>
                      </a:pPr>
                      <a:r>
                        <a:rPr lang="en-GB" sz="12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rPr>
                        <a:t>Displaying an enthusiasm for your subject/s which motivates and engages students in your lessons. </a:t>
                      </a:r>
                      <a:endParaRPr lang="en-GB" sz="18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endParaRPr>
                    </a:p>
                    <a:p>
                      <a:pPr marL="342900" lvl="0" indent="-342900" algn="just">
                        <a:buFont typeface="Symbol" panose="05050102010706020507" pitchFamily="18" charset="2"/>
                        <a:buChar char=""/>
                      </a:pPr>
                      <a:r>
                        <a:rPr lang="en-GB" sz="12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rPr>
                        <a:t>Displaying flair and creativity, enthusing and challenging groups of students.</a:t>
                      </a:r>
                      <a:endParaRPr lang="en-GB" sz="18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endParaRPr>
                    </a:p>
                    <a:p>
                      <a:pPr marL="342900" lvl="0" indent="-342900" algn="just">
                        <a:buFont typeface="Symbol" panose="05050102010706020507" pitchFamily="18" charset="2"/>
                        <a:buChar char=""/>
                      </a:pPr>
                      <a:r>
                        <a:rPr lang="en-GB" sz="12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rPr>
                        <a:t>Plan and deliver high quality Teaching and Learning.</a:t>
                      </a:r>
                      <a:endParaRPr lang="en-GB" sz="18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endParaRPr>
                    </a:p>
                    <a:p>
                      <a:pPr marL="342900" lvl="0" indent="-342900" algn="just">
                        <a:buFont typeface="Symbol" panose="05050102010706020507" pitchFamily="18" charset="2"/>
                        <a:buChar char=""/>
                      </a:pPr>
                      <a:r>
                        <a:rPr lang="en-GB" sz="12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rPr>
                        <a:t>Be fully committed to raising standards and improving the life chances of all students.</a:t>
                      </a:r>
                      <a:endParaRPr lang="en-GB" sz="18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endParaRPr>
                    </a:p>
                    <a:p>
                      <a:pPr marL="342900" lvl="0" indent="-342900" algn="just">
                        <a:buFont typeface="Symbol" panose="05050102010706020507" pitchFamily="18" charset="2"/>
                        <a:buChar char=""/>
                      </a:pPr>
                      <a:r>
                        <a:rPr lang="en-GB" sz="12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rPr>
                        <a:t>Create a culture which celebrates the positive and encourages all kinds of achievement.</a:t>
                      </a:r>
                      <a:endParaRPr lang="en-GB" sz="18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endParaRPr>
                    </a:p>
                    <a:p>
                      <a:pPr marL="342900" lvl="0" indent="-342900" algn="just">
                        <a:buFont typeface="Symbol" panose="05050102010706020507" pitchFamily="18" charset="2"/>
                        <a:buChar char=""/>
                      </a:pPr>
                      <a:r>
                        <a:rPr lang="en-GB" sz="12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rPr>
                        <a:t>Ensure, good communication and working in partnership with others.</a:t>
                      </a:r>
                      <a:endParaRPr lang="en-GB" sz="18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endParaRPr>
                    </a:p>
                    <a:p>
                      <a:pPr marL="342900" lvl="0" indent="-342900" algn="just">
                        <a:buFont typeface="Symbol" panose="05050102010706020507" pitchFamily="18" charset="2"/>
                        <a:buChar char=""/>
                      </a:pPr>
                      <a:r>
                        <a:rPr lang="en-GB" sz="12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rPr>
                        <a:t>Support a caring and compassionate community, through being aware and responding to the needs of others.</a:t>
                      </a:r>
                      <a:endParaRPr lang="en-GB" sz="18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endParaRPr>
                    </a:p>
                    <a:p>
                      <a:pPr marL="342900" lvl="0" indent="-342900" algn="just">
                        <a:buFont typeface="Symbol" panose="05050102010706020507" pitchFamily="18" charset="2"/>
                        <a:buChar char=""/>
                      </a:pPr>
                      <a:r>
                        <a:rPr lang="en-GB" sz="12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rPr>
                        <a:t>Promote a happy, stimulating and ordered environment within which children can grow, develop and thrive according to their talents and abilities.</a:t>
                      </a:r>
                      <a:endParaRPr lang="en-GB" sz="18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endParaRPr>
                    </a:p>
                    <a:p>
                      <a:pPr marL="342900" lvl="0" indent="-342900" algn="just">
                        <a:buFont typeface="Symbol" panose="05050102010706020507" pitchFamily="18" charset="2"/>
                        <a:buChar char=""/>
                      </a:pPr>
                      <a:r>
                        <a:rPr lang="en-GB" sz="12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rPr>
                        <a:t>Be committed to high standards of professional co-operation and integrity.</a:t>
                      </a:r>
                      <a:endParaRPr lang="en-GB" sz="18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endParaRPr>
                    </a:p>
                  </a:txBody>
                  <a:tcPr marL="114300" marR="114300" marT="0" marB="0">
                    <a:lnL>
                      <a:noFill/>
                    </a:lnL>
                    <a:lnR>
                      <a:noFill/>
                    </a:lnR>
                    <a:lnT>
                      <a:noFill/>
                    </a:lnT>
                    <a:lnB>
                      <a:noFill/>
                    </a:lnB>
                    <a:noFill/>
                  </a:tcPr>
                </a:tc>
                <a:extLst>
                  <a:ext uri="{0D108BD9-81ED-4DB2-BD59-A6C34878D82A}">
                    <a16:rowId xmlns:a16="http://schemas.microsoft.com/office/drawing/2014/main" val="3734403259"/>
                  </a:ext>
                </a:extLst>
              </a:tr>
            </a:tbl>
          </a:graphicData>
        </a:graphic>
      </p:graphicFrame>
    </p:spTree>
    <p:extLst>
      <p:ext uri="{BB962C8B-B14F-4D97-AF65-F5344CB8AC3E}">
        <p14:creationId xmlns:p14="http://schemas.microsoft.com/office/powerpoint/2010/main" val="1739500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01C3A-2B34-8CCB-82AF-E764A4F423FC}"/>
            </a:ext>
          </a:extLst>
        </p:cNvPr>
        <p:cNvGrpSpPr/>
        <p:nvPr/>
      </p:nvGrpSpPr>
      <p:grpSpPr>
        <a:xfrm>
          <a:off x="0" y="0"/>
          <a:ext cx="0" cy="0"/>
          <a:chOff x="0" y="0"/>
          <a:chExt cx="0" cy="0"/>
        </a:xfrm>
      </p:grpSpPr>
      <p:sp>
        <p:nvSpPr>
          <p:cNvPr id="7" name="object 7">
            <a:extLst>
              <a:ext uri="{FF2B5EF4-FFF2-40B4-BE49-F238E27FC236}">
                <a16:creationId xmlns:a16="http://schemas.microsoft.com/office/drawing/2014/main" id="{D9E3C137-7D27-038D-A43F-90FA0233C565}"/>
              </a:ext>
            </a:extLst>
          </p:cNvPr>
          <p:cNvSpPr/>
          <p:nvPr/>
        </p:nvSpPr>
        <p:spPr>
          <a:xfrm>
            <a:off x="287997" y="9846005"/>
            <a:ext cx="6984365" cy="558165"/>
          </a:xfrm>
          <a:custGeom>
            <a:avLst/>
            <a:gdLst/>
            <a:ahLst/>
            <a:cxnLst/>
            <a:rect l="l" t="t" r="r" b="b"/>
            <a:pathLst>
              <a:path w="6984365" h="558165">
                <a:moveTo>
                  <a:pt x="6983996" y="0"/>
                </a:moveTo>
                <a:lnTo>
                  <a:pt x="0" y="0"/>
                </a:lnTo>
                <a:lnTo>
                  <a:pt x="0" y="557999"/>
                </a:lnTo>
                <a:lnTo>
                  <a:pt x="6983996" y="557999"/>
                </a:lnTo>
                <a:lnTo>
                  <a:pt x="6983996" y="0"/>
                </a:lnTo>
                <a:close/>
              </a:path>
            </a:pathLst>
          </a:custGeom>
          <a:solidFill>
            <a:srgbClr val="88292D"/>
          </a:solidFill>
        </p:spPr>
        <p:txBody>
          <a:bodyPr wrap="square" lIns="0" tIns="0" rIns="0" bIns="0" rtlCol="0"/>
          <a:lstStyle/>
          <a:p>
            <a:endParaRPr/>
          </a:p>
        </p:txBody>
      </p:sp>
      <p:pic>
        <p:nvPicPr>
          <p:cNvPr id="74" name="object 74">
            <a:extLst>
              <a:ext uri="{FF2B5EF4-FFF2-40B4-BE49-F238E27FC236}">
                <a16:creationId xmlns:a16="http://schemas.microsoft.com/office/drawing/2014/main" id="{F279B7F9-1CD5-F79E-7657-7AEBF50F340F}"/>
              </a:ext>
            </a:extLst>
          </p:cNvPr>
          <p:cNvPicPr/>
          <p:nvPr/>
        </p:nvPicPr>
        <p:blipFill>
          <a:blip r:embed="rId2" cstate="screen">
            <a:extLst>
              <a:ext uri="{28A0092B-C50C-407E-A947-70E740481C1C}">
                <a14:useLocalDpi xmlns:a14="http://schemas.microsoft.com/office/drawing/2010/main"/>
              </a:ext>
            </a:extLst>
          </a:blip>
          <a:stretch>
            <a:fillRect/>
          </a:stretch>
        </p:blipFill>
        <p:spPr>
          <a:xfrm>
            <a:off x="1372679" y="9988518"/>
            <a:ext cx="986842" cy="272959"/>
          </a:xfrm>
          <a:prstGeom prst="rect">
            <a:avLst/>
          </a:prstGeom>
        </p:spPr>
      </p:pic>
      <p:sp>
        <p:nvSpPr>
          <p:cNvPr id="76" name="object 76">
            <a:extLst>
              <a:ext uri="{FF2B5EF4-FFF2-40B4-BE49-F238E27FC236}">
                <a16:creationId xmlns:a16="http://schemas.microsoft.com/office/drawing/2014/main" id="{B53FF15E-E272-F994-36F0-77D9B7E3456E}"/>
              </a:ext>
            </a:extLst>
          </p:cNvPr>
          <p:cNvSpPr txBox="1">
            <a:spLocks noGrp="1"/>
          </p:cNvSpPr>
          <p:nvPr>
            <p:ph type="sldNum" sz="quarter" idx="7"/>
          </p:nvPr>
        </p:nvSpPr>
        <p:spPr>
          <a:prstGeom prst="rect">
            <a:avLst/>
          </a:prstGeom>
        </p:spPr>
        <p:txBody>
          <a:bodyPr vert="horz" wrap="square" lIns="0" tIns="6985" rIns="0" bIns="0" rtlCol="0">
            <a:spAutoFit/>
          </a:bodyPr>
          <a:lstStyle/>
          <a:p>
            <a:pPr marL="12700">
              <a:lnSpc>
                <a:spcPct val="100000"/>
              </a:lnSpc>
              <a:spcBef>
                <a:spcPts val="55"/>
              </a:spcBef>
            </a:pPr>
            <a:r>
              <a:rPr dirty="0"/>
              <a:t>Page</a:t>
            </a:r>
            <a:r>
              <a:rPr spc="-25" dirty="0"/>
              <a:t> </a:t>
            </a:r>
            <a:fld id="{81D60167-4931-47E6-BA6A-407CBD079E47}" type="slidenum">
              <a:rPr spc="-25" dirty="0"/>
              <a:t>15</a:t>
            </a:fld>
            <a:endParaRPr spc="-25" dirty="0"/>
          </a:p>
        </p:txBody>
      </p:sp>
      <p:sp>
        <p:nvSpPr>
          <p:cNvPr id="77" name="object 77">
            <a:extLst>
              <a:ext uri="{FF2B5EF4-FFF2-40B4-BE49-F238E27FC236}">
                <a16:creationId xmlns:a16="http://schemas.microsoft.com/office/drawing/2014/main" id="{6C9B2F92-C9FF-CB7C-6332-F4D07554E2BB}"/>
              </a:ext>
            </a:extLst>
          </p:cNvPr>
          <p:cNvSpPr txBox="1">
            <a:spLocks noGrp="1"/>
          </p:cNvSpPr>
          <p:nvPr>
            <p:ph type="ftr" sz="quarter" idx="5"/>
          </p:nvPr>
        </p:nvSpPr>
        <p:spPr>
          <a:prstGeom prst="rect">
            <a:avLst/>
          </a:prstGeom>
        </p:spPr>
        <p:txBody>
          <a:bodyPr vert="horz" wrap="square" lIns="0" tIns="10795" rIns="0" bIns="0" rtlCol="0">
            <a:spAutoFit/>
          </a:bodyPr>
          <a:lstStyle/>
          <a:p>
            <a:pPr marL="12700">
              <a:lnSpc>
                <a:spcPct val="100000"/>
              </a:lnSpc>
              <a:spcBef>
                <a:spcPts val="85"/>
              </a:spcBef>
            </a:pPr>
            <a:r>
              <a:rPr spc="-10" dirty="0"/>
              <a:t>PART</a:t>
            </a:r>
            <a:r>
              <a:rPr spc="-5" dirty="0"/>
              <a:t> </a:t>
            </a:r>
            <a:r>
              <a:rPr spc="-25" dirty="0"/>
              <a:t>OF</a:t>
            </a:r>
          </a:p>
        </p:txBody>
      </p:sp>
      <p:sp>
        <p:nvSpPr>
          <p:cNvPr id="2" name="object 2">
            <a:extLst>
              <a:ext uri="{FF2B5EF4-FFF2-40B4-BE49-F238E27FC236}">
                <a16:creationId xmlns:a16="http://schemas.microsoft.com/office/drawing/2014/main" id="{A1F68101-6A11-FAA8-8F8C-04E306132F66}"/>
              </a:ext>
            </a:extLst>
          </p:cNvPr>
          <p:cNvSpPr/>
          <p:nvPr/>
        </p:nvSpPr>
        <p:spPr>
          <a:xfrm>
            <a:off x="287997" y="290846"/>
            <a:ext cx="6984365" cy="9504045"/>
          </a:xfrm>
          <a:custGeom>
            <a:avLst/>
            <a:gdLst/>
            <a:ahLst/>
            <a:cxnLst/>
            <a:rect l="l" t="t" r="r" b="b"/>
            <a:pathLst>
              <a:path w="6984365" h="9504045">
                <a:moveTo>
                  <a:pt x="6983996" y="0"/>
                </a:moveTo>
                <a:lnTo>
                  <a:pt x="0" y="0"/>
                </a:lnTo>
                <a:lnTo>
                  <a:pt x="0" y="9503994"/>
                </a:lnTo>
                <a:lnTo>
                  <a:pt x="6983996" y="9503994"/>
                </a:lnTo>
                <a:lnTo>
                  <a:pt x="6983996" y="0"/>
                </a:lnTo>
                <a:close/>
              </a:path>
            </a:pathLst>
          </a:custGeom>
          <a:solidFill>
            <a:schemeClr val="bg1">
              <a:lumMod val="50000"/>
            </a:schemeClr>
          </a:solidFill>
          <a:ln>
            <a:solidFill>
              <a:schemeClr val="bg1">
                <a:lumMod val="50000"/>
              </a:schemeClr>
            </a:solidFill>
          </a:ln>
        </p:spPr>
        <p:txBody>
          <a:bodyPr wrap="square" lIns="0" tIns="0" rIns="0" bIns="0" rtlCol="0"/>
          <a:lstStyle/>
          <a:p>
            <a:pPr algn="l" rtl="0"/>
            <a:endParaRPr/>
          </a:p>
        </p:txBody>
      </p:sp>
      <p:pic>
        <p:nvPicPr>
          <p:cNvPr id="3" name="Picture 2" descr="Background pattern&#10;&#10;Description automatically generated">
            <a:extLst>
              <a:ext uri="{FF2B5EF4-FFF2-40B4-BE49-F238E27FC236}">
                <a16:creationId xmlns:a16="http://schemas.microsoft.com/office/drawing/2014/main" id="{9B113FF8-998C-2D78-DD70-4C16B5A41BB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12" y="4333061"/>
            <a:ext cx="810616" cy="6358832"/>
          </a:xfrm>
          <a:prstGeom prst="rect">
            <a:avLst/>
          </a:prstGeom>
        </p:spPr>
      </p:pic>
      <p:pic>
        <p:nvPicPr>
          <p:cNvPr id="6" name="Picture 5" descr="A black and white logo&#10;&#10;Description automatically generated">
            <a:extLst>
              <a:ext uri="{FF2B5EF4-FFF2-40B4-BE49-F238E27FC236}">
                <a16:creationId xmlns:a16="http://schemas.microsoft.com/office/drawing/2014/main" id="{0BBBA58F-1776-E238-0C3F-8019F913D4A4}"/>
              </a:ext>
            </a:extLst>
          </p:cNvPr>
          <p:cNvPicPr>
            <a:picLocks noChangeAspect="1"/>
          </p:cNvPicPr>
          <p:nvPr/>
        </p:nvPicPr>
        <p:blipFill>
          <a:blip r:embed="rId4" cstate="print">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5929699" y="351113"/>
            <a:ext cx="1277551" cy="880787"/>
          </a:xfrm>
          <a:prstGeom prst="rect">
            <a:avLst/>
          </a:prstGeom>
        </p:spPr>
      </p:pic>
      <p:sp>
        <p:nvSpPr>
          <p:cNvPr id="8" name="object 74">
            <a:extLst>
              <a:ext uri="{FF2B5EF4-FFF2-40B4-BE49-F238E27FC236}">
                <a16:creationId xmlns:a16="http://schemas.microsoft.com/office/drawing/2014/main" id="{D185DD66-3B65-2AC6-E8D4-0039B740175A}"/>
              </a:ext>
            </a:extLst>
          </p:cNvPr>
          <p:cNvSpPr txBox="1"/>
          <p:nvPr/>
        </p:nvSpPr>
        <p:spPr>
          <a:xfrm>
            <a:off x="1006047" y="1410259"/>
            <a:ext cx="6201203" cy="443711"/>
          </a:xfrm>
          <a:prstGeom prst="rect">
            <a:avLst/>
          </a:prstGeom>
        </p:spPr>
        <p:txBody>
          <a:bodyPr vert="horz" wrap="square" lIns="0" tIns="12700" rIns="0" bIns="0" rtlCol="0">
            <a:spAutoFit/>
          </a:bodyPr>
          <a:lstStyle/>
          <a:p>
            <a:pPr marL="12700">
              <a:lnSpc>
                <a:spcPct val="100000"/>
              </a:lnSpc>
              <a:spcBef>
                <a:spcPts val="100"/>
              </a:spcBef>
            </a:pPr>
            <a:r>
              <a:rPr lang="en-GB" sz="2800" b="1" spc="-30" dirty="0">
                <a:solidFill>
                  <a:schemeClr val="bg1"/>
                </a:solidFill>
                <a:latin typeface="Optima LT Pro" panose="020B0502050508020304" pitchFamily="34" charset="0"/>
                <a:cs typeface="Gill Sans Nova Book"/>
              </a:rPr>
              <a:t>Job Description</a:t>
            </a:r>
            <a:endParaRPr sz="2800" dirty="0">
              <a:solidFill>
                <a:schemeClr val="bg1"/>
              </a:solidFill>
              <a:latin typeface="Optima LT Pro" panose="020B0502050508020304" pitchFamily="34" charset="0"/>
              <a:cs typeface="Gill Sans Nova Book"/>
            </a:endParaRPr>
          </a:p>
        </p:txBody>
      </p:sp>
      <p:graphicFrame>
        <p:nvGraphicFramePr>
          <p:cNvPr id="9" name="Table 8">
            <a:extLst>
              <a:ext uri="{FF2B5EF4-FFF2-40B4-BE49-F238E27FC236}">
                <a16:creationId xmlns:a16="http://schemas.microsoft.com/office/drawing/2014/main" id="{7659F504-E82D-52B5-37D1-C036AC713C85}"/>
              </a:ext>
            </a:extLst>
          </p:cNvPr>
          <p:cNvGraphicFramePr>
            <a:graphicFrameLocks noGrp="1"/>
          </p:cNvGraphicFramePr>
          <p:nvPr>
            <p:extLst>
              <p:ext uri="{D42A27DB-BD31-4B8C-83A1-F6EECF244321}">
                <p14:modId xmlns:p14="http://schemas.microsoft.com/office/powerpoint/2010/main" val="790106587"/>
              </p:ext>
            </p:extLst>
          </p:nvPr>
        </p:nvGraphicFramePr>
        <p:xfrm>
          <a:off x="809004" y="2987731"/>
          <a:ext cx="6054759" cy="6305628"/>
        </p:xfrm>
        <a:graphic>
          <a:graphicData uri="http://schemas.openxmlformats.org/drawingml/2006/table">
            <a:tbl>
              <a:tblPr/>
              <a:tblGrid>
                <a:gridCol w="6054759">
                  <a:extLst>
                    <a:ext uri="{9D8B030D-6E8A-4147-A177-3AD203B41FA5}">
                      <a16:colId xmlns:a16="http://schemas.microsoft.com/office/drawing/2014/main" val="878065133"/>
                    </a:ext>
                  </a:extLst>
                </a:gridCol>
              </a:tblGrid>
              <a:tr h="6305628">
                <a:tc>
                  <a:txBody>
                    <a:bodyPr/>
                    <a:lstStyle/>
                    <a:p>
                      <a:pPr marL="171450" lvl="0" indent="-171450" algn="just" defTabSz="917575">
                        <a:spcBef>
                          <a:spcPts val="600"/>
                        </a:spcBef>
                        <a:buFont typeface="Arial" panose="020B0604020202020204" pitchFamily="34" charset="0"/>
                        <a:buChar char="•"/>
                        <a:tabLst/>
                      </a:pPr>
                      <a:r>
                        <a:rPr lang="en-GB" sz="12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rPr>
                        <a:t>Work collaboratively with other colleagues promoting co-operation and teamwork.</a:t>
                      </a:r>
                    </a:p>
                    <a:p>
                      <a:pPr marL="171450" lvl="0" indent="-171450" algn="just" defTabSz="917575">
                        <a:spcBef>
                          <a:spcPts val="600"/>
                        </a:spcBef>
                        <a:buFont typeface="Arial" panose="020B0604020202020204" pitchFamily="34" charset="0"/>
                        <a:buChar char="•"/>
                        <a:tabLst/>
                      </a:pPr>
                      <a:r>
                        <a:rPr lang="en-GB" sz="12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rPr>
                        <a:t>Contribute to the effective operation of your curriculum team through accepting reasonable delegation of responsibilities and tasks.</a:t>
                      </a:r>
                    </a:p>
                    <a:p>
                      <a:pPr marL="171450" lvl="0" indent="-171450" algn="just" defTabSz="917575">
                        <a:spcBef>
                          <a:spcPts val="600"/>
                        </a:spcBef>
                        <a:buFont typeface="Arial" panose="020B0604020202020204" pitchFamily="34" charset="0"/>
                        <a:buChar char="•"/>
                        <a:tabLst/>
                      </a:pPr>
                      <a:r>
                        <a:rPr lang="en-GB" sz="12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rPr>
                        <a:t>Where required, undertake a range of supervisory duties ensuring the safety and wellbeing of students in your care.</a:t>
                      </a:r>
                    </a:p>
                    <a:p>
                      <a:pPr marL="171450" lvl="0" indent="-171450" algn="just" defTabSz="917575">
                        <a:spcBef>
                          <a:spcPts val="600"/>
                        </a:spcBef>
                        <a:buFont typeface="Arial" panose="020B0604020202020204" pitchFamily="34" charset="0"/>
                        <a:buChar char="•"/>
                        <a:tabLst/>
                      </a:pPr>
                      <a:r>
                        <a:rPr lang="en-GB" sz="12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rPr>
                        <a:t>To be a pro-active member of the Academy and ensure effective implementation of all policies and procedures.</a:t>
                      </a:r>
                    </a:p>
                    <a:p>
                      <a:pPr marL="171450" lvl="0" indent="-171450" algn="just" defTabSz="917575">
                        <a:spcBef>
                          <a:spcPts val="600"/>
                        </a:spcBef>
                        <a:buFont typeface="Arial" panose="020B0604020202020204" pitchFamily="34" charset="0"/>
                        <a:buChar char="•"/>
                        <a:tabLst/>
                      </a:pPr>
                      <a:r>
                        <a:rPr lang="en-GB" sz="12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rPr>
                        <a:t>To contribute to the effective operational activities of the Academy, including attendance at meetings, events and activities as requested.</a:t>
                      </a:r>
                    </a:p>
                    <a:p>
                      <a:pPr marL="171450" lvl="0" indent="-171450" algn="just" defTabSz="917575">
                        <a:spcBef>
                          <a:spcPts val="600"/>
                        </a:spcBef>
                        <a:buFont typeface="Arial" panose="020B0604020202020204" pitchFamily="34" charset="0"/>
                        <a:buChar char="•"/>
                        <a:tabLst/>
                      </a:pPr>
                      <a:r>
                        <a:rPr lang="en-GB" sz="12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rPr>
                        <a:t>Contribute to effective induction of ECTs and other staff new to your curriculum team.</a:t>
                      </a:r>
                    </a:p>
                    <a:p>
                      <a:pPr marL="171450" lvl="0" indent="-171450" algn="just" defTabSz="917575">
                        <a:spcBef>
                          <a:spcPts val="600"/>
                        </a:spcBef>
                        <a:buFont typeface="Arial" panose="020B0604020202020204" pitchFamily="34" charset="0"/>
                        <a:buChar char="•"/>
                        <a:tabLst/>
                      </a:pPr>
                      <a:r>
                        <a:rPr lang="en-GB" sz="12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rPr>
                        <a:t>Contribute to the continuous improvement in standards, high quality evaluation and improvement planning throughout the Academy.</a:t>
                      </a:r>
                    </a:p>
                    <a:p>
                      <a:pPr marL="171450" lvl="0" indent="-171450" algn="just" defTabSz="917575">
                        <a:spcBef>
                          <a:spcPts val="600"/>
                        </a:spcBef>
                        <a:buFont typeface="Arial" panose="020B0604020202020204" pitchFamily="34" charset="0"/>
                        <a:buChar char="•"/>
                        <a:tabLst/>
                      </a:pPr>
                      <a:r>
                        <a:rPr lang="en-GB" sz="12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rPr>
                        <a:t>To lead, support and encourage the highest possible standards of behaviour, learning, attainment and achievement.</a:t>
                      </a:r>
                    </a:p>
                    <a:p>
                      <a:pPr marL="171450" lvl="0" indent="-171450" algn="just" defTabSz="917575">
                        <a:spcBef>
                          <a:spcPts val="600"/>
                        </a:spcBef>
                        <a:buFont typeface="Arial" panose="020B0604020202020204" pitchFamily="34" charset="0"/>
                        <a:buChar char="•"/>
                        <a:tabLst/>
                      </a:pPr>
                      <a:r>
                        <a:rPr lang="en-GB" sz="12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rPr>
                        <a:t>To manage resources creatively, effectively and efficiently to meet the priorities of the Academy.</a:t>
                      </a:r>
                    </a:p>
                    <a:p>
                      <a:pPr marL="171450" lvl="0" indent="-171450" algn="just" defTabSz="917575">
                        <a:spcBef>
                          <a:spcPts val="600"/>
                        </a:spcBef>
                        <a:buFont typeface="Arial" panose="020B0604020202020204" pitchFamily="34" charset="0"/>
                        <a:buChar char="•"/>
                        <a:tabLst/>
                      </a:pPr>
                      <a:r>
                        <a:rPr lang="en-GB" sz="12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rPr>
                        <a:t>To celebrate success and implement strategies for continuing improvement.</a:t>
                      </a:r>
                    </a:p>
                    <a:p>
                      <a:pPr marL="171450" lvl="0" indent="-171450" algn="just" defTabSz="917575">
                        <a:spcBef>
                          <a:spcPts val="600"/>
                        </a:spcBef>
                        <a:buFont typeface="Arial" panose="020B0604020202020204" pitchFamily="34" charset="0"/>
                        <a:buChar char="•"/>
                        <a:tabLst/>
                      </a:pPr>
                      <a:r>
                        <a:rPr lang="en-GB" sz="12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rPr>
                        <a:t>To maintain effective relationships with external agencies and associated schools and represent the Academy at external meetings.</a:t>
                      </a:r>
                    </a:p>
                    <a:p>
                      <a:pPr marL="171450" lvl="0" indent="-171450" algn="just" defTabSz="917575">
                        <a:spcBef>
                          <a:spcPts val="600"/>
                        </a:spcBef>
                        <a:buFont typeface="Arial" panose="020B0604020202020204" pitchFamily="34" charset="0"/>
                        <a:buChar char="•"/>
                        <a:tabLst/>
                      </a:pPr>
                      <a:r>
                        <a:rPr lang="en-GB" sz="1200" dirty="0">
                          <a:solidFill>
                            <a:schemeClr val="bg1"/>
                          </a:solidFill>
                          <a:effectLst/>
                          <a:latin typeface="Helvetica" panose="020B0604020202020204" pitchFamily="34" charset="0"/>
                          <a:ea typeface="Times New Roman" panose="02020603050405020304" pitchFamily="18" charset="0"/>
                          <a:cs typeface="Helvetica" panose="020B0604020202020204" pitchFamily="34" charset="0"/>
                        </a:rPr>
                        <a:t>To manage resources creatively, effectively and efficiently to meet the priorities of the Academy.</a:t>
                      </a:r>
                    </a:p>
                  </a:txBody>
                  <a:tcPr marL="114300" marR="114300" marT="0" marB="0">
                    <a:lnL>
                      <a:noFill/>
                    </a:lnL>
                    <a:lnR>
                      <a:noFill/>
                    </a:lnR>
                    <a:lnT>
                      <a:noFill/>
                    </a:lnT>
                    <a:lnB>
                      <a:noFill/>
                    </a:lnB>
                    <a:noFill/>
                  </a:tcPr>
                </a:tc>
                <a:extLst>
                  <a:ext uri="{0D108BD9-81ED-4DB2-BD59-A6C34878D82A}">
                    <a16:rowId xmlns:a16="http://schemas.microsoft.com/office/drawing/2014/main" val="2512822908"/>
                  </a:ext>
                </a:extLst>
              </a:tr>
            </a:tbl>
          </a:graphicData>
        </a:graphic>
      </p:graphicFrame>
      <p:sp>
        <p:nvSpPr>
          <p:cNvPr id="10" name="TextBox 9">
            <a:extLst>
              <a:ext uri="{FF2B5EF4-FFF2-40B4-BE49-F238E27FC236}">
                <a16:creationId xmlns:a16="http://schemas.microsoft.com/office/drawing/2014/main" id="{2DBB4AB6-9638-5F82-F14F-02218D401EBB}"/>
              </a:ext>
            </a:extLst>
          </p:cNvPr>
          <p:cNvSpPr txBox="1"/>
          <p:nvPr/>
        </p:nvSpPr>
        <p:spPr>
          <a:xfrm>
            <a:off x="1006047" y="2082296"/>
            <a:ext cx="4493246" cy="338554"/>
          </a:xfrm>
          <a:prstGeom prst="rect">
            <a:avLst/>
          </a:prstGeom>
          <a:noFill/>
        </p:spPr>
        <p:txBody>
          <a:bodyPr wrap="square" rtlCol="0">
            <a:spAutoFit/>
          </a:bodyPr>
          <a:lstStyle/>
          <a:p>
            <a:r>
              <a:rPr lang="en-GB" sz="1600" b="1" dirty="0">
                <a:solidFill>
                  <a:schemeClr val="bg1"/>
                </a:solidFill>
              </a:rPr>
              <a:t>Responsibilities</a:t>
            </a:r>
          </a:p>
        </p:txBody>
      </p:sp>
    </p:spTree>
    <p:extLst>
      <p:ext uri="{BB962C8B-B14F-4D97-AF65-F5344CB8AC3E}">
        <p14:creationId xmlns:p14="http://schemas.microsoft.com/office/powerpoint/2010/main" val="1323667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7"/>
          <p:cNvSpPr/>
          <p:nvPr/>
        </p:nvSpPr>
        <p:spPr>
          <a:xfrm>
            <a:off x="287997" y="9846005"/>
            <a:ext cx="6984365" cy="558165"/>
          </a:xfrm>
          <a:custGeom>
            <a:avLst/>
            <a:gdLst/>
            <a:ahLst/>
            <a:cxnLst/>
            <a:rect l="l" t="t" r="r" b="b"/>
            <a:pathLst>
              <a:path w="6984365" h="558165">
                <a:moveTo>
                  <a:pt x="6983996" y="0"/>
                </a:moveTo>
                <a:lnTo>
                  <a:pt x="0" y="0"/>
                </a:lnTo>
                <a:lnTo>
                  <a:pt x="0" y="557999"/>
                </a:lnTo>
                <a:lnTo>
                  <a:pt x="6983996" y="557999"/>
                </a:lnTo>
                <a:lnTo>
                  <a:pt x="6983996" y="0"/>
                </a:lnTo>
                <a:close/>
              </a:path>
            </a:pathLst>
          </a:custGeom>
          <a:solidFill>
            <a:srgbClr val="88292D"/>
          </a:solidFill>
        </p:spPr>
        <p:txBody>
          <a:bodyPr wrap="square" lIns="0" tIns="0" rIns="0" bIns="0" rtlCol="0"/>
          <a:lstStyle/>
          <a:p>
            <a:endParaRPr/>
          </a:p>
        </p:txBody>
      </p:sp>
      <p:pic>
        <p:nvPicPr>
          <p:cNvPr id="74" name="object 74"/>
          <p:cNvPicPr/>
          <p:nvPr/>
        </p:nvPicPr>
        <p:blipFill>
          <a:blip r:embed="rId2" cstate="screen">
            <a:extLst>
              <a:ext uri="{28A0092B-C50C-407E-A947-70E740481C1C}">
                <a14:useLocalDpi xmlns:a14="http://schemas.microsoft.com/office/drawing/2010/main"/>
              </a:ext>
            </a:extLst>
          </a:blip>
          <a:stretch>
            <a:fillRect/>
          </a:stretch>
        </p:blipFill>
        <p:spPr>
          <a:xfrm>
            <a:off x="1372679" y="9988518"/>
            <a:ext cx="986842" cy="272959"/>
          </a:xfrm>
          <a:prstGeom prst="rect">
            <a:avLst/>
          </a:prstGeom>
        </p:spPr>
      </p:pic>
      <p:sp>
        <p:nvSpPr>
          <p:cNvPr id="76" name="object 76"/>
          <p:cNvSpPr txBox="1">
            <a:spLocks noGrp="1"/>
          </p:cNvSpPr>
          <p:nvPr>
            <p:ph type="sldNum" sz="quarter" idx="7"/>
          </p:nvPr>
        </p:nvSpPr>
        <p:spPr>
          <a:prstGeom prst="rect">
            <a:avLst/>
          </a:prstGeom>
        </p:spPr>
        <p:txBody>
          <a:bodyPr vert="horz" wrap="square" lIns="0" tIns="6985" rIns="0" bIns="0" rtlCol="0">
            <a:spAutoFit/>
          </a:bodyPr>
          <a:lstStyle/>
          <a:p>
            <a:pPr marL="12700">
              <a:lnSpc>
                <a:spcPct val="100000"/>
              </a:lnSpc>
              <a:spcBef>
                <a:spcPts val="55"/>
              </a:spcBef>
            </a:pPr>
            <a:r>
              <a:rPr dirty="0"/>
              <a:t>Page</a:t>
            </a:r>
            <a:r>
              <a:rPr spc="-25" dirty="0"/>
              <a:t> </a:t>
            </a:r>
            <a:fld id="{81D60167-4931-47E6-BA6A-407CBD079E47}" type="slidenum">
              <a:rPr spc="-25" dirty="0"/>
              <a:t>16</a:t>
            </a:fld>
            <a:endParaRPr spc="-25" dirty="0"/>
          </a:p>
        </p:txBody>
      </p:sp>
      <p:sp>
        <p:nvSpPr>
          <p:cNvPr id="77" name="object 77"/>
          <p:cNvSpPr txBox="1">
            <a:spLocks noGrp="1"/>
          </p:cNvSpPr>
          <p:nvPr>
            <p:ph type="ftr" sz="quarter" idx="5"/>
          </p:nvPr>
        </p:nvSpPr>
        <p:spPr>
          <a:prstGeom prst="rect">
            <a:avLst/>
          </a:prstGeom>
        </p:spPr>
        <p:txBody>
          <a:bodyPr vert="horz" wrap="square" lIns="0" tIns="10795" rIns="0" bIns="0" rtlCol="0">
            <a:spAutoFit/>
          </a:bodyPr>
          <a:lstStyle/>
          <a:p>
            <a:pPr marL="12700">
              <a:lnSpc>
                <a:spcPct val="100000"/>
              </a:lnSpc>
              <a:spcBef>
                <a:spcPts val="85"/>
              </a:spcBef>
            </a:pPr>
            <a:r>
              <a:rPr spc="-10" dirty="0"/>
              <a:t>PART</a:t>
            </a:r>
            <a:r>
              <a:rPr spc="-5" dirty="0"/>
              <a:t> </a:t>
            </a:r>
            <a:r>
              <a:rPr spc="-25" dirty="0"/>
              <a:t>OF</a:t>
            </a:r>
          </a:p>
        </p:txBody>
      </p:sp>
      <p:sp>
        <p:nvSpPr>
          <p:cNvPr id="2" name="object 2">
            <a:extLst>
              <a:ext uri="{FF2B5EF4-FFF2-40B4-BE49-F238E27FC236}">
                <a16:creationId xmlns:a16="http://schemas.microsoft.com/office/drawing/2014/main" id="{E6A40C93-1CC5-1624-60BA-2723E63DDBC1}"/>
              </a:ext>
            </a:extLst>
          </p:cNvPr>
          <p:cNvSpPr/>
          <p:nvPr/>
        </p:nvSpPr>
        <p:spPr>
          <a:xfrm>
            <a:off x="287997" y="290846"/>
            <a:ext cx="6984365" cy="9504045"/>
          </a:xfrm>
          <a:custGeom>
            <a:avLst/>
            <a:gdLst/>
            <a:ahLst/>
            <a:cxnLst/>
            <a:rect l="l" t="t" r="r" b="b"/>
            <a:pathLst>
              <a:path w="6984365" h="9504045">
                <a:moveTo>
                  <a:pt x="6983996" y="0"/>
                </a:moveTo>
                <a:lnTo>
                  <a:pt x="0" y="0"/>
                </a:lnTo>
                <a:lnTo>
                  <a:pt x="0" y="9503994"/>
                </a:lnTo>
                <a:lnTo>
                  <a:pt x="6983996" y="9503994"/>
                </a:lnTo>
                <a:lnTo>
                  <a:pt x="6983996" y="0"/>
                </a:lnTo>
                <a:close/>
              </a:path>
            </a:pathLst>
          </a:custGeom>
          <a:solidFill>
            <a:schemeClr val="bg1">
              <a:lumMod val="50000"/>
            </a:schemeClr>
          </a:solidFill>
          <a:ln>
            <a:solidFill>
              <a:schemeClr val="bg1">
                <a:lumMod val="50000"/>
              </a:schemeClr>
            </a:solidFill>
          </a:ln>
        </p:spPr>
        <p:txBody>
          <a:bodyPr wrap="square" lIns="0" tIns="0" rIns="0" bIns="0" rtlCol="0"/>
          <a:lstStyle/>
          <a:p>
            <a:pPr algn="l" rtl="0"/>
            <a:endParaRPr/>
          </a:p>
        </p:txBody>
      </p:sp>
      <p:pic>
        <p:nvPicPr>
          <p:cNvPr id="3" name="Picture 2" descr="Background pattern&#10;&#10;Description automatically generated">
            <a:extLst>
              <a:ext uri="{FF2B5EF4-FFF2-40B4-BE49-F238E27FC236}">
                <a16:creationId xmlns:a16="http://schemas.microsoft.com/office/drawing/2014/main" id="{AECB5F64-7278-A3BF-DC2F-92CE89A2EF6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12" y="4333061"/>
            <a:ext cx="810616" cy="6358832"/>
          </a:xfrm>
          <a:prstGeom prst="rect">
            <a:avLst/>
          </a:prstGeom>
        </p:spPr>
      </p:pic>
      <p:pic>
        <p:nvPicPr>
          <p:cNvPr id="6" name="Picture 5" descr="A black and white logo&#10;&#10;Description automatically generated">
            <a:extLst>
              <a:ext uri="{FF2B5EF4-FFF2-40B4-BE49-F238E27FC236}">
                <a16:creationId xmlns:a16="http://schemas.microsoft.com/office/drawing/2014/main" id="{EB2E32E5-1283-7EC7-8DFE-C3814778D9C0}"/>
              </a:ext>
            </a:extLst>
          </p:cNvPr>
          <p:cNvPicPr>
            <a:picLocks noChangeAspect="1"/>
          </p:cNvPicPr>
          <p:nvPr/>
        </p:nvPicPr>
        <p:blipFill>
          <a:blip r:embed="rId4" cstate="print">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5929699" y="351113"/>
            <a:ext cx="1277551" cy="880787"/>
          </a:xfrm>
          <a:prstGeom prst="rect">
            <a:avLst/>
          </a:prstGeom>
        </p:spPr>
      </p:pic>
      <p:sp>
        <p:nvSpPr>
          <p:cNvPr id="8" name="object 74">
            <a:extLst>
              <a:ext uri="{FF2B5EF4-FFF2-40B4-BE49-F238E27FC236}">
                <a16:creationId xmlns:a16="http://schemas.microsoft.com/office/drawing/2014/main" id="{013EA6D1-193B-E05B-4341-14226328AD8E}"/>
              </a:ext>
            </a:extLst>
          </p:cNvPr>
          <p:cNvSpPr txBox="1"/>
          <p:nvPr/>
        </p:nvSpPr>
        <p:spPr>
          <a:xfrm>
            <a:off x="1067300" y="1397789"/>
            <a:ext cx="6201203" cy="443711"/>
          </a:xfrm>
          <a:prstGeom prst="rect">
            <a:avLst/>
          </a:prstGeom>
        </p:spPr>
        <p:txBody>
          <a:bodyPr vert="horz" wrap="square" lIns="0" tIns="12700" rIns="0" bIns="0" rtlCol="0">
            <a:spAutoFit/>
          </a:bodyPr>
          <a:lstStyle/>
          <a:p>
            <a:pPr marL="12700">
              <a:lnSpc>
                <a:spcPct val="100000"/>
              </a:lnSpc>
              <a:spcBef>
                <a:spcPts val="100"/>
              </a:spcBef>
            </a:pPr>
            <a:r>
              <a:rPr lang="en-GB" sz="2800" b="1" spc="-30" dirty="0">
                <a:solidFill>
                  <a:schemeClr val="bg1"/>
                </a:solidFill>
                <a:latin typeface="Optima LT Pro" panose="020B0502050508020304" pitchFamily="34" charset="0"/>
                <a:cs typeface="Gill Sans Nova Book"/>
              </a:rPr>
              <a:t>Job Description</a:t>
            </a:r>
            <a:endParaRPr sz="2800" dirty="0">
              <a:solidFill>
                <a:schemeClr val="bg1"/>
              </a:solidFill>
              <a:latin typeface="Optima LT Pro" panose="020B0502050508020304" pitchFamily="34" charset="0"/>
              <a:cs typeface="Gill Sans Nova Book"/>
            </a:endParaRPr>
          </a:p>
        </p:txBody>
      </p:sp>
      <p:sp>
        <p:nvSpPr>
          <p:cNvPr id="5" name="TextBox 4">
            <a:extLst>
              <a:ext uri="{FF2B5EF4-FFF2-40B4-BE49-F238E27FC236}">
                <a16:creationId xmlns:a16="http://schemas.microsoft.com/office/drawing/2014/main" id="{6E07F50E-AE20-6DA5-8278-A5DE45E7EFD6}"/>
              </a:ext>
            </a:extLst>
          </p:cNvPr>
          <p:cNvSpPr txBox="1"/>
          <p:nvPr/>
        </p:nvSpPr>
        <p:spPr>
          <a:xfrm>
            <a:off x="823957" y="2092938"/>
            <a:ext cx="6054760" cy="4949817"/>
          </a:xfrm>
          <a:prstGeom prst="rect">
            <a:avLst/>
          </a:prstGeom>
          <a:noFill/>
        </p:spPr>
        <p:txBody>
          <a:bodyPr wrap="square">
            <a:spAutoFit/>
          </a:bodyPr>
          <a:lstStyle/>
          <a:p>
            <a:pPr lvl="0" algn="just">
              <a:lnSpc>
                <a:spcPct val="102000"/>
              </a:lnSpc>
              <a:tabLst>
                <a:tab pos="457200" algn="l"/>
              </a:tabLst>
            </a:pPr>
            <a:r>
              <a:rPr lang="en-GB" sz="1600" b="1" dirty="0">
                <a:solidFill>
                  <a:schemeClr val="bg1"/>
                </a:solidFill>
                <a:latin typeface="Helvetica" pitchFamily="2" charset="0"/>
                <a:ea typeface="Times New Roman" panose="02020603050405020304" pitchFamily="18" charset="0"/>
                <a:cs typeface="Arial" panose="020B0604020202020204" pitchFamily="34" charset="0"/>
              </a:rPr>
              <a:t>Corporate Responsibilities</a:t>
            </a:r>
            <a:endParaRPr lang="en-GB" sz="1100" dirty="0">
              <a:solidFill>
                <a:schemeClr val="bg1"/>
              </a:solidFill>
              <a:latin typeface="Helvetica" pitchFamily="2" charset="0"/>
              <a:ea typeface="Times New Roman" panose="02020603050405020304" pitchFamily="18" charset="0"/>
              <a:cs typeface="Arial" panose="020B0604020202020204" pitchFamily="34" charset="0"/>
            </a:endParaRPr>
          </a:p>
          <a:p>
            <a:pPr lvl="0" algn="just">
              <a:lnSpc>
                <a:spcPct val="102000"/>
              </a:lnSpc>
              <a:tabLst>
                <a:tab pos="457200" algn="l"/>
              </a:tabLst>
            </a:pPr>
            <a:endParaRPr lang="en-GB" sz="1100" dirty="0">
              <a:solidFill>
                <a:schemeClr val="bg1"/>
              </a:solidFill>
              <a:latin typeface="Helvetica" pitchFamily="2" charset="0"/>
              <a:ea typeface="Times New Roman" panose="02020603050405020304" pitchFamily="18" charset="0"/>
              <a:cs typeface="Arial" panose="020B0604020202020204" pitchFamily="34" charset="0"/>
            </a:endParaRPr>
          </a:p>
          <a:p>
            <a:pPr lvl="0" algn="just">
              <a:lnSpc>
                <a:spcPct val="102000"/>
              </a:lnSpc>
              <a:tabLst>
                <a:tab pos="457200" algn="l"/>
              </a:tabLst>
            </a:pPr>
            <a:r>
              <a:rPr lang="en-GB" sz="1200" dirty="0">
                <a:solidFill>
                  <a:schemeClr val="bg1"/>
                </a:solidFill>
                <a:latin typeface="Helvetica" pitchFamily="2" charset="0"/>
                <a:ea typeface="Times New Roman" panose="02020603050405020304" pitchFamily="18" charset="0"/>
                <a:cs typeface="Arial" panose="020B0604020202020204" pitchFamily="34" charset="0"/>
              </a:rPr>
              <a:t>The trust is committed to safeguarding and promoting the welfare of children and young people and expects all staff and volunteers to share this commitment.</a:t>
            </a:r>
          </a:p>
          <a:p>
            <a:pPr marL="342900" lvl="0" indent="-342900">
              <a:lnSpc>
                <a:spcPct val="107000"/>
              </a:lnSpc>
              <a:spcBef>
                <a:spcPts val="600"/>
              </a:spcBef>
              <a:spcAft>
                <a:spcPts val="600"/>
              </a:spcAft>
              <a:buFont typeface="Wingdings" panose="05000000000000000000" pitchFamily="2" charset="2"/>
              <a:buChar char="§"/>
              <a:tabLst>
                <a:tab pos="457200" algn="l"/>
              </a:tabLst>
            </a:pPr>
            <a:r>
              <a:rPr lang="en-GB" sz="1200" kern="0" dirty="0">
                <a:solidFill>
                  <a:schemeClr val="bg1"/>
                </a:solidFill>
                <a:effectLst/>
                <a:latin typeface="Helvetica" pitchFamily="2" charset="0"/>
                <a:ea typeface="Times New Roman" panose="02020603050405020304" pitchFamily="18" charset="0"/>
                <a:cs typeface="Arial" panose="020B0604020202020204" pitchFamily="34" charset="0"/>
              </a:rPr>
              <a:t>To pursue and promote the achievement and integration of diversity and equality of opportunity throughout the Academy’s activities. </a:t>
            </a:r>
            <a:endParaRPr lang="en-GB" sz="1200" kern="100" dirty="0">
              <a:solidFill>
                <a:schemeClr val="bg1"/>
              </a:solidFill>
              <a:effectLst/>
              <a:latin typeface="Helvetica" pitchFamily="2" charset="0"/>
              <a:ea typeface="Calibri" panose="020F0502020204030204" pitchFamily="34" charset="0"/>
              <a:cs typeface="Times New Roman" panose="02020603050405020304" pitchFamily="18" charset="0"/>
            </a:endParaRPr>
          </a:p>
          <a:p>
            <a:pPr marL="342900" lvl="0" indent="-342900">
              <a:lnSpc>
                <a:spcPct val="107000"/>
              </a:lnSpc>
              <a:spcBef>
                <a:spcPts val="600"/>
              </a:spcBef>
              <a:spcAft>
                <a:spcPts val="600"/>
              </a:spcAft>
              <a:buFont typeface="Wingdings" panose="05000000000000000000" pitchFamily="2" charset="2"/>
              <a:buChar char="§"/>
              <a:tabLst>
                <a:tab pos="457200" algn="l"/>
              </a:tabLst>
            </a:pPr>
            <a:r>
              <a:rPr lang="en-GB" sz="1200" kern="0" dirty="0">
                <a:solidFill>
                  <a:schemeClr val="bg1"/>
                </a:solidFill>
                <a:effectLst/>
                <a:latin typeface="Helvetica" pitchFamily="2" charset="0"/>
                <a:ea typeface="Times New Roman" panose="02020603050405020304" pitchFamily="18" charset="0"/>
                <a:cs typeface="Arial" panose="020B0604020202020204" pitchFamily="34" charset="0"/>
              </a:rPr>
              <a:t>To plan, monitor and review health and safety within areas of personal control.</a:t>
            </a:r>
            <a:endParaRPr lang="en-GB" sz="1200" kern="100" dirty="0">
              <a:solidFill>
                <a:schemeClr val="bg1"/>
              </a:solidFill>
              <a:effectLst/>
              <a:latin typeface="Helvetica" pitchFamily="2" charset="0"/>
              <a:ea typeface="Calibri" panose="020F0502020204030204" pitchFamily="34" charset="0"/>
              <a:cs typeface="Times New Roman" panose="02020603050405020304" pitchFamily="18" charset="0"/>
            </a:endParaRPr>
          </a:p>
          <a:p>
            <a:pPr marL="342900" lvl="0" indent="-342900">
              <a:lnSpc>
                <a:spcPct val="107000"/>
              </a:lnSpc>
              <a:spcBef>
                <a:spcPts val="600"/>
              </a:spcBef>
              <a:spcAft>
                <a:spcPts val="600"/>
              </a:spcAft>
              <a:buFont typeface="Wingdings" panose="05000000000000000000" pitchFamily="2" charset="2"/>
              <a:buChar char="§"/>
              <a:tabLst>
                <a:tab pos="457200" algn="l"/>
              </a:tabLst>
            </a:pPr>
            <a:r>
              <a:rPr lang="en-GB" sz="1200" kern="0" dirty="0">
                <a:solidFill>
                  <a:schemeClr val="bg1"/>
                </a:solidFill>
                <a:effectLst/>
                <a:latin typeface="Helvetica" pitchFamily="2" charset="0"/>
                <a:ea typeface="Times New Roman" panose="02020603050405020304" pitchFamily="18" charset="0"/>
                <a:cs typeface="Arial" panose="020B0604020202020204" pitchFamily="34" charset="0"/>
              </a:rPr>
              <a:t>To participate in the Trust’s Performance Management process and engage in continuous professional development and networking to ensure that professional skills and knowledge are up to date.</a:t>
            </a:r>
            <a:endParaRPr lang="en-GB" sz="1200" kern="100" dirty="0">
              <a:solidFill>
                <a:schemeClr val="bg1"/>
              </a:solidFill>
              <a:effectLst/>
              <a:latin typeface="Helvetica" pitchFamily="2"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457200" algn="l"/>
              </a:tabLst>
            </a:pPr>
            <a:r>
              <a:rPr lang="en-GB" sz="1200" kern="0" dirty="0">
                <a:solidFill>
                  <a:schemeClr val="bg1"/>
                </a:solidFill>
                <a:effectLst/>
                <a:latin typeface="Helvetica" pitchFamily="2" charset="0"/>
                <a:ea typeface="Times New Roman" panose="02020603050405020304" pitchFamily="18" charset="0"/>
                <a:cs typeface="Arial" panose="020B0604020202020204" pitchFamily="34" charset="0"/>
              </a:rPr>
              <a:t>To maintain high professional standards of attendance, punctuality, appearance, conduct and positive, courteous relations with students, parents, and colleagues.</a:t>
            </a:r>
          </a:p>
          <a:p>
            <a:pPr marL="342900" lvl="0" indent="-342900">
              <a:lnSpc>
                <a:spcPct val="107000"/>
              </a:lnSpc>
              <a:spcAft>
                <a:spcPts val="800"/>
              </a:spcAft>
              <a:buFont typeface="Wingdings" panose="05000000000000000000" pitchFamily="2" charset="2"/>
              <a:buChar char="§"/>
              <a:tabLst>
                <a:tab pos="457200" algn="l"/>
              </a:tabLst>
            </a:pPr>
            <a:endParaRPr lang="en-GB" sz="1100" dirty="0">
              <a:solidFill>
                <a:schemeClr val="bg1"/>
              </a:solidFill>
              <a:latin typeface="Helvetica" pitchFamily="2" charset="0"/>
              <a:ea typeface="Times New Roman" panose="02020603050405020304" pitchFamily="18" charset="0"/>
              <a:cs typeface="Arial" panose="020B0604020202020204" pitchFamily="34" charset="0"/>
            </a:endParaRPr>
          </a:p>
          <a:p>
            <a:pPr lvl="0">
              <a:lnSpc>
                <a:spcPct val="107000"/>
              </a:lnSpc>
              <a:spcAft>
                <a:spcPts val="800"/>
              </a:spcAft>
              <a:tabLst>
                <a:tab pos="457200" algn="l"/>
              </a:tabLst>
            </a:pPr>
            <a:r>
              <a:rPr lang="en-GB" sz="1600" b="1" kern="0" dirty="0">
                <a:solidFill>
                  <a:schemeClr val="bg1"/>
                </a:solidFill>
                <a:effectLst/>
                <a:latin typeface="Helvetica" pitchFamily="2" charset="0"/>
                <a:ea typeface="Times New Roman" panose="02020603050405020304" pitchFamily="18" charset="0"/>
                <a:cs typeface="Arial" panose="020B0604020202020204" pitchFamily="34" charset="0"/>
              </a:rPr>
              <a:t>Additional Information</a:t>
            </a:r>
          </a:p>
          <a:p>
            <a:pPr marL="342900" lvl="0" indent="-342900">
              <a:spcBef>
                <a:spcPts val="600"/>
              </a:spcBef>
              <a:spcAft>
                <a:spcPts val="600"/>
              </a:spcAft>
              <a:buFont typeface="Symbol" panose="05050102010706020507" pitchFamily="18" charset="2"/>
              <a:buChar char=""/>
              <a:tabLst>
                <a:tab pos="457200" algn="l"/>
              </a:tabLst>
            </a:pPr>
            <a:r>
              <a:rPr lang="en-GB" sz="1200" kern="0" dirty="0">
                <a:solidFill>
                  <a:schemeClr val="bg1"/>
                </a:solidFill>
                <a:effectLst/>
                <a:latin typeface="Helvetica" pitchFamily="2" charset="0"/>
                <a:ea typeface="Times New Roman" panose="02020603050405020304" pitchFamily="18" charset="0"/>
                <a:cs typeface="Arial" panose="020B0604020202020204" pitchFamily="34" charset="0"/>
              </a:rPr>
              <a:t>The </a:t>
            </a:r>
            <a:r>
              <a:rPr lang="en-GB" sz="1200" dirty="0">
                <a:solidFill>
                  <a:schemeClr val="bg1"/>
                </a:solidFill>
                <a:effectLst/>
                <a:latin typeface="Helvetica" pitchFamily="2" charset="0"/>
                <a:ea typeface="Times New Roman" panose="02020603050405020304" pitchFamily="18" charset="0"/>
                <a:cs typeface="Arial" panose="020B0604020202020204" pitchFamily="34" charset="0"/>
              </a:rPr>
              <a:t>job purpose and key statements remain indicative and by no means exclusive. Given the evolving needs of the Academy, flexibility among staff is very important.  All staff may be required to undertake other such reasonable duties as may be required from time to time in line with the grade of their post.</a:t>
            </a:r>
          </a:p>
          <a:p>
            <a:pPr marL="342900" lvl="0" indent="-342900">
              <a:buFont typeface="Symbol" panose="05050102010706020507" pitchFamily="18" charset="2"/>
              <a:buChar char=""/>
              <a:tabLst>
                <a:tab pos="457200" algn="l"/>
              </a:tabLst>
            </a:pPr>
            <a:r>
              <a:rPr lang="en-GB" sz="1200" dirty="0">
                <a:solidFill>
                  <a:schemeClr val="bg1"/>
                </a:solidFill>
                <a:effectLst/>
                <a:latin typeface="Helvetica" pitchFamily="2" charset="0"/>
                <a:ea typeface="Times New Roman" panose="02020603050405020304" pitchFamily="18" charset="0"/>
                <a:cs typeface="Arial" panose="020B0604020202020204" pitchFamily="34" charset="0"/>
              </a:rPr>
              <a:t>An Enhanced DBS Check will be requested on successful application to a position at the Trust.</a:t>
            </a:r>
            <a:endParaRPr lang="en-GB" sz="1200" kern="100" dirty="0">
              <a:solidFill>
                <a:schemeClr val="bg1"/>
              </a:solidFill>
              <a:effectLst/>
              <a:latin typeface="Helvetica"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3775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7"/>
          <p:cNvSpPr/>
          <p:nvPr/>
        </p:nvSpPr>
        <p:spPr>
          <a:xfrm>
            <a:off x="287997" y="9846005"/>
            <a:ext cx="6984365" cy="558165"/>
          </a:xfrm>
          <a:custGeom>
            <a:avLst/>
            <a:gdLst/>
            <a:ahLst/>
            <a:cxnLst/>
            <a:rect l="l" t="t" r="r" b="b"/>
            <a:pathLst>
              <a:path w="6984365" h="558165">
                <a:moveTo>
                  <a:pt x="6983996" y="0"/>
                </a:moveTo>
                <a:lnTo>
                  <a:pt x="0" y="0"/>
                </a:lnTo>
                <a:lnTo>
                  <a:pt x="0" y="557999"/>
                </a:lnTo>
                <a:lnTo>
                  <a:pt x="6983996" y="557999"/>
                </a:lnTo>
                <a:lnTo>
                  <a:pt x="6983996" y="0"/>
                </a:lnTo>
                <a:close/>
              </a:path>
            </a:pathLst>
          </a:custGeom>
          <a:solidFill>
            <a:srgbClr val="88292D"/>
          </a:solidFill>
        </p:spPr>
        <p:txBody>
          <a:bodyPr wrap="square" lIns="0" tIns="0" rIns="0" bIns="0" rtlCol="0"/>
          <a:lstStyle/>
          <a:p>
            <a:endParaRPr/>
          </a:p>
        </p:txBody>
      </p:sp>
      <p:pic>
        <p:nvPicPr>
          <p:cNvPr id="74" name="object 74"/>
          <p:cNvPicPr/>
          <p:nvPr/>
        </p:nvPicPr>
        <p:blipFill>
          <a:blip r:embed="rId2" cstate="screen">
            <a:extLst>
              <a:ext uri="{28A0092B-C50C-407E-A947-70E740481C1C}">
                <a14:useLocalDpi xmlns:a14="http://schemas.microsoft.com/office/drawing/2010/main"/>
              </a:ext>
            </a:extLst>
          </a:blip>
          <a:stretch>
            <a:fillRect/>
          </a:stretch>
        </p:blipFill>
        <p:spPr>
          <a:xfrm>
            <a:off x="1372679" y="9988518"/>
            <a:ext cx="986842" cy="272959"/>
          </a:xfrm>
          <a:prstGeom prst="rect">
            <a:avLst/>
          </a:prstGeom>
        </p:spPr>
      </p:pic>
      <p:sp>
        <p:nvSpPr>
          <p:cNvPr id="76" name="object 76"/>
          <p:cNvSpPr txBox="1">
            <a:spLocks noGrp="1"/>
          </p:cNvSpPr>
          <p:nvPr>
            <p:ph type="sldNum" sz="quarter" idx="7"/>
          </p:nvPr>
        </p:nvSpPr>
        <p:spPr>
          <a:prstGeom prst="rect">
            <a:avLst/>
          </a:prstGeom>
        </p:spPr>
        <p:txBody>
          <a:bodyPr vert="horz" wrap="square" lIns="0" tIns="6985" rIns="0" bIns="0" rtlCol="0">
            <a:spAutoFit/>
          </a:bodyPr>
          <a:lstStyle/>
          <a:p>
            <a:pPr marL="12700">
              <a:lnSpc>
                <a:spcPct val="100000"/>
              </a:lnSpc>
              <a:spcBef>
                <a:spcPts val="55"/>
              </a:spcBef>
            </a:pPr>
            <a:r>
              <a:rPr dirty="0"/>
              <a:t>Page</a:t>
            </a:r>
            <a:r>
              <a:rPr spc="-25" dirty="0"/>
              <a:t> </a:t>
            </a:r>
            <a:fld id="{81D60167-4931-47E6-BA6A-407CBD079E47}" type="slidenum">
              <a:rPr spc="-25" dirty="0"/>
              <a:t>17</a:t>
            </a:fld>
            <a:endParaRPr spc="-25" dirty="0"/>
          </a:p>
        </p:txBody>
      </p:sp>
      <p:sp>
        <p:nvSpPr>
          <p:cNvPr id="77" name="object 77"/>
          <p:cNvSpPr txBox="1">
            <a:spLocks noGrp="1"/>
          </p:cNvSpPr>
          <p:nvPr>
            <p:ph type="ftr" sz="quarter" idx="5"/>
          </p:nvPr>
        </p:nvSpPr>
        <p:spPr>
          <a:prstGeom prst="rect">
            <a:avLst/>
          </a:prstGeom>
        </p:spPr>
        <p:txBody>
          <a:bodyPr vert="horz" wrap="square" lIns="0" tIns="10795" rIns="0" bIns="0" rtlCol="0">
            <a:spAutoFit/>
          </a:bodyPr>
          <a:lstStyle/>
          <a:p>
            <a:pPr marL="12700">
              <a:lnSpc>
                <a:spcPct val="100000"/>
              </a:lnSpc>
              <a:spcBef>
                <a:spcPts val="85"/>
              </a:spcBef>
            </a:pPr>
            <a:r>
              <a:rPr spc="-10" dirty="0"/>
              <a:t>PART</a:t>
            </a:r>
            <a:r>
              <a:rPr spc="-5" dirty="0"/>
              <a:t> </a:t>
            </a:r>
            <a:r>
              <a:rPr spc="-25" dirty="0"/>
              <a:t>OF</a:t>
            </a:r>
          </a:p>
        </p:txBody>
      </p:sp>
      <p:sp>
        <p:nvSpPr>
          <p:cNvPr id="2" name="object 2">
            <a:extLst>
              <a:ext uri="{FF2B5EF4-FFF2-40B4-BE49-F238E27FC236}">
                <a16:creationId xmlns:a16="http://schemas.microsoft.com/office/drawing/2014/main" id="{E6A40C93-1CC5-1624-60BA-2723E63DDBC1}"/>
              </a:ext>
            </a:extLst>
          </p:cNvPr>
          <p:cNvSpPr/>
          <p:nvPr/>
        </p:nvSpPr>
        <p:spPr>
          <a:xfrm>
            <a:off x="287997" y="290846"/>
            <a:ext cx="6984365" cy="9504045"/>
          </a:xfrm>
          <a:custGeom>
            <a:avLst/>
            <a:gdLst/>
            <a:ahLst/>
            <a:cxnLst/>
            <a:rect l="l" t="t" r="r" b="b"/>
            <a:pathLst>
              <a:path w="6984365" h="9504045">
                <a:moveTo>
                  <a:pt x="6983996" y="0"/>
                </a:moveTo>
                <a:lnTo>
                  <a:pt x="0" y="0"/>
                </a:lnTo>
                <a:lnTo>
                  <a:pt x="0" y="9503994"/>
                </a:lnTo>
                <a:lnTo>
                  <a:pt x="6983996" y="9503994"/>
                </a:lnTo>
                <a:lnTo>
                  <a:pt x="6983996" y="0"/>
                </a:lnTo>
                <a:close/>
              </a:path>
            </a:pathLst>
          </a:custGeom>
          <a:solidFill>
            <a:schemeClr val="bg1">
              <a:lumMod val="50000"/>
            </a:schemeClr>
          </a:solidFill>
          <a:ln>
            <a:solidFill>
              <a:schemeClr val="bg1">
                <a:lumMod val="50000"/>
              </a:schemeClr>
            </a:solidFill>
          </a:ln>
        </p:spPr>
        <p:txBody>
          <a:bodyPr wrap="square" lIns="0" tIns="0" rIns="0" bIns="0" rtlCol="0"/>
          <a:lstStyle/>
          <a:p>
            <a:pPr algn="l" rtl="0"/>
            <a:endParaRPr/>
          </a:p>
        </p:txBody>
      </p:sp>
      <p:pic>
        <p:nvPicPr>
          <p:cNvPr id="3" name="Picture 2" descr="Background pattern&#10;&#10;Description automatically generated">
            <a:extLst>
              <a:ext uri="{FF2B5EF4-FFF2-40B4-BE49-F238E27FC236}">
                <a16:creationId xmlns:a16="http://schemas.microsoft.com/office/drawing/2014/main" id="{AECB5F64-7278-A3BF-DC2F-92CE89A2EF6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12" y="4333061"/>
            <a:ext cx="810616" cy="6358832"/>
          </a:xfrm>
          <a:prstGeom prst="rect">
            <a:avLst/>
          </a:prstGeom>
        </p:spPr>
      </p:pic>
      <p:pic>
        <p:nvPicPr>
          <p:cNvPr id="6" name="Picture 5" descr="A black and white logo&#10;&#10;Description automatically generated">
            <a:extLst>
              <a:ext uri="{FF2B5EF4-FFF2-40B4-BE49-F238E27FC236}">
                <a16:creationId xmlns:a16="http://schemas.microsoft.com/office/drawing/2014/main" id="{EB2E32E5-1283-7EC7-8DFE-C3814778D9C0}"/>
              </a:ext>
            </a:extLst>
          </p:cNvPr>
          <p:cNvPicPr>
            <a:picLocks noChangeAspect="1"/>
          </p:cNvPicPr>
          <p:nvPr/>
        </p:nvPicPr>
        <p:blipFill>
          <a:blip r:embed="rId4" cstate="print">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5929699" y="351113"/>
            <a:ext cx="1277551" cy="880787"/>
          </a:xfrm>
          <a:prstGeom prst="rect">
            <a:avLst/>
          </a:prstGeom>
        </p:spPr>
      </p:pic>
      <p:sp>
        <p:nvSpPr>
          <p:cNvPr id="8" name="object 74">
            <a:extLst>
              <a:ext uri="{FF2B5EF4-FFF2-40B4-BE49-F238E27FC236}">
                <a16:creationId xmlns:a16="http://schemas.microsoft.com/office/drawing/2014/main" id="{013EA6D1-193B-E05B-4341-14226328AD8E}"/>
              </a:ext>
            </a:extLst>
          </p:cNvPr>
          <p:cNvSpPr txBox="1"/>
          <p:nvPr/>
        </p:nvSpPr>
        <p:spPr>
          <a:xfrm>
            <a:off x="1067300" y="1397789"/>
            <a:ext cx="6201203" cy="443711"/>
          </a:xfrm>
          <a:prstGeom prst="rect">
            <a:avLst/>
          </a:prstGeom>
        </p:spPr>
        <p:txBody>
          <a:bodyPr vert="horz" wrap="square" lIns="0" tIns="12700" rIns="0" bIns="0" rtlCol="0">
            <a:spAutoFit/>
          </a:bodyPr>
          <a:lstStyle/>
          <a:p>
            <a:pPr marL="12700">
              <a:lnSpc>
                <a:spcPct val="100000"/>
              </a:lnSpc>
              <a:spcBef>
                <a:spcPts val="100"/>
              </a:spcBef>
            </a:pPr>
            <a:r>
              <a:rPr lang="en-GB" sz="2800" b="1" spc="-30" dirty="0">
                <a:solidFill>
                  <a:schemeClr val="bg1"/>
                </a:solidFill>
                <a:latin typeface="Optima LT Pro" panose="020B0502050508020304" pitchFamily="34" charset="0"/>
                <a:cs typeface="Gill Sans Nova Book"/>
              </a:rPr>
              <a:t>Person Specification</a:t>
            </a:r>
            <a:endParaRPr sz="2800" dirty="0">
              <a:solidFill>
                <a:schemeClr val="bg1"/>
              </a:solidFill>
              <a:latin typeface="Optima LT Pro" panose="020B0502050508020304" pitchFamily="34" charset="0"/>
              <a:cs typeface="Gill Sans Nova Book"/>
            </a:endParaRPr>
          </a:p>
        </p:txBody>
      </p:sp>
      <p:graphicFrame>
        <p:nvGraphicFramePr>
          <p:cNvPr id="4" name="Table 3">
            <a:extLst>
              <a:ext uri="{FF2B5EF4-FFF2-40B4-BE49-F238E27FC236}">
                <a16:creationId xmlns:a16="http://schemas.microsoft.com/office/drawing/2014/main" id="{DFF40EAA-5B8E-6B51-F421-4E9B727F012B}"/>
              </a:ext>
            </a:extLst>
          </p:cNvPr>
          <p:cNvGraphicFramePr>
            <a:graphicFrameLocks noGrp="1"/>
          </p:cNvGraphicFramePr>
          <p:nvPr>
            <p:extLst>
              <p:ext uri="{D42A27DB-BD31-4B8C-83A1-F6EECF244321}">
                <p14:modId xmlns:p14="http://schemas.microsoft.com/office/powerpoint/2010/main" val="2184200408"/>
              </p:ext>
            </p:extLst>
          </p:nvPr>
        </p:nvGraphicFramePr>
        <p:xfrm>
          <a:off x="654049" y="1952134"/>
          <a:ext cx="6152054" cy="7358333"/>
        </p:xfrm>
        <a:graphic>
          <a:graphicData uri="http://schemas.openxmlformats.org/drawingml/2006/table">
            <a:tbl>
              <a:tblPr firstRow="1" firstCol="1" lastRow="1" lastCol="1" bandRow="1" bandCol="1"/>
              <a:tblGrid>
                <a:gridCol w="4658818">
                  <a:extLst>
                    <a:ext uri="{9D8B030D-6E8A-4147-A177-3AD203B41FA5}">
                      <a16:colId xmlns:a16="http://schemas.microsoft.com/office/drawing/2014/main" val="864518199"/>
                    </a:ext>
                  </a:extLst>
                </a:gridCol>
                <a:gridCol w="746618">
                  <a:extLst>
                    <a:ext uri="{9D8B030D-6E8A-4147-A177-3AD203B41FA5}">
                      <a16:colId xmlns:a16="http://schemas.microsoft.com/office/drawing/2014/main" val="3777763524"/>
                    </a:ext>
                  </a:extLst>
                </a:gridCol>
                <a:gridCol w="746618">
                  <a:extLst>
                    <a:ext uri="{9D8B030D-6E8A-4147-A177-3AD203B41FA5}">
                      <a16:colId xmlns:a16="http://schemas.microsoft.com/office/drawing/2014/main" val="2949560700"/>
                    </a:ext>
                  </a:extLst>
                </a:gridCol>
              </a:tblGrid>
              <a:tr h="360826">
                <a:tc>
                  <a:txBody>
                    <a:bodyPr/>
                    <a:lstStyle/>
                    <a:p>
                      <a:pPr>
                        <a:spcBef>
                          <a:spcPts val="300"/>
                        </a:spcBef>
                        <a:spcAft>
                          <a:spcPts val="300"/>
                        </a:spcAft>
                      </a:pPr>
                      <a:r>
                        <a:rPr lang="en-GB" sz="1100" b="1" dirty="0">
                          <a:solidFill>
                            <a:schemeClr val="bg1"/>
                          </a:solidFill>
                          <a:effectLst/>
                          <a:latin typeface="Helvetica" pitchFamily="2" charset="0"/>
                          <a:ea typeface="Times New Roman" panose="02020603050405020304" pitchFamily="18" charset="0"/>
                          <a:cs typeface="Arial" panose="020B0604020202020204" pitchFamily="34" charset="0"/>
                        </a:rPr>
                        <a:t>Qualifications and Professional Development </a:t>
                      </a:r>
                      <a:endParaRPr lang="en-GB" sz="1100" dirty="0">
                        <a:solidFill>
                          <a:schemeClr val="bg1"/>
                        </a:solidFill>
                        <a:effectLst/>
                        <a:latin typeface="Helvetica" pitchFamily="2" charset="0"/>
                        <a:ea typeface="Times New Roman" panose="02020603050405020304" pitchFamily="18" charset="0"/>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7A479"/>
                    </a:solidFill>
                  </a:tcPr>
                </a:tc>
                <a:tc>
                  <a:txBody>
                    <a:bodyPr/>
                    <a:lstStyle/>
                    <a:p>
                      <a:r>
                        <a:rPr lang="en-GB" sz="1100" b="1" dirty="0">
                          <a:solidFill>
                            <a:schemeClr val="bg1"/>
                          </a:solidFill>
                          <a:effectLst/>
                          <a:latin typeface="Helvetica" pitchFamily="2" charset="0"/>
                          <a:ea typeface="Times New Roman" panose="02020603050405020304" pitchFamily="18" charset="0"/>
                          <a:cs typeface="Arial" panose="020B0604020202020204" pitchFamily="34" charset="0"/>
                        </a:rPr>
                        <a:t>Essential</a:t>
                      </a:r>
                      <a:endParaRPr lang="en-GB" sz="1100" dirty="0">
                        <a:solidFill>
                          <a:schemeClr val="bg1"/>
                        </a:solidFill>
                        <a:effectLst/>
                        <a:latin typeface="Helvetica" pitchFamily="2" charset="0"/>
                        <a:ea typeface="Times New Roman" panose="02020603050405020304" pitchFamily="18" charset="0"/>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7A479"/>
                    </a:solidFill>
                  </a:tcPr>
                </a:tc>
                <a:tc>
                  <a:txBody>
                    <a:bodyPr/>
                    <a:lstStyle/>
                    <a:p>
                      <a:r>
                        <a:rPr lang="en-GB" sz="1100" b="1" dirty="0">
                          <a:solidFill>
                            <a:schemeClr val="bg1"/>
                          </a:solidFill>
                          <a:effectLst/>
                          <a:latin typeface="Helvetica" pitchFamily="2" charset="0"/>
                          <a:ea typeface="Times New Roman" panose="02020603050405020304" pitchFamily="18" charset="0"/>
                          <a:cs typeface="Arial" panose="020B0604020202020204" pitchFamily="34" charset="0"/>
                        </a:rPr>
                        <a:t>Desirable</a:t>
                      </a:r>
                      <a:endParaRPr lang="en-GB" sz="1100" dirty="0">
                        <a:solidFill>
                          <a:schemeClr val="bg1"/>
                        </a:solidFill>
                        <a:effectLst/>
                        <a:latin typeface="Helvetica" pitchFamily="2" charset="0"/>
                        <a:ea typeface="Times New Roman" panose="02020603050405020304" pitchFamily="18" charset="0"/>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7A479"/>
                    </a:solidFill>
                  </a:tcPr>
                </a:tc>
                <a:extLst>
                  <a:ext uri="{0D108BD9-81ED-4DB2-BD59-A6C34878D82A}">
                    <a16:rowId xmlns:a16="http://schemas.microsoft.com/office/drawing/2014/main" val="4244306145"/>
                  </a:ext>
                </a:extLst>
              </a:tr>
              <a:tr h="259135">
                <a:tc>
                  <a:txBody>
                    <a:bodyPr/>
                    <a:lstStyle/>
                    <a:p>
                      <a:pPr>
                        <a:spcBef>
                          <a:spcPts val="300"/>
                        </a:spcBef>
                        <a:spcAft>
                          <a:spcPts val="300"/>
                        </a:spcAft>
                      </a:pPr>
                      <a:r>
                        <a:rPr lang="en-GB" sz="1050" dirty="0">
                          <a:solidFill>
                            <a:schemeClr val="bg1"/>
                          </a:solidFill>
                          <a:effectLst/>
                          <a:latin typeface="Helvetica" pitchFamily="2" charset="0"/>
                          <a:ea typeface="Times New Roman" panose="02020603050405020304" pitchFamily="18" charset="0"/>
                        </a:rPr>
                        <a:t>A degree in relevant subject.</a:t>
                      </a: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GB" sz="1050" dirty="0">
                          <a:solidFill>
                            <a:schemeClr val="bg1"/>
                          </a:solidFill>
                          <a:effectLst/>
                          <a:latin typeface="Helvetica" pitchFamily="2" charset="0"/>
                          <a:ea typeface="Times New Roman" panose="02020603050405020304" pitchFamily="18" charset="0"/>
                          <a:sym typeface="Wingdings" panose="05000000000000000000" pitchFamily="2" charset="2"/>
                        </a:rPr>
                        <a:t></a:t>
                      </a:r>
                      <a:endParaRPr lang="en-GB" sz="1050" dirty="0">
                        <a:solidFill>
                          <a:schemeClr val="bg1"/>
                        </a:solidFill>
                        <a:effectLst/>
                        <a:latin typeface="Helvetica" pitchFamily="2" charset="0"/>
                        <a:ea typeface="Times New Roman" panose="02020603050405020304" pitchFamily="18" charset="0"/>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endParaRPr lang="en-GB" sz="1050" dirty="0">
                        <a:solidFill>
                          <a:schemeClr val="bg1"/>
                        </a:solidFill>
                        <a:effectLst/>
                        <a:latin typeface="Helvetica" pitchFamily="2" charset="0"/>
                        <a:ea typeface="Times New Roman" panose="02020603050405020304" pitchFamily="18" charset="0"/>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6268747"/>
                  </a:ext>
                </a:extLst>
              </a:tr>
              <a:tr h="259135">
                <a:tc>
                  <a:txBody>
                    <a:bodyPr/>
                    <a:lstStyle/>
                    <a:p>
                      <a:r>
                        <a:rPr lang="en-GB" sz="1050" dirty="0">
                          <a:solidFill>
                            <a:schemeClr val="bg1"/>
                          </a:solidFill>
                          <a:effectLst/>
                          <a:latin typeface="Helvetica" pitchFamily="2" charset="0"/>
                          <a:ea typeface="Times New Roman" panose="02020603050405020304" pitchFamily="18" charset="0"/>
                        </a:rPr>
                        <a:t>PGCE (or equivalent teaching qualification).</a:t>
                      </a: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GB" sz="1050" b="0" i="0" u="none" strike="noStrike" kern="0" cap="none" spc="0" normalizeH="0" baseline="0" noProof="0">
                          <a:ln>
                            <a:noFill/>
                          </a:ln>
                          <a:solidFill>
                            <a:prstClr val="white"/>
                          </a:solidFill>
                          <a:effectLst/>
                          <a:uLnTx/>
                          <a:uFillTx/>
                          <a:latin typeface="Helvetica" pitchFamily="2" charset="0"/>
                          <a:ea typeface="Times New Roman" panose="02020603050405020304" pitchFamily="18" charset="0"/>
                          <a:cs typeface="+mn-cs"/>
                          <a:sym typeface="Wingdings" panose="05000000000000000000" pitchFamily="2" charset="2"/>
                        </a:rPr>
                        <a:t></a:t>
                      </a:r>
                      <a:endParaRPr kumimoji="0" lang="en-GB" sz="1050" b="0" i="0" u="none" strike="noStrike" kern="0" cap="none" spc="0" normalizeH="0" baseline="0" noProof="0" dirty="0">
                        <a:ln>
                          <a:noFill/>
                        </a:ln>
                        <a:solidFill>
                          <a:prstClr val="white"/>
                        </a:solidFill>
                        <a:effectLst/>
                        <a:uLnTx/>
                        <a:uFillTx/>
                        <a:latin typeface="Helvetica" pitchFamily="2" charset="0"/>
                        <a:ea typeface="Times New Roman" panose="02020603050405020304" pitchFamily="18" charset="0"/>
                        <a:cs typeface="+mn-cs"/>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endParaRPr lang="en-GB" sz="1050" dirty="0">
                        <a:solidFill>
                          <a:schemeClr val="bg1"/>
                        </a:solidFill>
                        <a:effectLst/>
                        <a:latin typeface="Helvetica" pitchFamily="2" charset="0"/>
                        <a:ea typeface="Times New Roman" panose="02020603050405020304" pitchFamily="18" charset="0"/>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2136951"/>
                  </a:ext>
                </a:extLst>
              </a:tr>
              <a:tr h="259135">
                <a:tc>
                  <a:txBody>
                    <a:bodyPr/>
                    <a:lstStyle/>
                    <a:p>
                      <a:r>
                        <a:rPr lang="en-GB" sz="1050" dirty="0">
                          <a:solidFill>
                            <a:schemeClr val="bg1"/>
                          </a:solidFill>
                          <a:effectLst/>
                          <a:latin typeface="Helvetica" pitchFamily="2" charset="0"/>
                          <a:ea typeface="Times New Roman" panose="02020603050405020304" pitchFamily="18" charset="0"/>
                        </a:rPr>
                        <a:t>Evidence of recent and relevant continuing professional development</a:t>
                      </a: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GB" sz="1050" b="0" i="0" u="none" strike="noStrike" kern="0" cap="none" spc="0" normalizeH="0" baseline="0" noProof="0">
                          <a:ln>
                            <a:noFill/>
                          </a:ln>
                          <a:solidFill>
                            <a:prstClr val="white"/>
                          </a:solidFill>
                          <a:effectLst/>
                          <a:uLnTx/>
                          <a:uFillTx/>
                          <a:latin typeface="Helvetica" pitchFamily="2" charset="0"/>
                          <a:ea typeface="Times New Roman" panose="02020603050405020304" pitchFamily="18" charset="0"/>
                          <a:cs typeface="+mn-cs"/>
                          <a:sym typeface="Wingdings" panose="05000000000000000000" pitchFamily="2" charset="2"/>
                        </a:rPr>
                        <a:t></a:t>
                      </a:r>
                      <a:endParaRPr kumimoji="0" lang="en-GB" sz="1050" b="0" i="0" u="none" strike="noStrike" kern="0" cap="none" spc="0" normalizeH="0" baseline="0" noProof="0" dirty="0">
                        <a:ln>
                          <a:noFill/>
                        </a:ln>
                        <a:solidFill>
                          <a:prstClr val="white"/>
                        </a:solidFill>
                        <a:effectLst/>
                        <a:uLnTx/>
                        <a:uFillTx/>
                        <a:latin typeface="Helvetica" pitchFamily="2" charset="0"/>
                        <a:ea typeface="Times New Roman" panose="02020603050405020304" pitchFamily="18" charset="0"/>
                        <a:cs typeface="+mn-cs"/>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endParaRPr lang="en-GB" sz="1050">
                        <a:solidFill>
                          <a:schemeClr val="bg1"/>
                        </a:solidFill>
                        <a:effectLst/>
                        <a:latin typeface="Helvetica" pitchFamily="2" charset="0"/>
                        <a:ea typeface="Times New Roman" panose="02020603050405020304" pitchFamily="18" charset="0"/>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1384733"/>
                  </a:ext>
                </a:extLst>
              </a:tr>
              <a:tr h="61830">
                <a:tc>
                  <a:txBody>
                    <a:bodyPr/>
                    <a:lstStyle/>
                    <a:p>
                      <a:r>
                        <a:rPr lang="en-GB" sz="1050" dirty="0">
                          <a:solidFill>
                            <a:schemeClr val="bg1"/>
                          </a:solidFill>
                          <a:effectLst/>
                          <a:latin typeface="Helvetica" pitchFamily="2" charset="0"/>
                          <a:ea typeface="Times New Roman" panose="02020603050405020304" pitchFamily="18" charset="0"/>
                        </a:rPr>
                        <a:t>Further completed professional study.</a:t>
                      </a: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eaLnBrk="1" fontAlgn="auto" latinLnBrk="0" hangingPunct="1">
                        <a:lnSpc>
                          <a:spcPct val="115000"/>
                        </a:lnSpc>
                        <a:spcBef>
                          <a:spcPts val="0"/>
                        </a:spcBef>
                        <a:spcAft>
                          <a:spcPts val="0"/>
                        </a:spcAft>
                        <a:buClrTx/>
                        <a:buSzTx/>
                        <a:buFontTx/>
                        <a:buNone/>
                        <a:tabLst/>
                        <a:defRPr/>
                      </a:pPr>
                      <a:endParaRPr kumimoji="0" lang="en-GB" sz="1050" b="0" i="0" u="none" strike="noStrike" kern="0" cap="none" spc="0" normalizeH="0" baseline="0" noProof="0" dirty="0">
                        <a:ln>
                          <a:noFill/>
                        </a:ln>
                        <a:solidFill>
                          <a:prstClr val="white"/>
                        </a:solidFill>
                        <a:effectLst/>
                        <a:uLnTx/>
                        <a:uFillTx/>
                        <a:latin typeface="Helvetica" pitchFamily="2" charset="0"/>
                        <a:ea typeface="Times New Roman" panose="02020603050405020304" pitchFamily="18" charset="0"/>
                        <a:cs typeface="+mn-cs"/>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eaLnBrk="1" fontAlgn="auto" latinLnBrk="0" hangingPunct="1">
                        <a:lnSpc>
                          <a:spcPct val="100000"/>
                        </a:lnSpc>
                        <a:spcBef>
                          <a:spcPts val="300"/>
                        </a:spcBef>
                        <a:spcAft>
                          <a:spcPts val="300"/>
                        </a:spcAft>
                        <a:buClrTx/>
                        <a:buSzTx/>
                        <a:buFontTx/>
                        <a:buNone/>
                        <a:tabLst/>
                        <a:defRPr/>
                      </a:pPr>
                      <a:r>
                        <a:rPr kumimoji="0" lang="en-GB" sz="1050" b="0" i="0" u="none" strike="noStrike" kern="0" cap="none" spc="0" normalizeH="0" baseline="0" noProof="0" dirty="0">
                          <a:ln>
                            <a:noFill/>
                          </a:ln>
                          <a:solidFill>
                            <a:prstClr val="white"/>
                          </a:solidFill>
                          <a:effectLst/>
                          <a:uLnTx/>
                          <a:uFillTx/>
                          <a:latin typeface="Helvetica" pitchFamily="2" charset="0"/>
                          <a:ea typeface="Times New Roman" panose="02020603050405020304" pitchFamily="18" charset="0"/>
                          <a:cs typeface="+mn-cs"/>
                          <a:sym typeface="Wingdings" panose="05000000000000000000" pitchFamily="2" charset="2"/>
                        </a:rPr>
                        <a:t></a:t>
                      </a:r>
                      <a:endParaRPr kumimoji="0" lang="en-GB" sz="1050" b="0" i="0" u="none" strike="noStrike" kern="0" cap="none" spc="0" normalizeH="0" baseline="0" noProof="0" dirty="0">
                        <a:ln>
                          <a:noFill/>
                        </a:ln>
                        <a:solidFill>
                          <a:prstClr val="white"/>
                        </a:solidFill>
                        <a:effectLst/>
                        <a:uLnTx/>
                        <a:uFillTx/>
                        <a:latin typeface="Helvetica" pitchFamily="2" charset="0"/>
                        <a:ea typeface="Times New Roman" panose="02020603050405020304" pitchFamily="18" charset="0"/>
                        <a:cs typeface="+mn-cs"/>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4051483"/>
                  </a:ext>
                </a:extLst>
              </a:tr>
              <a:tr h="259135">
                <a:tc gridSpan="3">
                  <a:txBody>
                    <a:bodyPr/>
                    <a:lstStyle/>
                    <a:p>
                      <a:pPr>
                        <a:spcBef>
                          <a:spcPts val="300"/>
                        </a:spcBef>
                        <a:spcAft>
                          <a:spcPts val="300"/>
                        </a:spcAft>
                      </a:pPr>
                      <a:r>
                        <a:rPr lang="en-GB" sz="1050" b="1" dirty="0">
                          <a:solidFill>
                            <a:schemeClr val="bg1"/>
                          </a:solidFill>
                          <a:effectLst/>
                          <a:latin typeface="Helvetica" pitchFamily="2" charset="0"/>
                          <a:ea typeface="Times New Roman" panose="02020603050405020304" pitchFamily="18" charset="0"/>
                          <a:cs typeface="Arial" panose="020B0604020202020204" pitchFamily="34" charset="0"/>
                        </a:rPr>
                        <a:t>Knowledge and Understanding. </a:t>
                      </a:r>
                      <a:endParaRPr lang="en-GB" sz="1050" dirty="0">
                        <a:solidFill>
                          <a:schemeClr val="bg1"/>
                        </a:solidFill>
                        <a:effectLst/>
                        <a:latin typeface="Helvetica" pitchFamily="2" charset="0"/>
                        <a:ea typeface="Times New Roman" panose="02020603050405020304" pitchFamily="18" charset="0"/>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7A47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528077547"/>
                  </a:ext>
                </a:extLst>
              </a:tr>
              <a:tr h="259135">
                <a:tc>
                  <a:txBody>
                    <a:bodyPr/>
                    <a:lstStyle/>
                    <a:p>
                      <a:pPr marL="0" indent="0"/>
                      <a:r>
                        <a:rPr lang="en-GB" sz="1050" dirty="0">
                          <a:solidFill>
                            <a:schemeClr val="bg1"/>
                          </a:solidFill>
                          <a:effectLst/>
                          <a:latin typeface="Helvetica" pitchFamily="2" charset="0"/>
                          <a:ea typeface="Times New Roman" panose="02020603050405020304" pitchFamily="18" charset="0"/>
                        </a:rPr>
                        <a:t>An excellent knowledge and understanding of your teaching subject/s</a:t>
                      </a: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GB" sz="1050" b="0" i="0" u="none" strike="noStrike" kern="0" cap="none" spc="0" normalizeH="0" baseline="0" noProof="0">
                          <a:ln>
                            <a:noFill/>
                          </a:ln>
                          <a:solidFill>
                            <a:prstClr val="white"/>
                          </a:solidFill>
                          <a:effectLst/>
                          <a:uLnTx/>
                          <a:uFillTx/>
                          <a:latin typeface="Helvetica" pitchFamily="2" charset="0"/>
                          <a:ea typeface="Times New Roman" panose="02020603050405020304" pitchFamily="18" charset="0"/>
                          <a:cs typeface="+mn-cs"/>
                          <a:sym typeface="Wingdings" panose="05000000000000000000" pitchFamily="2" charset="2"/>
                        </a:rPr>
                        <a:t></a:t>
                      </a:r>
                      <a:endParaRPr kumimoji="0" lang="en-GB" sz="1050" b="0" i="0" u="none" strike="noStrike" kern="0" cap="none" spc="0" normalizeH="0" baseline="0" noProof="0" dirty="0">
                        <a:ln>
                          <a:noFill/>
                        </a:ln>
                        <a:solidFill>
                          <a:prstClr val="white"/>
                        </a:solidFill>
                        <a:effectLst/>
                        <a:uLnTx/>
                        <a:uFillTx/>
                        <a:latin typeface="Helvetica" pitchFamily="2" charset="0"/>
                        <a:ea typeface="Times New Roman" panose="02020603050405020304" pitchFamily="18" charset="0"/>
                        <a:cs typeface="+mn-cs"/>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GB" sz="1050" b="1" dirty="0">
                          <a:solidFill>
                            <a:schemeClr val="bg1"/>
                          </a:solidFill>
                          <a:effectLst/>
                          <a:latin typeface="Helvetica" pitchFamily="2" charset="0"/>
                          <a:ea typeface="Times New Roman" panose="02020603050405020304" pitchFamily="18" charset="0"/>
                          <a:cs typeface="Arial" panose="020B0604020202020204" pitchFamily="34" charset="0"/>
                        </a:rPr>
                        <a:t> </a:t>
                      </a:r>
                      <a:endParaRPr lang="en-GB" sz="1050" dirty="0">
                        <a:solidFill>
                          <a:schemeClr val="bg1"/>
                        </a:solidFill>
                        <a:effectLst/>
                        <a:latin typeface="Helvetica" pitchFamily="2" charset="0"/>
                        <a:ea typeface="Times New Roman" panose="02020603050405020304" pitchFamily="18" charset="0"/>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6207646"/>
                  </a:ext>
                </a:extLst>
              </a:tr>
              <a:tr h="183530">
                <a:tc>
                  <a:txBody>
                    <a:bodyPr/>
                    <a:lstStyle/>
                    <a:p>
                      <a:r>
                        <a:rPr lang="en-GB" sz="1050" dirty="0">
                          <a:solidFill>
                            <a:schemeClr val="bg1"/>
                          </a:solidFill>
                          <a:effectLst/>
                          <a:latin typeface="Helvetica" pitchFamily="2" charset="0"/>
                          <a:ea typeface="Times New Roman" panose="02020603050405020304" pitchFamily="18" charset="0"/>
                        </a:rPr>
                        <a:t>A good understanding of classroom management and behaviour strategies.</a:t>
                      </a: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GB" sz="1050" b="0" i="0" u="none" strike="noStrike" kern="0" cap="none" spc="0" normalizeH="0" baseline="0" noProof="0">
                          <a:ln>
                            <a:noFill/>
                          </a:ln>
                          <a:solidFill>
                            <a:prstClr val="white"/>
                          </a:solidFill>
                          <a:effectLst/>
                          <a:uLnTx/>
                          <a:uFillTx/>
                          <a:latin typeface="Helvetica" pitchFamily="2" charset="0"/>
                          <a:ea typeface="Times New Roman" panose="02020603050405020304" pitchFamily="18" charset="0"/>
                          <a:cs typeface="+mn-cs"/>
                          <a:sym typeface="Wingdings" panose="05000000000000000000" pitchFamily="2" charset="2"/>
                        </a:rPr>
                        <a:t></a:t>
                      </a:r>
                      <a:endParaRPr kumimoji="0" lang="en-GB" sz="1050" b="0" i="0" u="none" strike="noStrike" kern="0" cap="none" spc="0" normalizeH="0" baseline="0" noProof="0" dirty="0">
                        <a:ln>
                          <a:noFill/>
                        </a:ln>
                        <a:solidFill>
                          <a:prstClr val="white"/>
                        </a:solidFill>
                        <a:effectLst/>
                        <a:uLnTx/>
                        <a:uFillTx/>
                        <a:latin typeface="Helvetica" pitchFamily="2" charset="0"/>
                        <a:ea typeface="Times New Roman" panose="02020603050405020304" pitchFamily="18" charset="0"/>
                        <a:cs typeface="+mn-cs"/>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GB" sz="1050" b="1">
                          <a:solidFill>
                            <a:schemeClr val="bg1"/>
                          </a:solidFill>
                          <a:effectLst/>
                          <a:latin typeface="Helvetica" pitchFamily="2" charset="0"/>
                          <a:ea typeface="Calibri" panose="020F0502020204030204" pitchFamily="34" charset="0"/>
                          <a:cs typeface="Arial" panose="020B0604020202020204" pitchFamily="34" charset="0"/>
                        </a:rPr>
                        <a:t> </a:t>
                      </a:r>
                      <a:endParaRPr lang="en-GB" sz="1050">
                        <a:solidFill>
                          <a:schemeClr val="bg1"/>
                        </a:solidFill>
                        <a:effectLst/>
                        <a:latin typeface="Helvetica" pitchFamily="2" charset="0"/>
                        <a:ea typeface="Times New Roman" panose="02020603050405020304" pitchFamily="18" charset="0"/>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2867080"/>
                  </a:ext>
                </a:extLst>
              </a:tr>
              <a:tr h="259135">
                <a:tc>
                  <a:txBody>
                    <a:bodyPr/>
                    <a:lstStyle/>
                    <a:p>
                      <a:r>
                        <a:rPr lang="en-GB" sz="1050" dirty="0">
                          <a:solidFill>
                            <a:schemeClr val="bg1"/>
                          </a:solidFill>
                          <a:effectLst/>
                          <a:latin typeface="Helvetica" pitchFamily="2" charset="0"/>
                          <a:ea typeface="Times New Roman" panose="02020603050405020304" pitchFamily="18" charset="0"/>
                        </a:rPr>
                        <a:t>An excellent knowledge of up to date classroom pedagogy planning and assessment.</a:t>
                      </a: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GB" sz="1050" b="0" i="0" u="none" strike="noStrike" kern="0" cap="none" spc="0" normalizeH="0" baseline="0" noProof="0">
                          <a:ln>
                            <a:noFill/>
                          </a:ln>
                          <a:solidFill>
                            <a:prstClr val="white"/>
                          </a:solidFill>
                          <a:effectLst/>
                          <a:uLnTx/>
                          <a:uFillTx/>
                          <a:latin typeface="Helvetica" pitchFamily="2" charset="0"/>
                          <a:ea typeface="Times New Roman" panose="02020603050405020304" pitchFamily="18" charset="0"/>
                          <a:cs typeface="+mn-cs"/>
                          <a:sym typeface="Wingdings" panose="05000000000000000000" pitchFamily="2" charset="2"/>
                        </a:rPr>
                        <a:t></a:t>
                      </a:r>
                      <a:endParaRPr kumimoji="0" lang="en-GB" sz="1050" b="0" i="0" u="none" strike="noStrike" kern="0" cap="none" spc="0" normalizeH="0" baseline="0" noProof="0" dirty="0">
                        <a:ln>
                          <a:noFill/>
                        </a:ln>
                        <a:solidFill>
                          <a:prstClr val="white"/>
                        </a:solidFill>
                        <a:effectLst/>
                        <a:uLnTx/>
                        <a:uFillTx/>
                        <a:latin typeface="Helvetica" pitchFamily="2" charset="0"/>
                        <a:ea typeface="Times New Roman" panose="02020603050405020304" pitchFamily="18" charset="0"/>
                        <a:cs typeface="+mn-cs"/>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GB" sz="1050" b="1" dirty="0">
                          <a:solidFill>
                            <a:schemeClr val="bg1"/>
                          </a:solidFill>
                          <a:effectLst/>
                          <a:latin typeface="Helvetica" pitchFamily="2" charset="0"/>
                          <a:ea typeface="Calibri" panose="020F0502020204030204" pitchFamily="34" charset="0"/>
                          <a:cs typeface="Arial" panose="020B0604020202020204" pitchFamily="34" charset="0"/>
                        </a:rPr>
                        <a:t> </a:t>
                      </a:r>
                      <a:endParaRPr lang="en-GB" sz="1050" dirty="0">
                        <a:solidFill>
                          <a:schemeClr val="bg1"/>
                        </a:solidFill>
                        <a:effectLst/>
                        <a:latin typeface="Helvetica" pitchFamily="2" charset="0"/>
                        <a:ea typeface="Times New Roman" panose="02020603050405020304" pitchFamily="18" charset="0"/>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9471355"/>
                  </a:ext>
                </a:extLst>
              </a:tr>
              <a:tr h="259135">
                <a:tc>
                  <a:txBody>
                    <a:bodyPr/>
                    <a:lstStyle/>
                    <a:p>
                      <a:r>
                        <a:rPr lang="en-GB" sz="1050" dirty="0">
                          <a:solidFill>
                            <a:schemeClr val="bg1"/>
                          </a:solidFill>
                          <a:effectLst/>
                          <a:latin typeface="Helvetica" pitchFamily="2" charset="0"/>
                          <a:ea typeface="Times New Roman" panose="02020603050405020304" pitchFamily="18" charset="0"/>
                        </a:rPr>
                        <a:t>An understanding of the collection and use of data to inform targets and priorities, leading to improved outcomes.</a:t>
                      </a: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GB" sz="1050" b="0" i="0" u="none" strike="noStrike" kern="0" cap="none" spc="0" normalizeH="0" baseline="0" noProof="0">
                          <a:ln>
                            <a:noFill/>
                          </a:ln>
                          <a:solidFill>
                            <a:prstClr val="white"/>
                          </a:solidFill>
                          <a:effectLst/>
                          <a:uLnTx/>
                          <a:uFillTx/>
                          <a:latin typeface="Helvetica" pitchFamily="2" charset="0"/>
                          <a:ea typeface="Times New Roman" panose="02020603050405020304" pitchFamily="18" charset="0"/>
                          <a:cs typeface="+mn-cs"/>
                          <a:sym typeface="Wingdings" panose="05000000000000000000" pitchFamily="2" charset="2"/>
                        </a:rPr>
                        <a:t></a:t>
                      </a:r>
                      <a:endParaRPr kumimoji="0" lang="en-GB" sz="1050" b="0" i="0" u="none" strike="noStrike" kern="0" cap="none" spc="0" normalizeH="0" baseline="0" noProof="0" dirty="0">
                        <a:ln>
                          <a:noFill/>
                        </a:ln>
                        <a:solidFill>
                          <a:prstClr val="white"/>
                        </a:solidFill>
                        <a:effectLst/>
                        <a:uLnTx/>
                        <a:uFillTx/>
                        <a:latin typeface="Helvetica" pitchFamily="2" charset="0"/>
                        <a:ea typeface="Times New Roman" panose="02020603050405020304" pitchFamily="18" charset="0"/>
                        <a:cs typeface="+mn-cs"/>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GB" sz="1050" b="1" dirty="0">
                          <a:solidFill>
                            <a:schemeClr val="bg1"/>
                          </a:solidFill>
                          <a:effectLst/>
                          <a:latin typeface="Helvetica" pitchFamily="2" charset="0"/>
                          <a:ea typeface="Calibri" panose="020F0502020204030204" pitchFamily="34" charset="0"/>
                          <a:cs typeface="Arial" panose="020B0604020202020204" pitchFamily="34" charset="0"/>
                        </a:rPr>
                        <a:t> </a:t>
                      </a:r>
                      <a:endParaRPr lang="en-GB" sz="1050" dirty="0">
                        <a:solidFill>
                          <a:schemeClr val="bg1"/>
                        </a:solidFill>
                        <a:effectLst/>
                        <a:latin typeface="Helvetica" pitchFamily="2" charset="0"/>
                        <a:ea typeface="Times New Roman" panose="02020603050405020304" pitchFamily="18" charset="0"/>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4295304"/>
                  </a:ext>
                </a:extLst>
              </a:tr>
              <a:tr h="259135">
                <a:tc>
                  <a:txBody>
                    <a:bodyPr/>
                    <a:lstStyle/>
                    <a:p>
                      <a:pPr marL="0" indent="0"/>
                      <a:r>
                        <a:rPr lang="en-GB" sz="1050" dirty="0">
                          <a:solidFill>
                            <a:schemeClr val="bg1"/>
                          </a:solidFill>
                          <a:effectLst/>
                          <a:latin typeface="Helvetica" pitchFamily="2" charset="0"/>
                          <a:ea typeface="Times New Roman" panose="02020603050405020304" pitchFamily="18" charset="0"/>
                        </a:rPr>
                        <a:t>A good knowledge and understanding of the role of a form tutor.</a:t>
                      </a: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GB" sz="1050" b="0" i="0" u="none" strike="noStrike" kern="0" cap="none" spc="0" normalizeH="0" baseline="0" noProof="0">
                          <a:ln>
                            <a:noFill/>
                          </a:ln>
                          <a:solidFill>
                            <a:prstClr val="white"/>
                          </a:solidFill>
                          <a:effectLst/>
                          <a:uLnTx/>
                          <a:uFillTx/>
                          <a:latin typeface="Helvetica" pitchFamily="2" charset="0"/>
                          <a:ea typeface="Times New Roman" panose="02020603050405020304" pitchFamily="18" charset="0"/>
                          <a:cs typeface="+mn-cs"/>
                          <a:sym typeface="Wingdings" panose="05000000000000000000" pitchFamily="2" charset="2"/>
                        </a:rPr>
                        <a:t></a:t>
                      </a:r>
                      <a:endParaRPr kumimoji="0" lang="en-GB" sz="1050" b="0" i="0" u="none" strike="noStrike" kern="0" cap="none" spc="0" normalizeH="0" baseline="0" noProof="0" dirty="0">
                        <a:ln>
                          <a:noFill/>
                        </a:ln>
                        <a:solidFill>
                          <a:prstClr val="white"/>
                        </a:solidFill>
                        <a:effectLst/>
                        <a:uLnTx/>
                        <a:uFillTx/>
                        <a:latin typeface="Helvetica" pitchFamily="2" charset="0"/>
                        <a:ea typeface="Times New Roman" panose="02020603050405020304" pitchFamily="18" charset="0"/>
                        <a:cs typeface="+mn-cs"/>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GB" sz="1050" b="1">
                          <a:solidFill>
                            <a:schemeClr val="bg1"/>
                          </a:solidFill>
                          <a:effectLst/>
                          <a:latin typeface="Helvetica" pitchFamily="2" charset="0"/>
                          <a:ea typeface="Times New Roman" panose="02020603050405020304" pitchFamily="18" charset="0"/>
                          <a:cs typeface="Arial" panose="020B0604020202020204" pitchFamily="34" charset="0"/>
                        </a:rPr>
                        <a:t> </a:t>
                      </a:r>
                      <a:endParaRPr lang="en-GB" sz="1050">
                        <a:solidFill>
                          <a:schemeClr val="bg1"/>
                        </a:solidFill>
                        <a:effectLst/>
                        <a:latin typeface="Helvetica" pitchFamily="2" charset="0"/>
                        <a:ea typeface="Times New Roman" panose="02020603050405020304" pitchFamily="18" charset="0"/>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0237894"/>
                  </a:ext>
                </a:extLst>
              </a:tr>
              <a:tr h="259135">
                <a:tc>
                  <a:txBody>
                    <a:bodyPr/>
                    <a:lstStyle/>
                    <a:p>
                      <a:pPr marL="0" indent="0"/>
                      <a:r>
                        <a:rPr lang="en-GB" sz="1050" dirty="0">
                          <a:solidFill>
                            <a:schemeClr val="bg1"/>
                          </a:solidFill>
                          <a:effectLst/>
                          <a:latin typeface="Helvetica" pitchFamily="2" charset="0"/>
                          <a:ea typeface="Times New Roman" panose="02020603050405020304" pitchFamily="18" charset="0"/>
                        </a:rPr>
                        <a:t>Knowledge and understanding of self-evaluation and quality assurance procedures</a:t>
                      </a: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GB" sz="1050" b="0" i="0" u="none" strike="noStrike" kern="0" cap="none" spc="0" normalizeH="0" baseline="0" noProof="0" dirty="0">
                          <a:ln>
                            <a:noFill/>
                          </a:ln>
                          <a:solidFill>
                            <a:prstClr val="white"/>
                          </a:solidFill>
                          <a:effectLst/>
                          <a:uLnTx/>
                          <a:uFillTx/>
                          <a:latin typeface="Helvetica" pitchFamily="2" charset="0"/>
                          <a:ea typeface="Times New Roman" panose="02020603050405020304" pitchFamily="18" charset="0"/>
                          <a:cs typeface="+mn-cs"/>
                          <a:sym typeface="Wingdings" panose="05000000000000000000" pitchFamily="2" charset="2"/>
                        </a:rPr>
                        <a:t></a:t>
                      </a:r>
                      <a:endParaRPr kumimoji="0" lang="en-GB" sz="1050" b="0" i="0" u="none" strike="noStrike" kern="0" cap="none" spc="0" normalizeH="0" baseline="0" noProof="0" dirty="0">
                        <a:ln>
                          <a:noFill/>
                        </a:ln>
                        <a:solidFill>
                          <a:prstClr val="white"/>
                        </a:solidFill>
                        <a:effectLst/>
                        <a:uLnTx/>
                        <a:uFillTx/>
                        <a:latin typeface="Helvetica" pitchFamily="2" charset="0"/>
                        <a:ea typeface="Times New Roman" panose="02020603050405020304" pitchFamily="18" charset="0"/>
                        <a:cs typeface="+mn-cs"/>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GB" sz="1050" b="1">
                          <a:solidFill>
                            <a:schemeClr val="bg1"/>
                          </a:solidFill>
                          <a:effectLst/>
                          <a:latin typeface="Helvetica" pitchFamily="2" charset="0"/>
                          <a:ea typeface="Times New Roman" panose="02020603050405020304" pitchFamily="18" charset="0"/>
                          <a:cs typeface="Arial" panose="020B0604020202020204" pitchFamily="34" charset="0"/>
                        </a:rPr>
                        <a:t> </a:t>
                      </a:r>
                      <a:endParaRPr lang="en-GB" sz="1050">
                        <a:solidFill>
                          <a:schemeClr val="bg1"/>
                        </a:solidFill>
                        <a:effectLst/>
                        <a:latin typeface="Helvetica" pitchFamily="2" charset="0"/>
                        <a:ea typeface="Times New Roman" panose="02020603050405020304" pitchFamily="18" charset="0"/>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5415749"/>
                  </a:ext>
                </a:extLst>
              </a:tr>
              <a:tr h="259135">
                <a:tc>
                  <a:txBody>
                    <a:bodyPr/>
                    <a:lstStyle/>
                    <a:p>
                      <a:pPr marL="0" indent="0"/>
                      <a:r>
                        <a:rPr lang="en-GB" sz="1050" dirty="0">
                          <a:solidFill>
                            <a:schemeClr val="bg1"/>
                          </a:solidFill>
                          <a:effectLst/>
                          <a:latin typeface="Helvetica" pitchFamily="2" charset="0"/>
                          <a:ea typeface="Times New Roman" panose="02020603050405020304" pitchFamily="18" charset="0"/>
                        </a:rPr>
                        <a:t>Evidence of achieving learning progress from classes within at least two different key stages.</a:t>
                      </a: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endParaRPr lang="en-GB" sz="1050" dirty="0">
                        <a:solidFill>
                          <a:schemeClr val="bg1"/>
                        </a:solidFill>
                        <a:effectLst/>
                        <a:latin typeface="Helvetica" pitchFamily="2" charset="0"/>
                        <a:ea typeface="Times New Roman" panose="02020603050405020304" pitchFamily="18" charset="0"/>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GB" sz="1050" dirty="0">
                          <a:solidFill>
                            <a:schemeClr val="bg1"/>
                          </a:solidFill>
                          <a:effectLst/>
                          <a:latin typeface="Helvetica" pitchFamily="2" charset="0"/>
                          <a:ea typeface="Times New Roman" panose="02020603050405020304" pitchFamily="18" charset="0"/>
                          <a:sym typeface="Wingdings" panose="05000000000000000000" pitchFamily="2" charset="2"/>
                        </a:rPr>
                        <a:t></a:t>
                      </a:r>
                      <a:endParaRPr lang="en-GB" sz="1050" dirty="0">
                        <a:solidFill>
                          <a:schemeClr val="bg1"/>
                        </a:solidFill>
                        <a:effectLst/>
                        <a:latin typeface="Helvetica" pitchFamily="2" charset="0"/>
                        <a:ea typeface="Times New Roman" panose="02020603050405020304" pitchFamily="18" charset="0"/>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3696288"/>
                  </a:ext>
                </a:extLst>
              </a:tr>
              <a:tr h="259135">
                <a:tc gridSpan="3">
                  <a:txBody>
                    <a:bodyPr/>
                    <a:lstStyle/>
                    <a:p>
                      <a:pPr>
                        <a:spcBef>
                          <a:spcPts val="300"/>
                        </a:spcBef>
                        <a:spcAft>
                          <a:spcPts val="300"/>
                        </a:spcAft>
                      </a:pPr>
                      <a:r>
                        <a:rPr lang="en-GB" sz="1050" b="1" dirty="0">
                          <a:solidFill>
                            <a:schemeClr val="bg1"/>
                          </a:solidFill>
                          <a:effectLst/>
                          <a:latin typeface="Helvetica" pitchFamily="2" charset="0"/>
                          <a:ea typeface="Times New Roman" panose="02020603050405020304" pitchFamily="18" charset="0"/>
                          <a:cs typeface="Arial" panose="020B0604020202020204" pitchFamily="34" charset="0"/>
                        </a:rPr>
                        <a:t>Skills and Attributes </a:t>
                      </a:r>
                      <a:endParaRPr lang="en-GB" sz="1050" dirty="0">
                        <a:solidFill>
                          <a:schemeClr val="bg1"/>
                        </a:solidFill>
                        <a:effectLst/>
                        <a:latin typeface="Helvetica" pitchFamily="2" charset="0"/>
                        <a:ea typeface="Times New Roman" panose="02020603050405020304" pitchFamily="18" charset="0"/>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7A47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035991"/>
                  </a:ext>
                </a:extLst>
              </a:tr>
              <a:tr h="259135">
                <a:tc>
                  <a:txBody>
                    <a:bodyPr/>
                    <a:lstStyle/>
                    <a:p>
                      <a:pPr>
                        <a:spcBef>
                          <a:spcPts val="300"/>
                        </a:spcBef>
                        <a:spcAft>
                          <a:spcPts val="300"/>
                        </a:spcAft>
                        <a:tabLst>
                          <a:tab pos="126365" algn="l"/>
                        </a:tabLst>
                      </a:pPr>
                      <a:r>
                        <a:rPr lang="en-GB" sz="1050" dirty="0">
                          <a:solidFill>
                            <a:schemeClr val="bg1"/>
                          </a:solidFill>
                          <a:effectLst/>
                          <a:latin typeface="Helvetica" pitchFamily="2" charset="0"/>
                          <a:ea typeface="Times New Roman" panose="02020603050405020304" pitchFamily="18" charset="0"/>
                        </a:rPr>
                        <a:t>Evidence of a good level of teaching skills.</a:t>
                      </a: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GB" sz="1050" b="0" i="0" u="none" strike="noStrike" kern="0" cap="none" spc="0" normalizeH="0" baseline="0" noProof="0">
                          <a:ln>
                            <a:noFill/>
                          </a:ln>
                          <a:solidFill>
                            <a:prstClr val="white"/>
                          </a:solidFill>
                          <a:effectLst/>
                          <a:uLnTx/>
                          <a:uFillTx/>
                          <a:latin typeface="Helvetica" pitchFamily="2" charset="0"/>
                          <a:ea typeface="Times New Roman" panose="02020603050405020304" pitchFamily="18" charset="0"/>
                          <a:cs typeface="+mn-cs"/>
                          <a:sym typeface="Wingdings" panose="05000000000000000000" pitchFamily="2" charset="2"/>
                        </a:rPr>
                        <a:t></a:t>
                      </a:r>
                      <a:endParaRPr kumimoji="0" lang="en-GB" sz="1050" b="0" i="0" u="none" strike="noStrike" kern="0" cap="none" spc="0" normalizeH="0" baseline="0" noProof="0" dirty="0">
                        <a:ln>
                          <a:noFill/>
                        </a:ln>
                        <a:solidFill>
                          <a:prstClr val="white"/>
                        </a:solidFill>
                        <a:effectLst/>
                        <a:uLnTx/>
                        <a:uFillTx/>
                        <a:latin typeface="Helvetica" pitchFamily="2" charset="0"/>
                        <a:ea typeface="Times New Roman" panose="02020603050405020304" pitchFamily="18" charset="0"/>
                        <a:cs typeface="+mn-cs"/>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GB" sz="1050" b="1" dirty="0">
                          <a:solidFill>
                            <a:schemeClr val="bg1"/>
                          </a:solidFill>
                          <a:effectLst/>
                          <a:latin typeface="Helvetica" pitchFamily="2" charset="0"/>
                          <a:ea typeface="Times New Roman" panose="02020603050405020304" pitchFamily="18" charset="0"/>
                          <a:cs typeface="Arial" panose="020B0604020202020204" pitchFamily="34" charset="0"/>
                        </a:rPr>
                        <a:t> </a:t>
                      </a:r>
                      <a:endParaRPr lang="en-GB" sz="1050" dirty="0">
                        <a:solidFill>
                          <a:schemeClr val="bg1"/>
                        </a:solidFill>
                        <a:effectLst/>
                        <a:latin typeface="Helvetica" pitchFamily="2" charset="0"/>
                        <a:ea typeface="Times New Roman" panose="02020603050405020304" pitchFamily="18" charset="0"/>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7568051"/>
                  </a:ext>
                </a:extLst>
              </a:tr>
              <a:tr h="259135">
                <a:tc>
                  <a:txBody>
                    <a:bodyPr/>
                    <a:lstStyle/>
                    <a:p>
                      <a:pPr>
                        <a:spcBef>
                          <a:spcPts val="300"/>
                        </a:spcBef>
                        <a:spcAft>
                          <a:spcPts val="300"/>
                        </a:spcAft>
                        <a:tabLst>
                          <a:tab pos="126365" algn="l"/>
                        </a:tabLst>
                      </a:pPr>
                      <a:r>
                        <a:rPr lang="en-GB" sz="1050" dirty="0">
                          <a:solidFill>
                            <a:schemeClr val="bg1"/>
                          </a:solidFill>
                          <a:effectLst/>
                          <a:latin typeface="Helvetica" pitchFamily="2" charset="0"/>
                          <a:ea typeface="Times New Roman" panose="02020603050405020304" pitchFamily="18" charset="0"/>
                        </a:rPr>
                        <a:t>A good range of successful teaching and learning strategies.</a:t>
                      </a: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GB" sz="1050" b="0" i="0" u="none" strike="noStrike" kern="0" cap="none" spc="0" normalizeH="0" baseline="0" noProof="0">
                          <a:ln>
                            <a:noFill/>
                          </a:ln>
                          <a:solidFill>
                            <a:prstClr val="white"/>
                          </a:solidFill>
                          <a:effectLst/>
                          <a:uLnTx/>
                          <a:uFillTx/>
                          <a:latin typeface="Helvetica" pitchFamily="2" charset="0"/>
                          <a:ea typeface="Times New Roman" panose="02020603050405020304" pitchFamily="18" charset="0"/>
                          <a:cs typeface="+mn-cs"/>
                          <a:sym typeface="Wingdings" panose="05000000000000000000" pitchFamily="2" charset="2"/>
                        </a:rPr>
                        <a:t></a:t>
                      </a:r>
                      <a:endParaRPr kumimoji="0" lang="en-GB" sz="1050" b="0" i="0" u="none" strike="noStrike" kern="0" cap="none" spc="0" normalizeH="0" baseline="0" noProof="0" dirty="0">
                        <a:ln>
                          <a:noFill/>
                        </a:ln>
                        <a:solidFill>
                          <a:prstClr val="white"/>
                        </a:solidFill>
                        <a:effectLst/>
                        <a:uLnTx/>
                        <a:uFillTx/>
                        <a:latin typeface="Helvetica" pitchFamily="2" charset="0"/>
                        <a:ea typeface="Times New Roman" panose="02020603050405020304" pitchFamily="18" charset="0"/>
                        <a:cs typeface="+mn-cs"/>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GB" sz="1050" b="1">
                          <a:solidFill>
                            <a:schemeClr val="bg1"/>
                          </a:solidFill>
                          <a:effectLst/>
                          <a:latin typeface="Helvetica" pitchFamily="2" charset="0"/>
                          <a:ea typeface="Times New Roman" panose="02020603050405020304" pitchFamily="18" charset="0"/>
                          <a:cs typeface="Arial" panose="020B0604020202020204" pitchFamily="34" charset="0"/>
                        </a:rPr>
                        <a:t> </a:t>
                      </a:r>
                      <a:endParaRPr lang="en-GB" sz="1050">
                        <a:solidFill>
                          <a:schemeClr val="bg1"/>
                        </a:solidFill>
                        <a:effectLst/>
                        <a:latin typeface="Helvetica" pitchFamily="2" charset="0"/>
                        <a:ea typeface="Times New Roman" panose="02020603050405020304" pitchFamily="18" charset="0"/>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754890"/>
                  </a:ext>
                </a:extLst>
              </a:tr>
              <a:tr h="259135">
                <a:tc>
                  <a:txBody>
                    <a:bodyPr/>
                    <a:lstStyle/>
                    <a:p>
                      <a:pPr>
                        <a:spcBef>
                          <a:spcPts val="300"/>
                        </a:spcBef>
                        <a:spcAft>
                          <a:spcPts val="300"/>
                        </a:spcAft>
                        <a:tabLst>
                          <a:tab pos="126365" algn="l"/>
                        </a:tabLst>
                      </a:pPr>
                      <a:r>
                        <a:rPr lang="en-GB" sz="1050" dirty="0">
                          <a:solidFill>
                            <a:schemeClr val="bg1"/>
                          </a:solidFill>
                          <a:effectLst/>
                          <a:latin typeface="Helvetica" pitchFamily="2" charset="0"/>
                          <a:ea typeface="Times New Roman" panose="02020603050405020304" pitchFamily="18" charset="0"/>
                        </a:rPr>
                        <a:t>The ability to create a safe and stimulating visual environment for the classroom.</a:t>
                      </a: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GB" sz="1050" b="0" i="0" u="none" strike="noStrike" kern="0" cap="none" spc="0" normalizeH="0" baseline="0" noProof="0">
                          <a:ln>
                            <a:noFill/>
                          </a:ln>
                          <a:solidFill>
                            <a:prstClr val="white"/>
                          </a:solidFill>
                          <a:effectLst/>
                          <a:uLnTx/>
                          <a:uFillTx/>
                          <a:latin typeface="Helvetica" pitchFamily="2" charset="0"/>
                          <a:ea typeface="Times New Roman" panose="02020603050405020304" pitchFamily="18" charset="0"/>
                          <a:cs typeface="+mn-cs"/>
                          <a:sym typeface="Wingdings" panose="05000000000000000000" pitchFamily="2" charset="2"/>
                        </a:rPr>
                        <a:t></a:t>
                      </a:r>
                      <a:endParaRPr kumimoji="0" lang="en-GB" sz="1050" b="0" i="0" u="none" strike="noStrike" kern="0" cap="none" spc="0" normalizeH="0" baseline="0" noProof="0" dirty="0">
                        <a:ln>
                          <a:noFill/>
                        </a:ln>
                        <a:solidFill>
                          <a:prstClr val="white"/>
                        </a:solidFill>
                        <a:effectLst/>
                        <a:uLnTx/>
                        <a:uFillTx/>
                        <a:latin typeface="Helvetica" pitchFamily="2" charset="0"/>
                        <a:ea typeface="Times New Roman" panose="02020603050405020304" pitchFamily="18" charset="0"/>
                        <a:cs typeface="+mn-cs"/>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GB" sz="1050" b="1" dirty="0">
                          <a:solidFill>
                            <a:schemeClr val="bg1"/>
                          </a:solidFill>
                          <a:effectLst/>
                          <a:latin typeface="Helvetica" pitchFamily="2" charset="0"/>
                          <a:ea typeface="Times New Roman" panose="02020603050405020304" pitchFamily="18" charset="0"/>
                          <a:cs typeface="Arial" panose="020B0604020202020204" pitchFamily="34" charset="0"/>
                        </a:rPr>
                        <a:t> </a:t>
                      </a:r>
                      <a:endParaRPr lang="en-GB" sz="1050" dirty="0">
                        <a:solidFill>
                          <a:schemeClr val="bg1"/>
                        </a:solidFill>
                        <a:effectLst/>
                        <a:latin typeface="Helvetica" pitchFamily="2" charset="0"/>
                        <a:ea typeface="Times New Roman" panose="02020603050405020304" pitchFamily="18" charset="0"/>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7187625"/>
                  </a:ext>
                </a:extLst>
              </a:tr>
              <a:tr h="259135">
                <a:tc>
                  <a:txBody>
                    <a:bodyPr/>
                    <a:lstStyle/>
                    <a:p>
                      <a:pPr>
                        <a:spcBef>
                          <a:spcPts val="300"/>
                        </a:spcBef>
                        <a:spcAft>
                          <a:spcPts val="300"/>
                        </a:spcAft>
                        <a:tabLst>
                          <a:tab pos="126365" algn="l"/>
                        </a:tabLst>
                      </a:pPr>
                      <a:r>
                        <a:rPr lang="en-GB" sz="1050" dirty="0">
                          <a:solidFill>
                            <a:schemeClr val="bg1"/>
                          </a:solidFill>
                          <a:effectLst/>
                          <a:latin typeface="Helvetica" pitchFamily="2" charset="0"/>
                          <a:ea typeface="Times New Roman" panose="02020603050405020304" pitchFamily="18" charset="0"/>
                        </a:rPr>
                        <a:t>The ability to create a learning environment which values and enables everyone equally.</a:t>
                      </a: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GB" sz="1050" b="0" i="0" u="none" strike="noStrike" kern="0" cap="none" spc="0" normalizeH="0" baseline="0" noProof="0">
                          <a:ln>
                            <a:noFill/>
                          </a:ln>
                          <a:solidFill>
                            <a:prstClr val="white"/>
                          </a:solidFill>
                          <a:effectLst/>
                          <a:uLnTx/>
                          <a:uFillTx/>
                          <a:latin typeface="Helvetica" pitchFamily="2" charset="0"/>
                          <a:ea typeface="Times New Roman" panose="02020603050405020304" pitchFamily="18" charset="0"/>
                          <a:cs typeface="+mn-cs"/>
                          <a:sym typeface="Wingdings" panose="05000000000000000000" pitchFamily="2" charset="2"/>
                        </a:rPr>
                        <a:t></a:t>
                      </a:r>
                      <a:endParaRPr kumimoji="0" lang="en-GB" sz="1050" b="0" i="0" u="none" strike="noStrike" kern="0" cap="none" spc="0" normalizeH="0" baseline="0" noProof="0" dirty="0">
                        <a:ln>
                          <a:noFill/>
                        </a:ln>
                        <a:solidFill>
                          <a:prstClr val="white"/>
                        </a:solidFill>
                        <a:effectLst/>
                        <a:uLnTx/>
                        <a:uFillTx/>
                        <a:latin typeface="Helvetica" pitchFamily="2" charset="0"/>
                        <a:ea typeface="Times New Roman" panose="02020603050405020304" pitchFamily="18" charset="0"/>
                        <a:cs typeface="+mn-cs"/>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GB" sz="1050" b="1" dirty="0">
                          <a:solidFill>
                            <a:schemeClr val="bg1"/>
                          </a:solidFill>
                          <a:effectLst/>
                          <a:latin typeface="Helvetica" pitchFamily="2" charset="0"/>
                          <a:ea typeface="Times New Roman" panose="02020603050405020304" pitchFamily="18" charset="0"/>
                          <a:cs typeface="Arial" panose="020B0604020202020204" pitchFamily="34" charset="0"/>
                        </a:rPr>
                        <a:t> </a:t>
                      </a:r>
                      <a:endParaRPr lang="en-GB" sz="1050" dirty="0">
                        <a:solidFill>
                          <a:schemeClr val="bg1"/>
                        </a:solidFill>
                        <a:effectLst/>
                        <a:latin typeface="Helvetica" pitchFamily="2" charset="0"/>
                        <a:ea typeface="Times New Roman" panose="02020603050405020304" pitchFamily="18" charset="0"/>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6645688"/>
                  </a:ext>
                </a:extLst>
              </a:tr>
              <a:tr h="259135">
                <a:tc>
                  <a:txBody>
                    <a:bodyPr/>
                    <a:lstStyle/>
                    <a:p>
                      <a:pPr>
                        <a:spcBef>
                          <a:spcPts val="300"/>
                        </a:spcBef>
                        <a:spcAft>
                          <a:spcPts val="300"/>
                        </a:spcAft>
                        <a:tabLst>
                          <a:tab pos="126365" algn="l"/>
                        </a:tabLst>
                      </a:pPr>
                      <a:r>
                        <a:rPr lang="en-GB" sz="1050" dirty="0">
                          <a:solidFill>
                            <a:schemeClr val="bg1"/>
                          </a:solidFill>
                          <a:effectLst/>
                          <a:latin typeface="Helvetica" pitchFamily="2" charset="0"/>
                          <a:ea typeface="Times New Roman" panose="02020603050405020304" pitchFamily="18" charset="0"/>
                        </a:rPr>
                        <a:t>A good level of numeracy skills.</a:t>
                      </a: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GB" sz="1050" b="0" i="0" u="none" strike="noStrike" kern="0" cap="none" spc="0" normalizeH="0" baseline="0" noProof="0">
                          <a:ln>
                            <a:noFill/>
                          </a:ln>
                          <a:solidFill>
                            <a:prstClr val="white"/>
                          </a:solidFill>
                          <a:effectLst/>
                          <a:uLnTx/>
                          <a:uFillTx/>
                          <a:latin typeface="Helvetica" pitchFamily="2" charset="0"/>
                          <a:ea typeface="Times New Roman" panose="02020603050405020304" pitchFamily="18" charset="0"/>
                          <a:cs typeface="+mn-cs"/>
                          <a:sym typeface="Wingdings" panose="05000000000000000000" pitchFamily="2" charset="2"/>
                        </a:rPr>
                        <a:t></a:t>
                      </a:r>
                      <a:endParaRPr kumimoji="0" lang="en-GB" sz="1050" b="0" i="0" u="none" strike="noStrike" kern="0" cap="none" spc="0" normalizeH="0" baseline="0" noProof="0" dirty="0">
                        <a:ln>
                          <a:noFill/>
                        </a:ln>
                        <a:solidFill>
                          <a:prstClr val="white"/>
                        </a:solidFill>
                        <a:effectLst/>
                        <a:uLnTx/>
                        <a:uFillTx/>
                        <a:latin typeface="Helvetica" pitchFamily="2" charset="0"/>
                        <a:ea typeface="Times New Roman" panose="02020603050405020304" pitchFamily="18" charset="0"/>
                        <a:cs typeface="+mn-cs"/>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GB" sz="1050" b="1" dirty="0">
                          <a:solidFill>
                            <a:schemeClr val="bg1"/>
                          </a:solidFill>
                          <a:effectLst/>
                          <a:latin typeface="Helvetica" pitchFamily="2" charset="0"/>
                          <a:ea typeface="Times New Roman" panose="02020603050405020304" pitchFamily="18" charset="0"/>
                          <a:cs typeface="Arial" panose="020B0604020202020204" pitchFamily="34" charset="0"/>
                        </a:rPr>
                        <a:t> </a:t>
                      </a:r>
                      <a:endParaRPr lang="en-GB" sz="1050" dirty="0">
                        <a:solidFill>
                          <a:schemeClr val="bg1"/>
                        </a:solidFill>
                        <a:effectLst/>
                        <a:latin typeface="Helvetica" pitchFamily="2" charset="0"/>
                        <a:ea typeface="Times New Roman" panose="02020603050405020304" pitchFamily="18" charset="0"/>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5614556"/>
                  </a:ext>
                </a:extLst>
              </a:tr>
              <a:tr h="259135">
                <a:tc>
                  <a:txBody>
                    <a:bodyPr/>
                    <a:lstStyle/>
                    <a:p>
                      <a:pPr>
                        <a:spcBef>
                          <a:spcPts val="300"/>
                        </a:spcBef>
                        <a:spcAft>
                          <a:spcPts val="300"/>
                        </a:spcAft>
                        <a:tabLst>
                          <a:tab pos="126365" algn="l"/>
                        </a:tabLst>
                      </a:pPr>
                      <a:r>
                        <a:rPr lang="en-GB" sz="1050" dirty="0">
                          <a:solidFill>
                            <a:schemeClr val="bg1"/>
                          </a:solidFill>
                          <a:effectLst/>
                          <a:latin typeface="Helvetica" pitchFamily="2" charset="0"/>
                          <a:ea typeface="Times New Roman" panose="02020603050405020304" pitchFamily="18" charset="0"/>
                        </a:rPr>
                        <a:t>A high level of written and oral communication skills</a:t>
                      </a: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GB" sz="1050" b="0" i="0" u="none" strike="noStrike" kern="0" cap="none" spc="0" normalizeH="0" baseline="0" noProof="0">
                          <a:ln>
                            <a:noFill/>
                          </a:ln>
                          <a:solidFill>
                            <a:prstClr val="white"/>
                          </a:solidFill>
                          <a:effectLst/>
                          <a:uLnTx/>
                          <a:uFillTx/>
                          <a:latin typeface="Helvetica" pitchFamily="2" charset="0"/>
                          <a:ea typeface="Times New Roman" panose="02020603050405020304" pitchFamily="18" charset="0"/>
                          <a:cs typeface="+mn-cs"/>
                          <a:sym typeface="Wingdings" panose="05000000000000000000" pitchFamily="2" charset="2"/>
                        </a:rPr>
                        <a:t></a:t>
                      </a:r>
                      <a:endParaRPr kumimoji="0" lang="en-GB" sz="1050" b="0" i="0" u="none" strike="noStrike" kern="0" cap="none" spc="0" normalizeH="0" baseline="0" noProof="0" dirty="0">
                        <a:ln>
                          <a:noFill/>
                        </a:ln>
                        <a:solidFill>
                          <a:prstClr val="white"/>
                        </a:solidFill>
                        <a:effectLst/>
                        <a:uLnTx/>
                        <a:uFillTx/>
                        <a:latin typeface="Helvetica" pitchFamily="2" charset="0"/>
                        <a:ea typeface="Times New Roman" panose="02020603050405020304" pitchFamily="18" charset="0"/>
                        <a:cs typeface="+mn-cs"/>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GB" sz="1050" b="1" dirty="0">
                          <a:solidFill>
                            <a:schemeClr val="bg1"/>
                          </a:solidFill>
                          <a:effectLst/>
                          <a:latin typeface="Helvetica" pitchFamily="2" charset="0"/>
                          <a:ea typeface="Times New Roman" panose="02020603050405020304" pitchFamily="18" charset="0"/>
                          <a:cs typeface="Arial" panose="020B0604020202020204" pitchFamily="34" charset="0"/>
                        </a:rPr>
                        <a:t> </a:t>
                      </a:r>
                      <a:endParaRPr lang="en-GB" sz="1050" dirty="0">
                        <a:solidFill>
                          <a:schemeClr val="bg1"/>
                        </a:solidFill>
                        <a:effectLst/>
                        <a:latin typeface="Helvetica" pitchFamily="2" charset="0"/>
                        <a:ea typeface="Times New Roman" panose="02020603050405020304" pitchFamily="18" charset="0"/>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0685976"/>
                  </a:ext>
                </a:extLst>
              </a:tr>
              <a:tr h="259135">
                <a:tc>
                  <a:txBody>
                    <a:bodyPr/>
                    <a:lstStyle/>
                    <a:p>
                      <a:pPr>
                        <a:spcBef>
                          <a:spcPts val="300"/>
                        </a:spcBef>
                        <a:spcAft>
                          <a:spcPts val="300"/>
                        </a:spcAft>
                        <a:tabLst>
                          <a:tab pos="126365" algn="l"/>
                        </a:tabLst>
                      </a:pPr>
                      <a:r>
                        <a:rPr lang="en-GB" sz="1050" dirty="0">
                          <a:solidFill>
                            <a:schemeClr val="bg1"/>
                          </a:solidFill>
                          <a:effectLst/>
                          <a:latin typeface="Helvetica" pitchFamily="2" charset="0"/>
                          <a:ea typeface="Times New Roman" panose="02020603050405020304" pitchFamily="18" charset="0"/>
                        </a:rPr>
                        <a:t>A good level of ICT skills.</a:t>
                      </a: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GB" sz="1050" b="0" i="0" u="none" strike="noStrike" kern="0" cap="none" spc="0" normalizeH="0" baseline="0" noProof="0">
                          <a:ln>
                            <a:noFill/>
                          </a:ln>
                          <a:solidFill>
                            <a:prstClr val="white"/>
                          </a:solidFill>
                          <a:effectLst/>
                          <a:uLnTx/>
                          <a:uFillTx/>
                          <a:latin typeface="Helvetica" pitchFamily="2" charset="0"/>
                          <a:ea typeface="Times New Roman" panose="02020603050405020304" pitchFamily="18" charset="0"/>
                          <a:cs typeface="+mn-cs"/>
                          <a:sym typeface="Wingdings" panose="05000000000000000000" pitchFamily="2" charset="2"/>
                        </a:rPr>
                        <a:t></a:t>
                      </a:r>
                      <a:endParaRPr kumimoji="0" lang="en-GB" sz="1050" b="0" i="0" u="none" strike="noStrike" kern="0" cap="none" spc="0" normalizeH="0" baseline="0" noProof="0" dirty="0">
                        <a:ln>
                          <a:noFill/>
                        </a:ln>
                        <a:solidFill>
                          <a:prstClr val="white"/>
                        </a:solidFill>
                        <a:effectLst/>
                        <a:uLnTx/>
                        <a:uFillTx/>
                        <a:latin typeface="Helvetica" pitchFamily="2" charset="0"/>
                        <a:ea typeface="Times New Roman" panose="02020603050405020304" pitchFamily="18" charset="0"/>
                        <a:cs typeface="+mn-cs"/>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GB" sz="1050" b="1" dirty="0">
                          <a:solidFill>
                            <a:schemeClr val="bg1"/>
                          </a:solidFill>
                          <a:effectLst/>
                          <a:latin typeface="Helvetica" pitchFamily="2" charset="0"/>
                          <a:ea typeface="Times New Roman" panose="02020603050405020304" pitchFamily="18" charset="0"/>
                          <a:cs typeface="Arial" panose="020B0604020202020204" pitchFamily="34" charset="0"/>
                        </a:rPr>
                        <a:t> </a:t>
                      </a:r>
                      <a:endParaRPr lang="en-GB" sz="1050" dirty="0">
                        <a:solidFill>
                          <a:schemeClr val="bg1"/>
                        </a:solidFill>
                        <a:effectLst/>
                        <a:latin typeface="Helvetica" pitchFamily="2" charset="0"/>
                        <a:ea typeface="Times New Roman" panose="02020603050405020304" pitchFamily="18" charset="0"/>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3860625"/>
                  </a:ext>
                </a:extLst>
              </a:tr>
              <a:tr h="259135">
                <a:tc>
                  <a:txBody>
                    <a:bodyPr/>
                    <a:lstStyle/>
                    <a:p>
                      <a:pPr>
                        <a:spcBef>
                          <a:spcPts val="300"/>
                        </a:spcBef>
                        <a:spcAft>
                          <a:spcPts val="300"/>
                        </a:spcAft>
                        <a:tabLst>
                          <a:tab pos="126365" algn="l"/>
                        </a:tabLst>
                      </a:pPr>
                      <a:r>
                        <a:rPr lang="en-GB" sz="1050" dirty="0">
                          <a:solidFill>
                            <a:schemeClr val="bg1"/>
                          </a:solidFill>
                          <a:effectLst/>
                          <a:latin typeface="Helvetica" pitchFamily="2" charset="0"/>
                          <a:ea typeface="Times New Roman" panose="02020603050405020304" pitchFamily="18" charset="0"/>
                        </a:rPr>
                        <a:t>Able to apply ICT as an effective teaching and learning strategy</a:t>
                      </a: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GB" sz="1050" b="0" i="0" u="none" strike="noStrike" kern="0" cap="none" spc="0" normalizeH="0" baseline="0" noProof="0">
                          <a:ln>
                            <a:noFill/>
                          </a:ln>
                          <a:solidFill>
                            <a:prstClr val="white"/>
                          </a:solidFill>
                          <a:effectLst/>
                          <a:uLnTx/>
                          <a:uFillTx/>
                          <a:latin typeface="Helvetica" pitchFamily="2" charset="0"/>
                          <a:ea typeface="Times New Roman" panose="02020603050405020304" pitchFamily="18" charset="0"/>
                          <a:cs typeface="+mn-cs"/>
                          <a:sym typeface="Wingdings" panose="05000000000000000000" pitchFamily="2" charset="2"/>
                        </a:rPr>
                        <a:t></a:t>
                      </a:r>
                      <a:endParaRPr kumimoji="0" lang="en-GB" sz="1050" b="0" i="0" u="none" strike="noStrike" kern="0" cap="none" spc="0" normalizeH="0" baseline="0" noProof="0" dirty="0">
                        <a:ln>
                          <a:noFill/>
                        </a:ln>
                        <a:solidFill>
                          <a:prstClr val="white"/>
                        </a:solidFill>
                        <a:effectLst/>
                        <a:uLnTx/>
                        <a:uFillTx/>
                        <a:latin typeface="Helvetica" pitchFamily="2" charset="0"/>
                        <a:ea typeface="Times New Roman" panose="02020603050405020304" pitchFamily="18" charset="0"/>
                        <a:cs typeface="+mn-cs"/>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GB" sz="1050" b="1" dirty="0">
                          <a:solidFill>
                            <a:schemeClr val="bg1"/>
                          </a:solidFill>
                          <a:effectLst/>
                          <a:latin typeface="Helvetica" pitchFamily="2" charset="0"/>
                          <a:ea typeface="Times New Roman" panose="02020603050405020304" pitchFamily="18" charset="0"/>
                          <a:cs typeface="Arial" panose="020B0604020202020204" pitchFamily="34" charset="0"/>
                        </a:rPr>
                        <a:t> </a:t>
                      </a:r>
                      <a:endParaRPr lang="en-GB" sz="1050" dirty="0">
                        <a:solidFill>
                          <a:schemeClr val="bg1"/>
                        </a:solidFill>
                        <a:effectLst/>
                        <a:latin typeface="Helvetica" pitchFamily="2" charset="0"/>
                        <a:ea typeface="Times New Roman" panose="02020603050405020304" pitchFamily="18" charset="0"/>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6708961"/>
                  </a:ext>
                </a:extLst>
              </a:tr>
              <a:tr h="259135">
                <a:tc>
                  <a:txBody>
                    <a:bodyPr/>
                    <a:lstStyle/>
                    <a:p>
                      <a:pPr>
                        <a:spcBef>
                          <a:spcPts val="300"/>
                        </a:spcBef>
                        <a:spcAft>
                          <a:spcPts val="300"/>
                        </a:spcAft>
                        <a:tabLst>
                          <a:tab pos="126365" algn="l"/>
                        </a:tabLst>
                      </a:pPr>
                      <a:r>
                        <a:rPr lang="en-GB" sz="1050" dirty="0">
                          <a:solidFill>
                            <a:schemeClr val="bg1"/>
                          </a:solidFill>
                          <a:effectLst/>
                          <a:latin typeface="Helvetica" pitchFamily="2" charset="0"/>
                          <a:ea typeface="Times New Roman" panose="02020603050405020304" pitchFamily="18" charset="0"/>
                        </a:rPr>
                        <a:t>Good interpersonal skills.</a:t>
                      </a: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GB" sz="1050" b="0" i="0" u="none" strike="noStrike" kern="0" cap="none" spc="0" normalizeH="0" baseline="0" noProof="0">
                          <a:ln>
                            <a:noFill/>
                          </a:ln>
                          <a:solidFill>
                            <a:prstClr val="white"/>
                          </a:solidFill>
                          <a:effectLst/>
                          <a:uLnTx/>
                          <a:uFillTx/>
                          <a:latin typeface="Helvetica" pitchFamily="2" charset="0"/>
                          <a:ea typeface="Times New Roman" panose="02020603050405020304" pitchFamily="18" charset="0"/>
                          <a:cs typeface="+mn-cs"/>
                          <a:sym typeface="Wingdings" panose="05000000000000000000" pitchFamily="2" charset="2"/>
                        </a:rPr>
                        <a:t></a:t>
                      </a:r>
                      <a:endParaRPr kumimoji="0" lang="en-GB" sz="1050" b="0" i="0" u="none" strike="noStrike" kern="0" cap="none" spc="0" normalizeH="0" baseline="0" noProof="0" dirty="0">
                        <a:ln>
                          <a:noFill/>
                        </a:ln>
                        <a:solidFill>
                          <a:prstClr val="white"/>
                        </a:solidFill>
                        <a:effectLst/>
                        <a:uLnTx/>
                        <a:uFillTx/>
                        <a:latin typeface="Helvetica" pitchFamily="2" charset="0"/>
                        <a:ea typeface="Times New Roman" panose="02020603050405020304" pitchFamily="18" charset="0"/>
                        <a:cs typeface="+mn-cs"/>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GB" sz="1050" b="1" dirty="0">
                          <a:solidFill>
                            <a:schemeClr val="bg1"/>
                          </a:solidFill>
                          <a:effectLst/>
                          <a:latin typeface="Helvetica" pitchFamily="2" charset="0"/>
                          <a:ea typeface="Times New Roman" panose="02020603050405020304" pitchFamily="18" charset="0"/>
                          <a:cs typeface="Arial" panose="020B0604020202020204" pitchFamily="34" charset="0"/>
                        </a:rPr>
                        <a:t> </a:t>
                      </a:r>
                      <a:endParaRPr lang="en-GB" sz="1050" dirty="0">
                        <a:solidFill>
                          <a:schemeClr val="bg1"/>
                        </a:solidFill>
                        <a:effectLst/>
                        <a:latin typeface="Helvetica" pitchFamily="2" charset="0"/>
                        <a:ea typeface="Times New Roman" panose="02020603050405020304" pitchFamily="18" charset="0"/>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9408943"/>
                  </a:ext>
                </a:extLst>
              </a:tr>
              <a:tr h="259135">
                <a:tc>
                  <a:txBody>
                    <a:bodyPr/>
                    <a:lstStyle/>
                    <a:p>
                      <a:pPr>
                        <a:spcBef>
                          <a:spcPts val="300"/>
                        </a:spcBef>
                        <a:spcAft>
                          <a:spcPts val="300"/>
                        </a:spcAft>
                        <a:tabLst>
                          <a:tab pos="126365" algn="l"/>
                        </a:tabLst>
                      </a:pPr>
                      <a:r>
                        <a:rPr lang="en-GB" sz="1050" dirty="0">
                          <a:solidFill>
                            <a:schemeClr val="bg1"/>
                          </a:solidFill>
                          <a:effectLst/>
                          <a:latin typeface="Helvetica" pitchFamily="2" charset="0"/>
                          <a:ea typeface="Times New Roman" panose="02020603050405020304" pitchFamily="18" charset="0"/>
                        </a:rPr>
                        <a:t>Able to prioritise and manage time effectively.</a:t>
                      </a: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eaLnBrk="1" fontAlgn="auto" latinLnBrk="0" hangingPunct="1">
                        <a:lnSpc>
                          <a:spcPct val="115000"/>
                        </a:lnSpc>
                        <a:spcBef>
                          <a:spcPts val="0"/>
                        </a:spcBef>
                        <a:spcAft>
                          <a:spcPts val="0"/>
                        </a:spcAft>
                        <a:buClrTx/>
                        <a:buSzTx/>
                        <a:buFontTx/>
                        <a:buNone/>
                        <a:tabLst/>
                        <a:defRPr/>
                      </a:pPr>
                      <a:r>
                        <a:rPr kumimoji="0" lang="en-GB" sz="1050" b="0" i="0" u="none" strike="noStrike" kern="0" cap="none" spc="0" normalizeH="0" baseline="0" noProof="0" dirty="0">
                          <a:ln>
                            <a:noFill/>
                          </a:ln>
                          <a:solidFill>
                            <a:prstClr val="white"/>
                          </a:solidFill>
                          <a:effectLst/>
                          <a:uLnTx/>
                          <a:uFillTx/>
                          <a:latin typeface="Helvetica" pitchFamily="2" charset="0"/>
                          <a:ea typeface="Times New Roman" panose="02020603050405020304" pitchFamily="18" charset="0"/>
                          <a:cs typeface="+mn-cs"/>
                          <a:sym typeface="Wingdings" panose="05000000000000000000" pitchFamily="2" charset="2"/>
                        </a:rPr>
                        <a:t></a:t>
                      </a:r>
                      <a:endParaRPr kumimoji="0" lang="en-GB" sz="1050" b="0" i="0" u="none" strike="noStrike" kern="0" cap="none" spc="0" normalizeH="0" baseline="0" noProof="0" dirty="0">
                        <a:ln>
                          <a:noFill/>
                        </a:ln>
                        <a:solidFill>
                          <a:prstClr val="white"/>
                        </a:solidFill>
                        <a:effectLst/>
                        <a:uLnTx/>
                        <a:uFillTx/>
                        <a:latin typeface="Helvetica" pitchFamily="2" charset="0"/>
                        <a:ea typeface="Times New Roman" panose="02020603050405020304" pitchFamily="18" charset="0"/>
                        <a:cs typeface="+mn-cs"/>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GB" sz="1050" b="1" dirty="0">
                          <a:solidFill>
                            <a:schemeClr val="bg1"/>
                          </a:solidFill>
                          <a:effectLst/>
                          <a:latin typeface="Helvetica" pitchFamily="2" charset="0"/>
                          <a:ea typeface="Calibri" panose="020F0502020204030204" pitchFamily="34" charset="0"/>
                          <a:cs typeface="Arial" panose="020B0604020202020204" pitchFamily="34" charset="0"/>
                        </a:rPr>
                        <a:t> </a:t>
                      </a:r>
                      <a:endParaRPr lang="en-GB" sz="1050" dirty="0">
                        <a:solidFill>
                          <a:schemeClr val="bg1"/>
                        </a:solidFill>
                        <a:effectLst/>
                        <a:latin typeface="Helvetica" pitchFamily="2" charset="0"/>
                        <a:ea typeface="Times New Roman" panose="02020603050405020304" pitchFamily="18" charset="0"/>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1519540"/>
                  </a:ext>
                </a:extLst>
              </a:tr>
              <a:tr h="259135">
                <a:tc>
                  <a:txBody>
                    <a:bodyPr/>
                    <a:lstStyle/>
                    <a:p>
                      <a:pPr>
                        <a:spcBef>
                          <a:spcPts val="300"/>
                        </a:spcBef>
                        <a:spcAft>
                          <a:spcPts val="300"/>
                        </a:spcAft>
                        <a:tabLst>
                          <a:tab pos="126365" algn="l"/>
                        </a:tabLst>
                      </a:pPr>
                      <a:r>
                        <a:rPr lang="en-GB" sz="1050" dirty="0">
                          <a:solidFill>
                            <a:schemeClr val="bg1"/>
                          </a:solidFill>
                          <a:effectLst/>
                          <a:latin typeface="Helvetica" pitchFamily="2" charset="0"/>
                          <a:ea typeface="Times New Roman" panose="02020603050405020304" pitchFamily="18" charset="0"/>
                        </a:rPr>
                        <a:t>Experience of leading a curriculum development initiative and securing improvement.</a:t>
                      </a: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endParaRPr lang="en-GB" sz="1050" dirty="0">
                        <a:solidFill>
                          <a:schemeClr val="bg1"/>
                        </a:solidFill>
                        <a:effectLst/>
                        <a:latin typeface="Helvetica" pitchFamily="2" charset="0"/>
                        <a:ea typeface="Times New Roman" panose="02020603050405020304" pitchFamily="18" charset="0"/>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GB" sz="1050" dirty="0">
                          <a:solidFill>
                            <a:schemeClr val="bg1"/>
                          </a:solidFill>
                          <a:effectLst/>
                          <a:latin typeface="Helvetica" pitchFamily="2" charset="0"/>
                          <a:ea typeface="Times New Roman" panose="02020603050405020304" pitchFamily="18" charset="0"/>
                          <a:sym typeface="Wingdings" panose="05000000000000000000" pitchFamily="2" charset="2"/>
                        </a:rPr>
                        <a:t></a:t>
                      </a:r>
                      <a:endParaRPr lang="en-GB" sz="1050" dirty="0">
                        <a:solidFill>
                          <a:schemeClr val="bg1"/>
                        </a:solidFill>
                        <a:effectLst/>
                        <a:latin typeface="Helvetica" pitchFamily="2" charset="0"/>
                        <a:ea typeface="Times New Roman" panose="02020603050405020304" pitchFamily="18" charset="0"/>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6018194"/>
                  </a:ext>
                </a:extLst>
              </a:tr>
              <a:tr h="259135">
                <a:tc gridSpan="3">
                  <a:txBody>
                    <a:bodyPr/>
                    <a:lstStyle/>
                    <a:p>
                      <a:pPr>
                        <a:spcBef>
                          <a:spcPts val="300"/>
                        </a:spcBef>
                        <a:spcAft>
                          <a:spcPts val="300"/>
                        </a:spcAft>
                      </a:pPr>
                      <a:r>
                        <a:rPr lang="en-GB" sz="1050" b="1" dirty="0">
                          <a:solidFill>
                            <a:schemeClr val="bg1"/>
                          </a:solidFill>
                          <a:effectLst/>
                          <a:latin typeface="Helvetica" pitchFamily="2" charset="0"/>
                          <a:ea typeface="Times New Roman" panose="02020603050405020304" pitchFamily="18" charset="0"/>
                          <a:cs typeface="Arial" panose="020B0604020202020204" pitchFamily="34" charset="0"/>
                        </a:rPr>
                        <a:t>Approach to Work</a:t>
                      </a:r>
                      <a:endParaRPr lang="en-GB" sz="1050" dirty="0">
                        <a:solidFill>
                          <a:schemeClr val="bg1"/>
                        </a:solidFill>
                        <a:effectLst/>
                        <a:latin typeface="Helvetica" pitchFamily="2" charset="0"/>
                        <a:ea typeface="Times New Roman" panose="02020603050405020304" pitchFamily="18" charset="0"/>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7A47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930196908"/>
                  </a:ext>
                </a:extLst>
              </a:tr>
              <a:tr h="259135">
                <a:tc>
                  <a:txBody>
                    <a:bodyPr/>
                    <a:lstStyle/>
                    <a:p>
                      <a:pPr>
                        <a:spcBef>
                          <a:spcPts val="300"/>
                        </a:spcBef>
                        <a:spcAft>
                          <a:spcPts val="300"/>
                        </a:spcAft>
                        <a:tabLst>
                          <a:tab pos="126365" algn="l"/>
                        </a:tabLst>
                      </a:pPr>
                      <a:r>
                        <a:rPr lang="en-GB" sz="1050" dirty="0">
                          <a:solidFill>
                            <a:schemeClr val="bg1"/>
                          </a:solidFill>
                          <a:effectLst/>
                          <a:latin typeface="Helvetica" pitchFamily="2" charset="0"/>
                          <a:ea typeface="Calibri" panose="020F0502020204030204" pitchFamily="34" charset="0"/>
                          <a:cs typeface="Arial" panose="020B0604020202020204" pitchFamily="34" charset="0"/>
                        </a:rPr>
                        <a:t>Commitment to the Academy’s Christian ethos</a:t>
                      </a:r>
                      <a:endParaRPr lang="en-GB" sz="1050" dirty="0">
                        <a:solidFill>
                          <a:schemeClr val="bg1"/>
                        </a:solidFill>
                        <a:effectLst/>
                        <a:latin typeface="Helvetica" pitchFamily="2" charset="0"/>
                        <a:ea typeface="Times New Roman" panose="02020603050405020304" pitchFamily="18" charset="0"/>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en-GB" sz="1050" b="1" dirty="0">
                          <a:solidFill>
                            <a:schemeClr val="bg1"/>
                          </a:solidFill>
                          <a:effectLst/>
                          <a:latin typeface="Helvetica" pitchFamily="2" charset="0"/>
                          <a:ea typeface="Calibri" panose="020F0502020204030204" pitchFamily="34" charset="0"/>
                          <a:cs typeface="Arial" panose="020B0604020202020204" pitchFamily="34" charset="0"/>
                          <a:sym typeface="Wingdings" panose="05000000000000000000" pitchFamily="2" charset="2"/>
                        </a:rPr>
                        <a:t></a:t>
                      </a:r>
                      <a:endParaRPr lang="en-GB" sz="1050" dirty="0">
                        <a:solidFill>
                          <a:schemeClr val="bg1"/>
                        </a:solidFill>
                        <a:effectLst/>
                        <a:latin typeface="Helvetica" pitchFamily="2" charset="0"/>
                        <a:ea typeface="Times New Roman" panose="02020603050405020304" pitchFamily="18" charset="0"/>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GB" sz="1050" b="1" dirty="0">
                          <a:solidFill>
                            <a:schemeClr val="bg1"/>
                          </a:solidFill>
                          <a:effectLst/>
                          <a:latin typeface="Helvetica" pitchFamily="2" charset="0"/>
                          <a:ea typeface="Times New Roman" panose="02020603050405020304" pitchFamily="18" charset="0"/>
                          <a:cs typeface="Arial" panose="020B0604020202020204" pitchFamily="34" charset="0"/>
                        </a:rPr>
                        <a:t> </a:t>
                      </a:r>
                      <a:endParaRPr lang="en-GB" sz="1050" dirty="0">
                        <a:solidFill>
                          <a:schemeClr val="bg1"/>
                        </a:solidFill>
                        <a:effectLst/>
                        <a:latin typeface="Helvetica" pitchFamily="2" charset="0"/>
                        <a:ea typeface="Times New Roman" panose="02020603050405020304" pitchFamily="18" charset="0"/>
                      </a:endParaRPr>
                    </a:p>
                  </a:txBody>
                  <a:tcPr marL="54037" marR="540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2451098"/>
                  </a:ext>
                </a:extLst>
              </a:tr>
            </a:tbl>
          </a:graphicData>
        </a:graphic>
      </p:graphicFrame>
    </p:spTree>
    <p:extLst>
      <p:ext uri="{BB962C8B-B14F-4D97-AF65-F5344CB8AC3E}">
        <p14:creationId xmlns:p14="http://schemas.microsoft.com/office/powerpoint/2010/main" val="643587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87997" y="287998"/>
            <a:ext cx="6984365" cy="8910320"/>
          </a:xfrm>
          <a:custGeom>
            <a:avLst/>
            <a:gdLst/>
            <a:ahLst/>
            <a:cxnLst/>
            <a:rect l="l" t="t" r="r" b="b"/>
            <a:pathLst>
              <a:path w="6984365" h="8910320">
                <a:moveTo>
                  <a:pt x="6983996" y="0"/>
                </a:moveTo>
                <a:lnTo>
                  <a:pt x="0" y="0"/>
                </a:lnTo>
                <a:lnTo>
                  <a:pt x="0" y="8910002"/>
                </a:lnTo>
                <a:lnTo>
                  <a:pt x="6983996" y="8910002"/>
                </a:lnTo>
                <a:lnTo>
                  <a:pt x="6983996" y="0"/>
                </a:lnTo>
                <a:close/>
              </a:path>
            </a:pathLst>
          </a:custGeom>
          <a:solidFill>
            <a:srgbClr val="07A479"/>
          </a:solidFill>
          <a:ln>
            <a:solidFill>
              <a:srgbClr val="07A479"/>
            </a:solidFill>
          </a:ln>
        </p:spPr>
        <p:txBody>
          <a:bodyPr wrap="square" lIns="0" tIns="0" rIns="0" bIns="0" rtlCol="0"/>
          <a:lstStyle/>
          <a:p>
            <a:pPr algn="l" rtl="0"/>
            <a:endParaRPr/>
          </a:p>
        </p:txBody>
      </p:sp>
      <p:sp>
        <p:nvSpPr>
          <p:cNvPr id="4" name="object 4"/>
          <p:cNvSpPr/>
          <p:nvPr/>
        </p:nvSpPr>
        <p:spPr>
          <a:xfrm>
            <a:off x="287997" y="9258007"/>
            <a:ext cx="6984365" cy="1146175"/>
          </a:xfrm>
          <a:custGeom>
            <a:avLst/>
            <a:gdLst/>
            <a:ahLst/>
            <a:cxnLst/>
            <a:rect l="l" t="t" r="r" b="b"/>
            <a:pathLst>
              <a:path w="6984365" h="1146175">
                <a:moveTo>
                  <a:pt x="6983996" y="0"/>
                </a:moveTo>
                <a:lnTo>
                  <a:pt x="0" y="0"/>
                </a:lnTo>
                <a:lnTo>
                  <a:pt x="0" y="1145997"/>
                </a:lnTo>
                <a:lnTo>
                  <a:pt x="6983996" y="1145997"/>
                </a:lnTo>
                <a:lnTo>
                  <a:pt x="6983996" y="0"/>
                </a:lnTo>
                <a:close/>
              </a:path>
            </a:pathLst>
          </a:custGeom>
          <a:solidFill>
            <a:srgbClr val="88292D"/>
          </a:solidFill>
        </p:spPr>
        <p:txBody>
          <a:bodyPr wrap="square" lIns="0" tIns="0" rIns="0" bIns="0" rtlCol="0"/>
          <a:lstStyle/>
          <a:p>
            <a:endParaRPr/>
          </a:p>
        </p:txBody>
      </p:sp>
      <p:grpSp>
        <p:nvGrpSpPr>
          <p:cNvPr id="75" name="object 75"/>
          <p:cNvGrpSpPr/>
          <p:nvPr/>
        </p:nvGrpSpPr>
        <p:grpSpPr>
          <a:xfrm>
            <a:off x="1672631" y="9722923"/>
            <a:ext cx="368935" cy="143510"/>
            <a:chOff x="1672631" y="9722923"/>
            <a:chExt cx="368935" cy="143510"/>
          </a:xfrm>
        </p:grpSpPr>
        <p:pic>
          <p:nvPicPr>
            <p:cNvPr id="76" name="object 76"/>
            <p:cNvPicPr/>
            <p:nvPr/>
          </p:nvPicPr>
          <p:blipFill>
            <a:blip r:embed="rId2" cstate="screen">
              <a:extLst>
                <a:ext uri="{28A0092B-C50C-407E-A947-70E740481C1C}">
                  <a14:useLocalDpi xmlns:a14="http://schemas.microsoft.com/office/drawing/2010/main"/>
                </a:ext>
              </a:extLst>
            </a:blip>
            <a:stretch>
              <a:fillRect/>
            </a:stretch>
          </p:blipFill>
          <p:spPr>
            <a:xfrm>
              <a:off x="1672631" y="9723354"/>
              <a:ext cx="142125" cy="143078"/>
            </a:xfrm>
            <a:prstGeom prst="rect">
              <a:avLst/>
            </a:prstGeom>
          </p:spPr>
        </p:pic>
        <p:sp>
          <p:nvSpPr>
            <p:cNvPr id="77" name="object 77"/>
            <p:cNvSpPr/>
            <p:nvPr/>
          </p:nvSpPr>
          <p:spPr>
            <a:xfrm>
              <a:off x="1834413" y="9722929"/>
              <a:ext cx="207010" cy="143510"/>
            </a:xfrm>
            <a:custGeom>
              <a:avLst/>
              <a:gdLst/>
              <a:ahLst/>
              <a:cxnLst/>
              <a:rect l="l" t="t" r="r" b="b"/>
              <a:pathLst>
                <a:path w="207010" h="143509">
                  <a:moveTo>
                    <a:pt x="90081" y="120650"/>
                  </a:moveTo>
                  <a:lnTo>
                    <a:pt x="24066" y="120650"/>
                  </a:lnTo>
                  <a:lnTo>
                    <a:pt x="24066" y="0"/>
                  </a:lnTo>
                  <a:lnTo>
                    <a:pt x="0" y="0"/>
                  </a:lnTo>
                  <a:lnTo>
                    <a:pt x="0" y="120650"/>
                  </a:lnTo>
                  <a:lnTo>
                    <a:pt x="0" y="143510"/>
                  </a:lnTo>
                  <a:lnTo>
                    <a:pt x="90081" y="143510"/>
                  </a:lnTo>
                  <a:lnTo>
                    <a:pt x="90081" y="120650"/>
                  </a:lnTo>
                  <a:close/>
                </a:path>
                <a:path w="207010" h="143509">
                  <a:moveTo>
                    <a:pt x="206870" y="120650"/>
                  </a:moveTo>
                  <a:lnTo>
                    <a:pt x="140855" y="120650"/>
                  </a:lnTo>
                  <a:lnTo>
                    <a:pt x="140855" y="0"/>
                  </a:lnTo>
                  <a:lnTo>
                    <a:pt x="116789" y="0"/>
                  </a:lnTo>
                  <a:lnTo>
                    <a:pt x="116789" y="120650"/>
                  </a:lnTo>
                  <a:lnTo>
                    <a:pt x="116789" y="143510"/>
                  </a:lnTo>
                  <a:lnTo>
                    <a:pt x="206870" y="143510"/>
                  </a:lnTo>
                  <a:lnTo>
                    <a:pt x="206870" y="120650"/>
                  </a:lnTo>
                  <a:close/>
                </a:path>
              </a:pathLst>
            </a:custGeom>
            <a:solidFill>
              <a:srgbClr val="FFFFFF"/>
            </a:solidFill>
          </p:spPr>
          <p:txBody>
            <a:bodyPr wrap="square" lIns="0" tIns="0" rIns="0" bIns="0" rtlCol="0"/>
            <a:lstStyle/>
            <a:p>
              <a:endParaRPr/>
            </a:p>
          </p:txBody>
        </p:sp>
      </p:grpSp>
      <p:grpSp>
        <p:nvGrpSpPr>
          <p:cNvPr id="78" name="object 78"/>
          <p:cNvGrpSpPr/>
          <p:nvPr/>
        </p:nvGrpSpPr>
        <p:grpSpPr>
          <a:xfrm>
            <a:off x="1677412" y="9656722"/>
            <a:ext cx="1156335" cy="406400"/>
            <a:chOff x="1677412" y="9656722"/>
            <a:chExt cx="1156335" cy="406400"/>
          </a:xfrm>
        </p:grpSpPr>
        <p:pic>
          <p:nvPicPr>
            <p:cNvPr id="79" name="object 79"/>
            <p:cNvPicPr/>
            <p:nvPr/>
          </p:nvPicPr>
          <p:blipFill>
            <a:blip r:embed="rId3" cstate="screen">
              <a:extLst>
                <a:ext uri="{28A0092B-C50C-407E-A947-70E740481C1C}">
                  <a14:useLocalDpi xmlns:a14="http://schemas.microsoft.com/office/drawing/2010/main"/>
                </a:ext>
              </a:extLst>
            </a:blip>
            <a:stretch>
              <a:fillRect/>
            </a:stretch>
          </p:blipFill>
          <p:spPr>
            <a:xfrm>
              <a:off x="2750027" y="9720718"/>
              <a:ext cx="83172" cy="148145"/>
            </a:xfrm>
            <a:prstGeom prst="rect">
              <a:avLst/>
            </a:prstGeom>
          </p:spPr>
        </p:pic>
        <p:pic>
          <p:nvPicPr>
            <p:cNvPr id="80" name="object 80"/>
            <p:cNvPicPr/>
            <p:nvPr/>
          </p:nvPicPr>
          <p:blipFill>
            <a:blip r:embed="rId4" cstate="screen">
              <a:extLst>
                <a:ext uri="{28A0092B-C50C-407E-A947-70E740481C1C}">
                  <a14:useLocalDpi xmlns:a14="http://schemas.microsoft.com/office/drawing/2010/main"/>
                </a:ext>
              </a:extLst>
            </a:blip>
            <a:stretch>
              <a:fillRect/>
            </a:stretch>
          </p:blipFill>
          <p:spPr>
            <a:xfrm>
              <a:off x="1677412" y="9656722"/>
              <a:ext cx="1156293" cy="406253"/>
            </a:xfrm>
            <a:prstGeom prst="rect">
              <a:avLst/>
            </a:prstGeom>
          </p:spPr>
        </p:pic>
      </p:grpSp>
      <p:sp>
        <p:nvSpPr>
          <p:cNvPr id="81" name="object 81"/>
          <p:cNvSpPr/>
          <p:nvPr/>
        </p:nvSpPr>
        <p:spPr>
          <a:xfrm>
            <a:off x="1083868" y="9626155"/>
            <a:ext cx="502284" cy="484505"/>
          </a:xfrm>
          <a:custGeom>
            <a:avLst/>
            <a:gdLst/>
            <a:ahLst/>
            <a:cxnLst/>
            <a:rect l="l" t="t" r="r" b="b"/>
            <a:pathLst>
              <a:path w="502284" h="484504">
                <a:moveTo>
                  <a:pt x="202349" y="197802"/>
                </a:moveTo>
                <a:lnTo>
                  <a:pt x="201968" y="198120"/>
                </a:lnTo>
                <a:lnTo>
                  <a:pt x="202285" y="198120"/>
                </a:lnTo>
                <a:lnTo>
                  <a:pt x="202349" y="197802"/>
                </a:lnTo>
                <a:close/>
              </a:path>
              <a:path w="502284" h="484504">
                <a:moveTo>
                  <a:pt x="233705" y="364705"/>
                </a:moveTo>
                <a:lnTo>
                  <a:pt x="220497" y="327952"/>
                </a:lnTo>
                <a:lnTo>
                  <a:pt x="128092" y="272402"/>
                </a:lnTo>
                <a:lnTo>
                  <a:pt x="110312" y="264820"/>
                </a:lnTo>
                <a:lnTo>
                  <a:pt x="106565" y="266446"/>
                </a:lnTo>
                <a:lnTo>
                  <a:pt x="103136" y="271576"/>
                </a:lnTo>
                <a:lnTo>
                  <a:pt x="101841" y="278180"/>
                </a:lnTo>
                <a:lnTo>
                  <a:pt x="104952" y="284213"/>
                </a:lnTo>
                <a:lnTo>
                  <a:pt x="110794" y="289534"/>
                </a:lnTo>
                <a:lnTo>
                  <a:pt x="117690" y="294017"/>
                </a:lnTo>
                <a:lnTo>
                  <a:pt x="125971" y="299161"/>
                </a:lnTo>
                <a:lnTo>
                  <a:pt x="135255" y="305206"/>
                </a:lnTo>
                <a:lnTo>
                  <a:pt x="145948" y="312331"/>
                </a:lnTo>
                <a:lnTo>
                  <a:pt x="154482" y="317728"/>
                </a:lnTo>
                <a:lnTo>
                  <a:pt x="158013" y="321183"/>
                </a:lnTo>
                <a:lnTo>
                  <a:pt x="157187" y="324154"/>
                </a:lnTo>
                <a:lnTo>
                  <a:pt x="152628" y="328129"/>
                </a:lnTo>
                <a:lnTo>
                  <a:pt x="146342" y="331965"/>
                </a:lnTo>
                <a:lnTo>
                  <a:pt x="139776" y="333540"/>
                </a:lnTo>
                <a:lnTo>
                  <a:pt x="132676" y="332943"/>
                </a:lnTo>
                <a:lnTo>
                  <a:pt x="61645" y="297459"/>
                </a:lnTo>
                <a:lnTo>
                  <a:pt x="34099" y="247357"/>
                </a:lnTo>
                <a:lnTo>
                  <a:pt x="20396" y="213677"/>
                </a:lnTo>
                <a:lnTo>
                  <a:pt x="17399" y="208559"/>
                </a:lnTo>
                <a:lnTo>
                  <a:pt x="12966" y="207924"/>
                </a:lnTo>
                <a:lnTo>
                  <a:pt x="5384" y="210439"/>
                </a:lnTo>
                <a:lnTo>
                  <a:pt x="660" y="215138"/>
                </a:lnTo>
                <a:lnTo>
                  <a:pt x="0" y="221818"/>
                </a:lnTo>
                <a:lnTo>
                  <a:pt x="1193" y="227799"/>
                </a:lnTo>
                <a:lnTo>
                  <a:pt x="2070" y="230378"/>
                </a:lnTo>
                <a:lnTo>
                  <a:pt x="38265" y="329780"/>
                </a:lnTo>
                <a:lnTo>
                  <a:pt x="45326" y="343928"/>
                </a:lnTo>
                <a:lnTo>
                  <a:pt x="52412" y="347256"/>
                </a:lnTo>
                <a:lnTo>
                  <a:pt x="151371" y="397586"/>
                </a:lnTo>
                <a:lnTo>
                  <a:pt x="159270" y="404241"/>
                </a:lnTo>
                <a:lnTo>
                  <a:pt x="157607" y="418795"/>
                </a:lnTo>
                <a:lnTo>
                  <a:pt x="155486" y="435152"/>
                </a:lnTo>
                <a:lnTo>
                  <a:pt x="152412" y="456907"/>
                </a:lnTo>
                <a:lnTo>
                  <a:pt x="148450" y="484085"/>
                </a:lnTo>
                <a:lnTo>
                  <a:pt x="233705" y="451231"/>
                </a:lnTo>
                <a:lnTo>
                  <a:pt x="233705" y="399592"/>
                </a:lnTo>
                <a:lnTo>
                  <a:pt x="209702" y="399592"/>
                </a:lnTo>
                <a:lnTo>
                  <a:pt x="209702" y="368414"/>
                </a:lnTo>
                <a:lnTo>
                  <a:pt x="233705" y="368414"/>
                </a:lnTo>
                <a:lnTo>
                  <a:pt x="233705" y="364705"/>
                </a:lnTo>
                <a:close/>
              </a:path>
              <a:path w="502284" h="484504">
                <a:moveTo>
                  <a:pt x="238163" y="233680"/>
                </a:moveTo>
                <a:lnTo>
                  <a:pt x="235432" y="229870"/>
                </a:lnTo>
                <a:lnTo>
                  <a:pt x="232371" y="227330"/>
                </a:lnTo>
                <a:lnTo>
                  <a:pt x="228701" y="223520"/>
                </a:lnTo>
                <a:lnTo>
                  <a:pt x="220510" y="217170"/>
                </a:lnTo>
                <a:lnTo>
                  <a:pt x="212712" y="212090"/>
                </a:lnTo>
                <a:lnTo>
                  <a:pt x="205981" y="208280"/>
                </a:lnTo>
                <a:lnTo>
                  <a:pt x="201041" y="207010"/>
                </a:lnTo>
                <a:lnTo>
                  <a:pt x="199339" y="205740"/>
                </a:lnTo>
                <a:lnTo>
                  <a:pt x="197675" y="205740"/>
                </a:lnTo>
                <a:lnTo>
                  <a:pt x="197548" y="204470"/>
                </a:lnTo>
                <a:lnTo>
                  <a:pt x="197332" y="204470"/>
                </a:lnTo>
                <a:lnTo>
                  <a:pt x="193751" y="168910"/>
                </a:lnTo>
                <a:lnTo>
                  <a:pt x="193954" y="162560"/>
                </a:lnTo>
                <a:lnTo>
                  <a:pt x="194919" y="153670"/>
                </a:lnTo>
                <a:lnTo>
                  <a:pt x="196684" y="143510"/>
                </a:lnTo>
                <a:lnTo>
                  <a:pt x="199415" y="134620"/>
                </a:lnTo>
                <a:lnTo>
                  <a:pt x="190157" y="124460"/>
                </a:lnTo>
                <a:lnTo>
                  <a:pt x="150393" y="99060"/>
                </a:lnTo>
                <a:lnTo>
                  <a:pt x="134747" y="95250"/>
                </a:lnTo>
                <a:lnTo>
                  <a:pt x="127609" y="95250"/>
                </a:lnTo>
                <a:lnTo>
                  <a:pt x="106997" y="99060"/>
                </a:lnTo>
                <a:lnTo>
                  <a:pt x="89725" y="106680"/>
                </a:lnTo>
                <a:lnTo>
                  <a:pt x="76263" y="115570"/>
                </a:lnTo>
                <a:lnTo>
                  <a:pt x="67132" y="124460"/>
                </a:lnTo>
                <a:lnTo>
                  <a:pt x="65709" y="125730"/>
                </a:lnTo>
                <a:lnTo>
                  <a:pt x="69075" y="125730"/>
                </a:lnTo>
                <a:lnTo>
                  <a:pt x="73964" y="124460"/>
                </a:lnTo>
                <a:lnTo>
                  <a:pt x="79768" y="124460"/>
                </a:lnTo>
                <a:lnTo>
                  <a:pt x="119799" y="142240"/>
                </a:lnTo>
                <a:lnTo>
                  <a:pt x="165455" y="195580"/>
                </a:lnTo>
                <a:lnTo>
                  <a:pt x="188341" y="215900"/>
                </a:lnTo>
                <a:lnTo>
                  <a:pt x="216687" y="229870"/>
                </a:lnTo>
                <a:lnTo>
                  <a:pt x="223786" y="232410"/>
                </a:lnTo>
                <a:lnTo>
                  <a:pt x="231013" y="233680"/>
                </a:lnTo>
                <a:lnTo>
                  <a:pt x="238163" y="233680"/>
                </a:lnTo>
                <a:close/>
              </a:path>
              <a:path w="502284" h="484504">
                <a:moveTo>
                  <a:pt x="304203" y="45720"/>
                </a:moveTo>
                <a:lnTo>
                  <a:pt x="302006" y="27940"/>
                </a:lnTo>
                <a:lnTo>
                  <a:pt x="297662" y="13970"/>
                </a:lnTo>
                <a:lnTo>
                  <a:pt x="292950" y="2540"/>
                </a:lnTo>
                <a:lnTo>
                  <a:pt x="291655" y="0"/>
                </a:lnTo>
                <a:lnTo>
                  <a:pt x="290360" y="6350"/>
                </a:lnTo>
                <a:lnTo>
                  <a:pt x="287756" y="13970"/>
                </a:lnTo>
                <a:lnTo>
                  <a:pt x="268503" y="45720"/>
                </a:lnTo>
                <a:lnTo>
                  <a:pt x="254939" y="57150"/>
                </a:lnTo>
                <a:lnTo>
                  <a:pt x="222885" y="78740"/>
                </a:lnTo>
                <a:lnTo>
                  <a:pt x="191985" y="111760"/>
                </a:lnTo>
                <a:lnTo>
                  <a:pt x="188087" y="118110"/>
                </a:lnTo>
                <a:lnTo>
                  <a:pt x="192493" y="123190"/>
                </a:lnTo>
                <a:lnTo>
                  <a:pt x="196659" y="127000"/>
                </a:lnTo>
                <a:lnTo>
                  <a:pt x="200596" y="130810"/>
                </a:lnTo>
                <a:lnTo>
                  <a:pt x="228511" y="95250"/>
                </a:lnTo>
                <a:lnTo>
                  <a:pt x="264109" y="76200"/>
                </a:lnTo>
                <a:lnTo>
                  <a:pt x="282854" y="69850"/>
                </a:lnTo>
                <a:lnTo>
                  <a:pt x="289534" y="67310"/>
                </a:lnTo>
                <a:lnTo>
                  <a:pt x="296100" y="66040"/>
                </a:lnTo>
                <a:lnTo>
                  <a:pt x="302475" y="63500"/>
                </a:lnTo>
                <a:lnTo>
                  <a:pt x="304203" y="45720"/>
                </a:lnTo>
                <a:close/>
              </a:path>
              <a:path w="502284" h="484504">
                <a:moveTo>
                  <a:pt x="321767" y="274320"/>
                </a:moveTo>
                <a:lnTo>
                  <a:pt x="288810" y="250190"/>
                </a:lnTo>
                <a:lnTo>
                  <a:pt x="283730" y="241300"/>
                </a:lnTo>
                <a:lnTo>
                  <a:pt x="278587" y="232410"/>
                </a:lnTo>
                <a:lnTo>
                  <a:pt x="275399" y="227330"/>
                </a:lnTo>
                <a:lnTo>
                  <a:pt x="273354" y="224790"/>
                </a:lnTo>
                <a:lnTo>
                  <a:pt x="268566" y="217170"/>
                </a:lnTo>
                <a:lnTo>
                  <a:pt x="263144" y="212090"/>
                </a:lnTo>
                <a:lnTo>
                  <a:pt x="256921" y="205740"/>
                </a:lnTo>
                <a:lnTo>
                  <a:pt x="249732" y="201930"/>
                </a:lnTo>
                <a:lnTo>
                  <a:pt x="243687" y="199390"/>
                </a:lnTo>
                <a:lnTo>
                  <a:pt x="237210" y="198120"/>
                </a:lnTo>
                <a:lnTo>
                  <a:pt x="221767" y="198120"/>
                </a:lnTo>
                <a:lnTo>
                  <a:pt x="213131" y="200660"/>
                </a:lnTo>
                <a:lnTo>
                  <a:pt x="205651" y="203200"/>
                </a:lnTo>
                <a:lnTo>
                  <a:pt x="204254" y="203200"/>
                </a:lnTo>
                <a:lnTo>
                  <a:pt x="202984" y="204470"/>
                </a:lnTo>
                <a:lnTo>
                  <a:pt x="203898" y="204470"/>
                </a:lnTo>
                <a:lnTo>
                  <a:pt x="206336" y="205740"/>
                </a:lnTo>
                <a:lnTo>
                  <a:pt x="211505" y="208280"/>
                </a:lnTo>
                <a:lnTo>
                  <a:pt x="217525" y="210820"/>
                </a:lnTo>
                <a:lnTo>
                  <a:pt x="224066" y="215900"/>
                </a:lnTo>
                <a:lnTo>
                  <a:pt x="230784" y="220980"/>
                </a:lnTo>
                <a:lnTo>
                  <a:pt x="235204" y="224790"/>
                </a:lnTo>
                <a:lnTo>
                  <a:pt x="238798" y="229870"/>
                </a:lnTo>
                <a:lnTo>
                  <a:pt x="244081" y="236220"/>
                </a:lnTo>
                <a:lnTo>
                  <a:pt x="258089" y="259080"/>
                </a:lnTo>
                <a:lnTo>
                  <a:pt x="265925" y="269240"/>
                </a:lnTo>
                <a:lnTo>
                  <a:pt x="276313" y="275590"/>
                </a:lnTo>
                <a:lnTo>
                  <a:pt x="282359" y="279400"/>
                </a:lnTo>
                <a:lnTo>
                  <a:pt x="303174" y="279400"/>
                </a:lnTo>
                <a:lnTo>
                  <a:pt x="310464" y="278130"/>
                </a:lnTo>
                <a:lnTo>
                  <a:pt x="316788" y="276860"/>
                </a:lnTo>
                <a:lnTo>
                  <a:pt x="321767" y="274320"/>
                </a:lnTo>
                <a:close/>
              </a:path>
              <a:path w="502284" h="484504">
                <a:moveTo>
                  <a:pt x="379501" y="226060"/>
                </a:moveTo>
                <a:lnTo>
                  <a:pt x="356501" y="226060"/>
                </a:lnTo>
                <a:lnTo>
                  <a:pt x="347865" y="223520"/>
                </a:lnTo>
                <a:lnTo>
                  <a:pt x="337705" y="219710"/>
                </a:lnTo>
                <a:lnTo>
                  <a:pt x="327672" y="213360"/>
                </a:lnTo>
                <a:lnTo>
                  <a:pt x="317512" y="205740"/>
                </a:lnTo>
                <a:lnTo>
                  <a:pt x="307009" y="198120"/>
                </a:lnTo>
                <a:lnTo>
                  <a:pt x="302463" y="194310"/>
                </a:lnTo>
                <a:lnTo>
                  <a:pt x="297726" y="191770"/>
                </a:lnTo>
                <a:lnTo>
                  <a:pt x="290563" y="186690"/>
                </a:lnTo>
                <a:lnTo>
                  <a:pt x="265112" y="176530"/>
                </a:lnTo>
                <a:lnTo>
                  <a:pt x="256590" y="176530"/>
                </a:lnTo>
                <a:lnTo>
                  <a:pt x="255562" y="175260"/>
                </a:lnTo>
                <a:lnTo>
                  <a:pt x="249059" y="175260"/>
                </a:lnTo>
                <a:lnTo>
                  <a:pt x="243789" y="176530"/>
                </a:lnTo>
                <a:lnTo>
                  <a:pt x="237744" y="179070"/>
                </a:lnTo>
                <a:lnTo>
                  <a:pt x="235648" y="179070"/>
                </a:lnTo>
                <a:lnTo>
                  <a:pt x="227076" y="182880"/>
                </a:lnTo>
                <a:lnTo>
                  <a:pt x="219405" y="187960"/>
                </a:lnTo>
                <a:lnTo>
                  <a:pt x="212788" y="193040"/>
                </a:lnTo>
                <a:lnTo>
                  <a:pt x="207391" y="198120"/>
                </a:lnTo>
                <a:lnTo>
                  <a:pt x="205740" y="199390"/>
                </a:lnTo>
                <a:lnTo>
                  <a:pt x="207645" y="199390"/>
                </a:lnTo>
                <a:lnTo>
                  <a:pt x="211874" y="198120"/>
                </a:lnTo>
                <a:lnTo>
                  <a:pt x="214909" y="196850"/>
                </a:lnTo>
                <a:lnTo>
                  <a:pt x="222199" y="195580"/>
                </a:lnTo>
                <a:lnTo>
                  <a:pt x="226491" y="194310"/>
                </a:lnTo>
                <a:lnTo>
                  <a:pt x="237566" y="194310"/>
                </a:lnTo>
                <a:lnTo>
                  <a:pt x="273075" y="218440"/>
                </a:lnTo>
                <a:lnTo>
                  <a:pt x="278676" y="227330"/>
                </a:lnTo>
                <a:lnTo>
                  <a:pt x="280035" y="228600"/>
                </a:lnTo>
                <a:lnTo>
                  <a:pt x="284327" y="232410"/>
                </a:lnTo>
                <a:lnTo>
                  <a:pt x="286423" y="233680"/>
                </a:lnTo>
                <a:lnTo>
                  <a:pt x="295351" y="240030"/>
                </a:lnTo>
                <a:lnTo>
                  <a:pt x="304520" y="245110"/>
                </a:lnTo>
                <a:lnTo>
                  <a:pt x="314363" y="248920"/>
                </a:lnTo>
                <a:lnTo>
                  <a:pt x="325335" y="250190"/>
                </a:lnTo>
                <a:lnTo>
                  <a:pt x="327380" y="251460"/>
                </a:lnTo>
                <a:lnTo>
                  <a:pt x="328396" y="251460"/>
                </a:lnTo>
                <a:lnTo>
                  <a:pt x="344449" y="248920"/>
                </a:lnTo>
                <a:lnTo>
                  <a:pt x="358724" y="241300"/>
                </a:lnTo>
                <a:lnTo>
                  <a:pt x="370382" y="233680"/>
                </a:lnTo>
                <a:lnTo>
                  <a:pt x="378637" y="227330"/>
                </a:lnTo>
                <a:lnTo>
                  <a:pt x="379501" y="226060"/>
                </a:lnTo>
                <a:close/>
              </a:path>
              <a:path w="502284" h="484504">
                <a:moveTo>
                  <a:pt x="380479" y="35560"/>
                </a:moveTo>
                <a:lnTo>
                  <a:pt x="380352" y="25400"/>
                </a:lnTo>
                <a:lnTo>
                  <a:pt x="379730" y="19050"/>
                </a:lnTo>
                <a:lnTo>
                  <a:pt x="378625" y="11430"/>
                </a:lnTo>
                <a:lnTo>
                  <a:pt x="378460" y="10160"/>
                </a:lnTo>
                <a:lnTo>
                  <a:pt x="348234" y="46990"/>
                </a:lnTo>
                <a:lnTo>
                  <a:pt x="302069" y="67310"/>
                </a:lnTo>
                <a:lnTo>
                  <a:pt x="283756" y="72390"/>
                </a:lnTo>
                <a:lnTo>
                  <a:pt x="265188" y="78740"/>
                </a:lnTo>
                <a:lnTo>
                  <a:pt x="230390" y="97790"/>
                </a:lnTo>
                <a:lnTo>
                  <a:pt x="205270" y="128270"/>
                </a:lnTo>
                <a:lnTo>
                  <a:pt x="202882" y="133350"/>
                </a:lnTo>
                <a:lnTo>
                  <a:pt x="202679" y="134620"/>
                </a:lnTo>
                <a:lnTo>
                  <a:pt x="202526" y="134620"/>
                </a:lnTo>
                <a:lnTo>
                  <a:pt x="202133" y="135890"/>
                </a:lnTo>
                <a:lnTo>
                  <a:pt x="196748" y="180340"/>
                </a:lnTo>
                <a:lnTo>
                  <a:pt x="197650" y="189230"/>
                </a:lnTo>
                <a:lnTo>
                  <a:pt x="198869" y="196850"/>
                </a:lnTo>
                <a:lnTo>
                  <a:pt x="199034" y="198120"/>
                </a:lnTo>
                <a:lnTo>
                  <a:pt x="219049" y="158750"/>
                </a:lnTo>
                <a:lnTo>
                  <a:pt x="220395" y="157480"/>
                </a:lnTo>
                <a:lnTo>
                  <a:pt x="220700" y="156210"/>
                </a:lnTo>
                <a:lnTo>
                  <a:pt x="254114" y="134620"/>
                </a:lnTo>
                <a:lnTo>
                  <a:pt x="272199" y="130810"/>
                </a:lnTo>
                <a:lnTo>
                  <a:pt x="286346" y="130810"/>
                </a:lnTo>
                <a:lnTo>
                  <a:pt x="291426" y="132080"/>
                </a:lnTo>
                <a:lnTo>
                  <a:pt x="296456" y="132080"/>
                </a:lnTo>
                <a:lnTo>
                  <a:pt x="336931" y="116840"/>
                </a:lnTo>
                <a:lnTo>
                  <a:pt x="370865" y="82550"/>
                </a:lnTo>
                <a:lnTo>
                  <a:pt x="379653" y="50800"/>
                </a:lnTo>
                <a:lnTo>
                  <a:pt x="380479" y="35560"/>
                </a:lnTo>
                <a:close/>
              </a:path>
              <a:path w="502284" h="484504">
                <a:moveTo>
                  <a:pt x="406133" y="127000"/>
                </a:moveTo>
                <a:lnTo>
                  <a:pt x="400799" y="129540"/>
                </a:lnTo>
                <a:lnTo>
                  <a:pt x="393090" y="134620"/>
                </a:lnTo>
                <a:lnTo>
                  <a:pt x="382917" y="138430"/>
                </a:lnTo>
                <a:lnTo>
                  <a:pt x="370166" y="142240"/>
                </a:lnTo>
                <a:lnTo>
                  <a:pt x="366077" y="143510"/>
                </a:lnTo>
                <a:lnTo>
                  <a:pt x="357289" y="143510"/>
                </a:lnTo>
                <a:lnTo>
                  <a:pt x="343293" y="142240"/>
                </a:lnTo>
                <a:lnTo>
                  <a:pt x="296773" y="134620"/>
                </a:lnTo>
                <a:lnTo>
                  <a:pt x="272453" y="134620"/>
                </a:lnTo>
                <a:lnTo>
                  <a:pt x="233438" y="148590"/>
                </a:lnTo>
                <a:lnTo>
                  <a:pt x="222961" y="158750"/>
                </a:lnTo>
                <a:lnTo>
                  <a:pt x="222631" y="158750"/>
                </a:lnTo>
                <a:lnTo>
                  <a:pt x="222262" y="160020"/>
                </a:lnTo>
                <a:lnTo>
                  <a:pt x="221589" y="160020"/>
                </a:lnTo>
                <a:lnTo>
                  <a:pt x="221284" y="161290"/>
                </a:lnTo>
                <a:lnTo>
                  <a:pt x="220954" y="161290"/>
                </a:lnTo>
                <a:lnTo>
                  <a:pt x="214680" y="170180"/>
                </a:lnTo>
                <a:lnTo>
                  <a:pt x="209677" y="179070"/>
                </a:lnTo>
                <a:lnTo>
                  <a:pt x="203123" y="194310"/>
                </a:lnTo>
                <a:lnTo>
                  <a:pt x="202349" y="197802"/>
                </a:lnTo>
                <a:lnTo>
                  <a:pt x="205016" y="195580"/>
                </a:lnTo>
                <a:lnTo>
                  <a:pt x="206971" y="194310"/>
                </a:lnTo>
                <a:lnTo>
                  <a:pt x="233527" y="176530"/>
                </a:lnTo>
                <a:lnTo>
                  <a:pt x="236067" y="176530"/>
                </a:lnTo>
                <a:lnTo>
                  <a:pt x="242201" y="173990"/>
                </a:lnTo>
                <a:lnTo>
                  <a:pt x="248208" y="172720"/>
                </a:lnTo>
                <a:lnTo>
                  <a:pt x="257822" y="172720"/>
                </a:lnTo>
                <a:lnTo>
                  <a:pt x="267690" y="173990"/>
                </a:lnTo>
                <a:lnTo>
                  <a:pt x="276948" y="176530"/>
                </a:lnTo>
                <a:lnTo>
                  <a:pt x="285661" y="180340"/>
                </a:lnTo>
                <a:lnTo>
                  <a:pt x="293890" y="185420"/>
                </a:lnTo>
                <a:lnTo>
                  <a:pt x="333006" y="190500"/>
                </a:lnTo>
                <a:lnTo>
                  <a:pt x="339979" y="189230"/>
                </a:lnTo>
                <a:lnTo>
                  <a:pt x="346951" y="189230"/>
                </a:lnTo>
                <a:lnTo>
                  <a:pt x="361111" y="184150"/>
                </a:lnTo>
                <a:lnTo>
                  <a:pt x="378320" y="172720"/>
                </a:lnTo>
                <a:lnTo>
                  <a:pt x="391109" y="157480"/>
                </a:lnTo>
                <a:lnTo>
                  <a:pt x="399199" y="143510"/>
                </a:lnTo>
                <a:lnTo>
                  <a:pt x="399935" y="142240"/>
                </a:lnTo>
                <a:lnTo>
                  <a:pt x="405206" y="129540"/>
                </a:lnTo>
                <a:lnTo>
                  <a:pt x="406133" y="127000"/>
                </a:lnTo>
                <a:close/>
              </a:path>
              <a:path w="502284" h="484504">
                <a:moveTo>
                  <a:pt x="502031" y="215747"/>
                </a:moveTo>
                <a:lnTo>
                  <a:pt x="499795" y="212864"/>
                </a:lnTo>
                <a:lnTo>
                  <a:pt x="494106" y="210439"/>
                </a:lnTo>
                <a:lnTo>
                  <a:pt x="485800" y="210604"/>
                </a:lnTo>
                <a:lnTo>
                  <a:pt x="480123" y="215696"/>
                </a:lnTo>
                <a:lnTo>
                  <a:pt x="476872" y="221691"/>
                </a:lnTo>
                <a:lnTo>
                  <a:pt x="475830" y="224586"/>
                </a:lnTo>
                <a:lnTo>
                  <a:pt x="458254" y="263118"/>
                </a:lnTo>
                <a:lnTo>
                  <a:pt x="437578" y="296430"/>
                </a:lnTo>
                <a:lnTo>
                  <a:pt x="390118" y="322897"/>
                </a:lnTo>
                <a:lnTo>
                  <a:pt x="359752" y="333540"/>
                </a:lnTo>
                <a:lnTo>
                  <a:pt x="353199" y="331965"/>
                </a:lnTo>
                <a:lnTo>
                  <a:pt x="346913" y="328129"/>
                </a:lnTo>
                <a:lnTo>
                  <a:pt x="344436" y="322859"/>
                </a:lnTo>
                <a:lnTo>
                  <a:pt x="347103" y="317741"/>
                </a:lnTo>
                <a:lnTo>
                  <a:pt x="381838" y="294017"/>
                </a:lnTo>
                <a:lnTo>
                  <a:pt x="388747" y="289534"/>
                </a:lnTo>
                <a:lnTo>
                  <a:pt x="394589" y="284213"/>
                </a:lnTo>
                <a:lnTo>
                  <a:pt x="397700" y="278180"/>
                </a:lnTo>
                <a:lnTo>
                  <a:pt x="396392" y="271576"/>
                </a:lnTo>
                <a:lnTo>
                  <a:pt x="390220" y="267843"/>
                </a:lnTo>
                <a:lnTo>
                  <a:pt x="381901" y="268566"/>
                </a:lnTo>
                <a:lnTo>
                  <a:pt x="296583" y="316915"/>
                </a:lnTo>
                <a:lnTo>
                  <a:pt x="269811" y="347675"/>
                </a:lnTo>
                <a:lnTo>
                  <a:pt x="265798" y="364705"/>
                </a:lnTo>
                <a:lnTo>
                  <a:pt x="265798" y="368414"/>
                </a:lnTo>
                <a:lnTo>
                  <a:pt x="289572" y="368414"/>
                </a:lnTo>
                <a:lnTo>
                  <a:pt x="289572" y="399592"/>
                </a:lnTo>
                <a:lnTo>
                  <a:pt x="265798" y="399592"/>
                </a:lnTo>
                <a:lnTo>
                  <a:pt x="265798" y="451231"/>
                </a:lnTo>
                <a:lnTo>
                  <a:pt x="351053" y="484085"/>
                </a:lnTo>
                <a:lnTo>
                  <a:pt x="346710" y="454533"/>
                </a:lnTo>
                <a:lnTo>
                  <a:pt x="344309" y="437883"/>
                </a:lnTo>
                <a:lnTo>
                  <a:pt x="343001" y="428015"/>
                </a:lnTo>
                <a:lnTo>
                  <a:pt x="341909" y="418795"/>
                </a:lnTo>
                <a:lnTo>
                  <a:pt x="340245" y="404241"/>
                </a:lnTo>
                <a:lnTo>
                  <a:pt x="348145" y="397586"/>
                </a:lnTo>
                <a:lnTo>
                  <a:pt x="441604" y="349923"/>
                </a:lnTo>
                <a:lnTo>
                  <a:pt x="447128" y="347256"/>
                </a:lnTo>
                <a:lnTo>
                  <a:pt x="454190" y="343928"/>
                </a:lnTo>
                <a:lnTo>
                  <a:pt x="459384" y="333540"/>
                </a:lnTo>
                <a:lnTo>
                  <a:pt x="461264" y="329780"/>
                </a:lnTo>
                <a:lnTo>
                  <a:pt x="497433" y="230378"/>
                </a:lnTo>
                <a:lnTo>
                  <a:pt x="501142" y="220967"/>
                </a:lnTo>
                <a:lnTo>
                  <a:pt x="502031" y="215747"/>
                </a:lnTo>
                <a:close/>
              </a:path>
            </a:pathLst>
          </a:custGeom>
          <a:solidFill>
            <a:srgbClr val="FFFFFF"/>
          </a:solidFill>
        </p:spPr>
        <p:txBody>
          <a:bodyPr wrap="square" lIns="0" tIns="0" rIns="0" bIns="0" rtlCol="0"/>
          <a:lstStyle/>
          <a:p>
            <a:endParaRPr/>
          </a:p>
        </p:txBody>
      </p:sp>
      <p:sp>
        <p:nvSpPr>
          <p:cNvPr id="82" name="object 82"/>
          <p:cNvSpPr txBox="1"/>
          <p:nvPr/>
        </p:nvSpPr>
        <p:spPr>
          <a:xfrm>
            <a:off x="1674213" y="9488087"/>
            <a:ext cx="1072515" cy="144780"/>
          </a:xfrm>
          <a:prstGeom prst="rect">
            <a:avLst/>
          </a:prstGeom>
        </p:spPr>
        <p:txBody>
          <a:bodyPr vert="horz" wrap="square" lIns="0" tIns="16510" rIns="0" bIns="0" rtlCol="0">
            <a:spAutoFit/>
          </a:bodyPr>
          <a:lstStyle/>
          <a:p>
            <a:pPr marL="12700">
              <a:lnSpc>
                <a:spcPct val="100000"/>
              </a:lnSpc>
              <a:spcBef>
                <a:spcPts val="130"/>
              </a:spcBef>
            </a:pPr>
            <a:r>
              <a:rPr sz="750" dirty="0">
                <a:solidFill>
                  <a:srgbClr val="FFFFFF"/>
                </a:solidFill>
                <a:latin typeface="GillSansNova-Book"/>
                <a:cs typeface="GillSansNova-Book"/>
              </a:rPr>
              <a:t>PROUD</a:t>
            </a:r>
            <a:r>
              <a:rPr sz="750" spc="50" dirty="0">
                <a:solidFill>
                  <a:srgbClr val="FFFFFF"/>
                </a:solidFill>
                <a:latin typeface="GillSansNova-Book"/>
                <a:cs typeface="GillSansNova-Book"/>
              </a:rPr>
              <a:t> </a:t>
            </a:r>
            <a:r>
              <a:rPr sz="750" dirty="0">
                <a:solidFill>
                  <a:srgbClr val="FFFFFF"/>
                </a:solidFill>
                <a:latin typeface="GillSansNova-Book"/>
                <a:cs typeface="GillSansNova-Book"/>
              </a:rPr>
              <a:t>TO</a:t>
            </a:r>
            <a:r>
              <a:rPr sz="750" spc="60" dirty="0">
                <a:solidFill>
                  <a:srgbClr val="FFFFFF"/>
                </a:solidFill>
                <a:latin typeface="GillSansNova-Book"/>
                <a:cs typeface="GillSansNova-Book"/>
              </a:rPr>
              <a:t> </a:t>
            </a:r>
            <a:r>
              <a:rPr sz="750" dirty="0">
                <a:solidFill>
                  <a:srgbClr val="FFFFFF"/>
                </a:solidFill>
                <a:latin typeface="GillSansNova-Book"/>
                <a:cs typeface="GillSansNova-Book"/>
              </a:rPr>
              <a:t>BE</a:t>
            </a:r>
            <a:r>
              <a:rPr sz="750" spc="60" dirty="0">
                <a:solidFill>
                  <a:srgbClr val="FFFFFF"/>
                </a:solidFill>
                <a:latin typeface="GillSansNova-Book"/>
                <a:cs typeface="GillSansNova-Book"/>
              </a:rPr>
              <a:t> </a:t>
            </a:r>
            <a:r>
              <a:rPr sz="750" dirty="0">
                <a:solidFill>
                  <a:srgbClr val="FFFFFF"/>
                </a:solidFill>
                <a:latin typeface="GillSansNova-Book"/>
                <a:cs typeface="GillSansNova-Book"/>
              </a:rPr>
              <a:t>PART</a:t>
            </a:r>
            <a:r>
              <a:rPr sz="750" spc="65" dirty="0">
                <a:solidFill>
                  <a:srgbClr val="FFFFFF"/>
                </a:solidFill>
                <a:latin typeface="GillSansNova-Book"/>
                <a:cs typeface="GillSansNova-Book"/>
              </a:rPr>
              <a:t> </a:t>
            </a:r>
            <a:r>
              <a:rPr sz="750" spc="-25" dirty="0">
                <a:solidFill>
                  <a:srgbClr val="FFFFFF"/>
                </a:solidFill>
                <a:latin typeface="GillSansNova-Book"/>
                <a:cs typeface="GillSansNova-Book"/>
              </a:rPr>
              <a:t>OF</a:t>
            </a:r>
            <a:endParaRPr sz="750">
              <a:latin typeface="GillSansNova-Book"/>
              <a:cs typeface="GillSansNova-Book"/>
            </a:endParaRPr>
          </a:p>
        </p:txBody>
      </p:sp>
      <p:sp>
        <p:nvSpPr>
          <p:cNvPr id="88" name="object 88"/>
          <p:cNvSpPr txBox="1"/>
          <p:nvPr/>
        </p:nvSpPr>
        <p:spPr>
          <a:xfrm>
            <a:off x="1175298" y="6673784"/>
            <a:ext cx="5803351" cy="2207271"/>
          </a:xfrm>
          <a:prstGeom prst="rect">
            <a:avLst/>
          </a:prstGeom>
        </p:spPr>
        <p:txBody>
          <a:bodyPr vert="horz" wrap="square" lIns="0" tIns="12700" rIns="0" bIns="0" rtlCol="0">
            <a:spAutoFit/>
          </a:bodyPr>
          <a:lstStyle/>
          <a:p>
            <a:pPr marL="12700" marR="2425065">
              <a:lnSpc>
                <a:spcPct val="125000"/>
              </a:lnSpc>
              <a:spcBef>
                <a:spcPts val="100"/>
              </a:spcBef>
            </a:pPr>
            <a:r>
              <a:rPr lang="en-GB" sz="1000" dirty="0">
                <a:solidFill>
                  <a:srgbClr val="FFFFFF"/>
                </a:solidFill>
                <a:latin typeface="Helvetica" pitchFamily="2" charset="0"/>
                <a:cs typeface="GillSansNova-Book"/>
              </a:rPr>
              <a:t>Hope Academy</a:t>
            </a:r>
            <a:br>
              <a:rPr lang="en-GB" sz="1000" dirty="0">
                <a:solidFill>
                  <a:srgbClr val="FFFFFF"/>
                </a:solidFill>
                <a:latin typeface="Helvetica" pitchFamily="2" charset="0"/>
                <a:cs typeface="GillSansNova-Book"/>
              </a:rPr>
            </a:br>
            <a:r>
              <a:rPr lang="en-GB" sz="1000" dirty="0">
                <a:solidFill>
                  <a:srgbClr val="FFFFFF"/>
                </a:solidFill>
                <a:latin typeface="Helvetica" pitchFamily="2" charset="0"/>
                <a:cs typeface="GillSansNova-Book"/>
              </a:rPr>
              <a:t>Ashton Road</a:t>
            </a:r>
            <a:br>
              <a:rPr lang="en-GB" sz="1000" dirty="0">
                <a:solidFill>
                  <a:srgbClr val="FFFFFF"/>
                </a:solidFill>
                <a:latin typeface="Helvetica" pitchFamily="2" charset="0"/>
                <a:cs typeface="GillSansNova-Book"/>
              </a:rPr>
            </a:br>
            <a:r>
              <a:rPr lang="en-GB" sz="1000" dirty="0">
                <a:solidFill>
                  <a:srgbClr val="FFFFFF"/>
                </a:solidFill>
                <a:latin typeface="Helvetica" pitchFamily="2" charset="0"/>
                <a:cs typeface="GillSansNova-Book"/>
              </a:rPr>
              <a:t>Newton-le-Willows</a:t>
            </a:r>
          </a:p>
          <a:p>
            <a:pPr marL="12700" marR="2425065">
              <a:lnSpc>
                <a:spcPct val="125000"/>
              </a:lnSpc>
              <a:spcBef>
                <a:spcPts val="100"/>
              </a:spcBef>
            </a:pPr>
            <a:r>
              <a:rPr lang="en-GB" sz="1000" dirty="0">
                <a:solidFill>
                  <a:srgbClr val="FFFFFF"/>
                </a:solidFill>
                <a:latin typeface="Helvetica" pitchFamily="2" charset="0"/>
                <a:cs typeface="GillSansNova-Book"/>
              </a:rPr>
              <a:t>Merseyside</a:t>
            </a:r>
            <a:br>
              <a:rPr lang="en-GB" sz="1000" dirty="0">
                <a:solidFill>
                  <a:srgbClr val="FFFFFF"/>
                </a:solidFill>
                <a:latin typeface="Helvetica" pitchFamily="2" charset="0"/>
                <a:cs typeface="GillSansNova-Book"/>
              </a:rPr>
            </a:br>
            <a:r>
              <a:rPr lang="en-GB" sz="1000" dirty="0">
                <a:solidFill>
                  <a:srgbClr val="FFFFFF"/>
                </a:solidFill>
                <a:latin typeface="Helvetica" pitchFamily="2" charset="0"/>
                <a:cs typeface="GillSansNova-Book"/>
              </a:rPr>
              <a:t>WA12 0AQ</a:t>
            </a:r>
            <a:br>
              <a:rPr lang="en-GB" sz="1000" dirty="0">
                <a:solidFill>
                  <a:srgbClr val="FFFFFF"/>
                </a:solidFill>
                <a:latin typeface="Helvetica" pitchFamily="2" charset="0"/>
                <a:cs typeface="GillSansNova-Book"/>
              </a:rPr>
            </a:br>
            <a:r>
              <a:rPr lang="en-GB" sz="1000" dirty="0">
                <a:solidFill>
                  <a:srgbClr val="FFFFFF"/>
                </a:solidFill>
                <a:latin typeface="Helvetica" pitchFamily="2" charset="0"/>
                <a:cs typeface="GillSansNova-Book"/>
              </a:rPr>
              <a:t>Tel: 01744 671930</a:t>
            </a:r>
          </a:p>
          <a:p>
            <a:pPr marL="12700" marR="2425065">
              <a:lnSpc>
                <a:spcPct val="125000"/>
              </a:lnSpc>
              <a:spcBef>
                <a:spcPts val="100"/>
              </a:spcBef>
            </a:pPr>
            <a:r>
              <a:rPr sz="1000" dirty="0">
                <a:solidFill>
                  <a:srgbClr val="FFFFFF"/>
                </a:solidFill>
                <a:latin typeface="Helvetica" pitchFamily="2" charset="0"/>
                <a:cs typeface="GillSansNova-Book"/>
              </a:rPr>
              <a:t>Email:</a:t>
            </a:r>
            <a:r>
              <a:rPr sz="1000" spc="-10" dirty="0">
                <a:solidFill>
                  <a:srgbClr val="FFFFFF"/>
                </a:solidFill>
                <a:latin typeface="Helvetica" pitchFamily="2" charset="0"/>
                <a:cs typeface="GillSansNova-Book"/>
              </a:rPr>
              <a:t> </a:t>
            </a:r>
            <a:r>
              <a:rPr lang="en-GB" sz="1000" spc="-10" dirty="0">
                <a:solidFill>
                  <a:schemeClr val="bg1"/>
                </a:solidFill>
                <a:latin typeface="Helvetica" pitchFamily="2" charset="0"/>
                <a:cs typeface="GillSansNova-Book"/>
              </a:rPr>
              <a:t>enquiries@hopeacademy.org.uk</a:t>
            </a:r>
            <a:endParaRPr lang="en-GB" sz="1000" b="0" i="0" dirty="0">
              <a:solidFill>
                <a:schemeClr val="bg1"/>
              </a:solidFill>
              <a:effectLst/>
              <a:latin typeface="Helvetica" pitchFamily="2" charset="0"/>
            </a:endParaRPr>
          </a:p>
          <a:p>
            <a:pPr marL="12700" marR="2425065">
              <a:lnSpc>
                <a:spcPct val="125000"/>
              </a:lnSpc>
              <a:spcBef>
                <a:spcPts val="100"/>
              </a:spcBef>
            </a:pPr>
            <a:endParaRPr sz="1000" dirty="0">
              <a:latin typeface="Helvetica" pitchFamily="2" charset="0"/>
              <a:cs typeface="GillSansNova-Book"/>
            </a:endParaRPr>
          </a:p>
          <a:p>
            <a:pPr marL="12700">
              <a:lnSpc>
                <a:spcPct val="100000"/>
              </a:lnSpc>
            </a:pPr>
            <a:r>
              <a:rPr lang="en-GB" sz="800" dirty="0">
                <a:solidFill>
                  <a:srgbClr val="FFFFFF"/>
                </a:solidFill>
                <a:latin typeface="Helvetica" pitchFamily="2" charset="0"/>
                <a:cs typeface="GillSansNova-Book"/>
              </a:rPr>
              <a:t>Hope Academy i</a:t>
            </a:r>
            <a:r>
              <a:rPr sz="800" dirty="0">
                <a:solidFill>
                  <a:srgbClr val="FFFFFF"/>
                </a:solidFill>
                <a:latin typeface="Helvetica" pitchFamily="2" charset="0"/>
                <a:cs typeface="GillSansNova-Book"/>
              </a:rPr>
              <a:t>s</a:t>
            </a:r>
            <a:r>
              <a:rPr sz="800" spc="-5" dirty="0">
                <a:solidFill>
                  <a:srgbClr val="FFFFFF"/>
                </a:solidFill>
                <a:latin typeface="Helvetica" pitchFamily="2" charset="0"/>
                <a:cs typeface="GillSansNova-Book"/>
              </a:rPr>
              <a:t> </a:t>
            </a:r>
            <a:r>
              <a:rPr sz="800" dirty="0">
                <a:solidFill>
                  <a:srgbClr val="FFFFFF"/>
                </a:solidFill>
                <a:latin typeface="Helvetica" pitchFamily="2" charset="0"/>
                <a:cs typeface="GillSansNova-Book"/>
              </a:rPr>
              <a:t>proud to</a:t>
            </a:r>
            <a:r>
              <a:rPr sz="800" spc="-5" dirty="0">
                <a:solidFill>
                  <a:srgbClr val="FFFFFF"/>
                </a:solidFill>
                <a:latin typeface="Helvetica" pitchFamily="2" charset="0"/>
                <a:cs typeface="GillSansNova-Book"/>
              </a:rPr>
              <a:t> </a:t>
            </a:r>
            <a:r>
              <a:rPr sz="800" dirty="0">
                <a:solidFill>
                  <a:srgbClr val="FFFFFF"/>
                </a:solidFill>
                <a:latin typeface="Helvetica" pitchFamily="2" charset="0"/>
                <a:cs typeface="GillSansNova-Book"/>
              </a:rPr>
              <a:t>be a</a:t>
            </a:r>
            <a:r>
              <a:rPr sz="800" spc="-5" dirty="0">
                <a:solidFill>
                  <a:srgbClr val="FFFFFF"/>
                </a:solidFill>
                <a:latin typeface="Helvetica" pitchFamily="2" charset="0"/>
                <a:cs typeface="GillSansNova-Book"/>
              </a:rPr>
              <a:t> </a:t>
            </a:r>
            <a:r>
              <a:rPr sz="800" dirty="0">
                <a:solidFill>
                  <a:srgbClr val="FFFFFF"/>
                </a:solidFill>
                <a:latin typeface="Helvetica" pitchFamily="2" charset="0"/>
                <a:cs typeface="GillSansNova-Book"/>
              </a:rPr>
              <a:t>member of</a:t>
            </a:r>
            <a:r>
              <a:rPr sz="800" spc="-5" dirty="0">
                <a:solidFill>
                  <a:srgbClr val="FFFFFF"/>
                </a:solidFill>
                <a:latin typeface="Helvetica" pitchFamily="2" charset="0"/>
                <a:cs typeface="GillSansNova-Book"/>
              </a:rPr>
              <a:t> </a:t>
            </a:r>
            <a:r>
              <a:rPr sz="800" dirty="0">
                <a:solidFill>
                  <a:srgbClr val="FFFFFF"/>
                </a:solidFill>
                <a:latin typeface="Helvetica" pitchFamily="2" charset="0"/>
                <a:cs typeface="GillSansNova-Book"/>
              </a:rPr>
              <a:t>the All</a:t>
            </a:r>
            <a:r>
              <a:rPr sz="800" spc="-5" dirty="0">
                <a:solidFill>
                  <a:srgbClr val="FFFFFF"/>
                </a:solidFill>
                <a:latin typeface="Helvetica" pitchFamily="2" charset="0"/>
                <a:cs typeface="GillSansNova-Book"/>
              </a:rPr>
              <a:t> </a:t>
            </a:r>
            <a:r>
              <a:rPr sz="800" dirty="0">
                <a:solidFill>
                  <a:srgbClr val="FFFFFF"/>
                </a:solidFill>
                <a:latin typeface="Helvetica" pitchFamily="2" charset="0"/>
                <a:cs typeface="GillSansNova-Book"/>
              </a:rPr>
              <a:t>Saints Multi</a:t>
            </a:r>
            <a:r>
              <a:rPr sz="800" spc="-5" dirty="0">
                <a:solidFill>
                  <a:srgbClr val="FFFFFF"/>
                </a:solidFill>
                <a:latin typeface="Helvetica" pitchFamily="2" charset="0"/>
                <a:cs typeface="GillSansNova-Book"/>
              </a:rPr>
              <a:t> </a:t>
            </a:r>
            <a:r>
              <a:rPr sz="800" dirty="0">
                <a:solidFill>
                  <a:srgbClr val="FFFFFF"/>
                </a:solidFill>
                <a:latin typeface="Helvetica" pitchFamily="2" charset="0"/>
                <a:cs typeface="GillSansNova-Book"/>
              </a:rPr>
              <a:t>Academy </a:t>
            </a:r>
            <a:r>
              <a:rPr sz="800" spc="-10" dirty="0">
                <a:solidFill>
                  <a:srgbClr val="FFFFFF"/>
                </a:solidFill>
                <a:latin typeface="Helvetica" pitchFamily="2" charset="0"/>
                <a:cs typeface="GillSansNova-Book"/>
              </a:rPr>
              <a:t>Trust.</a:t>
            </a:r>
            <a:endParaRPr sz="800" dirty="0">
              <a:latin typeface="Helvetica" pitchFamily="2" charset="0"/>
              <a:cs typeface="GillSansNova-Book"/>
            </a:endParaRPr>
          </a:p>
          <a:p>
            <a:pPr marL="12700" marR="5080">
              <a:lnSpc>
                <a:spcPct val="135400"/>
              </a:lnSpc>
            </a:pPr>
            <a:r>
              <a:rPr sz="800" dirty="0">
                <a:solidFill>
                  <a:srgbClr val="FFFFFF"/>
                </a:solidFill>
                <a:latin typeface="Helvetica" pitchFamily="2" charset="0"/>
                <a:cs typeface="GillSansNova-Book"/>
              </a:rPr>
              <a:t>All</a:t>
            </a:r>
            <a:r>
              <a:rPr sz="800" spc="-20" dirty="0">
                <a:solidFill>
                  <a:srgbClr val="FFFFFF"/>
                </a:solidFill>
                <a:latin typeface="Helvetica" pitchFamily="2" charset="0"/>
                <a:cs typeface="GillSansNova-Book"/>
              </a:rPr>
              <a:t> </a:t>
            </a:r>
            <a:r>
              <a:rPr sz="800" dirty="0">
                <a:solidFill>
                  <a:srgbClr val="FFFFFF"/>
                </a:solidFill>
                <a:latin typeface="Helvetica" pitchFamily="2" charset="0"/>
                <a:cs typeface="GillSansNova-Book"/>
              </a:rPr>
              <a:t>Saints</a:t>
            </a:r>
            <a:r>
              <a:rPr sz="800" spc="-5" dirty="0">
                <a:solidFill>
                  <a:srgbClr val="FFFFFF"/>
                </a:solidFill>
                <a:latin typeface="Helvetica" pitchFamily="2" charset="0"/>
                <a:cs typeface="GillSansNova-Book"/>
              </a:rPr>
              <a:t> </a:t>
            </a:r>
            <a:r>
              <a:rPr sz="800" dirty="0">
                <a:solidFill>
                  <a:srgbClr val="FFFFFF"/>
                </a:solidFill>
                <a:latin typeface="Helvetica" pitchFamily="2" charset="0"/>
                <a:cs typeface="GillSansNova-Book"/>
              </a:rPr>
              <a:t>Multi</a:t>
            </a:r>
            <a:r>
              <a:rPr sz="800" spc="-5" dirty="0">
                <a:solidFill>
                  <a:srgbClr val="FFFFFF"/>
                </a:solidFill>
                <a:latin typeface="Helvetica" pitchFamily="2" charset="0"/>
                <a:cs typeface="GillSansNova-Book"/>
              </a:rPr>
              <a:t> </a:t>
            </a:r>
            <a:r>
              <a:rPr sz="800" dirty="0">
                <a:solidFill>
                  <a:srgbClr val="FFFFFF"/>
                </a:solidFill>
                <a:latin typeface="Helvetica" pitchFamily="2" charset="0"/>
                <a:cs typeface="GillSansNova-Book"/>
              </a:rPr>
              <a:t>Academy</a:t>
            </a:r>
            <a:r>
              <a:rPr sz="800" spc="-5" dirty="0">
                <a:solidFill>
                  <a:srgbClr val="FFFFFF"/>
                </a:solidFill>
                <a:latin typeface="Helvetica" pitchFamily="2" charset="0"/>
                <a:cs typeface="GillSansNova-Book"/>
              </a:rPr>
              <a:t> </a:t>
            </a:r>
            <a:r>
              <a:rPr sz="800" spc="-10" dirty="0">
                <a:solidFill>
                  <a:srgbClr val="FFFFFF"/>
                </a:solidFill>
                <a:latin typeface="Helvetica" pitchFamily="2" charset="0"/>
                <a:cs typeface="GillSansNova-Book"/>
              </a:rPr>
              <a:t>Trust</a:t>
            </a:r>
            <a:r>
              <a:rPr sz="800" spc="-5" dirty="0">
                <a:solidFill>
                  <a:srgbClr val="FFFFFF"/>
                </a:solidFill>
                <a:latin typeface="Helvetica" pitchFamily="2" charset="0"/>
                <a:cs typeface="GillSansNova-Book"/>
              </a:rPr>
              <a:t> </a:t>
            </a:r>
            <a:r>
              <a:rPr sz="800" dirty="0">
                <a:solidFill>
                  <a:srgbClr val="FFFFFF"/>
                </a:solidFill>
                <a:latin typeface="Helvetica" pitchFamily="2" charset="0"/>
                <a:cs typeface="GillSansNova-Book"/>
              </a:rPr>
              <a:t>is</a:t>
            </a:r>
            <a:r>
              <a:rPr sz="800" spc="-10" dirty="0">
                <a:solidFill>
                  <a:srgbClr val="FFFFFF"/>
                </a:solidFill>
                <a:latin typeface="Helvetica" pitchFamily="2" charset="0"/>
                <a:cs typeface="GillSansNova-Book"/>
              </a:rPr>
              <a:t> </a:t>
            </a:r>
            <a:r>
              <a:rPr sz="800" dirty="0">
                <a:solidFill>
                  <a:srgbClr val="FFFFFF"/>
                </a:solidFill>
                <a:latin typeface="Helvetica" pitchFamily="2" charset="0"/>
                <a:cs typeface="GillSansNova-Book"/>
              </a:rPr>
              <a:t>the</a:t>
            </a:r>
            <a:r>
              <a:rPr sz="800" spc="-5" dirty="0">
                <a:solidFill>
                  <a:srgbClr val="FFFFFF"/>
                </a:solidFill>
                <a:latin typeface="Helvetica" pitchFamily="2" charset="0"/>
                <a:cs typeface="GillSansNova-Book"/>
              </a:rPr>
              <a:t> </a:t>
            </a:r>
            <a:r>
              <a:rPr sz="800" dirty="0">
                <a:solidFill>
                  <a:srgbClr val="FFFFFF"/>
                </a:solidFill>
                <a:latin typeface="Helvetica" pitchFamily="2" charset="0"/>
                <a:cs typeface="GillSansNova-Book"/>
              </a:rPr>
              <a:t>operating</a:t>
            </a:r>
            <a:r>
              <a:rPr sz="800" spc="-5" dirty="0">
                <a:solidFill>
                  <a:srgbClr val="FFFFFF"/>
                </a:solidFill>
                <a:latin typeface="Helvetica" pitchFamily="2" charset="0"/>
                <a:cs typeface="GillSansNova-Book"/>
              </a:rPr>
              <a:t> </a:t>
            </a:r>
            <a:r>
              <a:rPr sz="800" dirty="0">
                <a:solidFill>
                  <a:srgbClr val="FFFFFF"/>
                </a:solidFill>
                <a:latin typeface="Helvetica" pitchFamily="2" charset="0"/>
                <a:cs typeface="GillSansNova-Book"/>
              </a:rPr>
              <a:t>name</a:t>
            </a:r>
            <a:r>
              <a:rPr sz="800" spc="-5" dirty="0">
                <a:solidFill>
                  <a:srgbClr val="FFFFFF"/>
                </a:solidFill>
                <a:latin typeface="Helvetica" pitchFamily="2" charset="0"/>
                <a:cs typeface="GillSansNova-Book"/>
              </a:rPr>
              <a:t> </a:t>
            </a:r>
            <a:r>
              <a:rPr sz="800" dirty="0">
                <a:solidFill>
                  <a:srgbClr val="FFFFFF"/>
                </a:solidFill>
                <a:latin typeface="Helvetica" pitchFamily="2" charset="0"/>
                <a:cs typeface="GillSansNova-Book"/>
              </a:rPr>
              <a:t>for</a:t>
            </a:r>
            <a:r>
              <a:rPr sz="800" spc="-5" dirty="0">
                <a:solidFill>
                  <a:srgbClr val="FFFFFF"/>
                </a:solidFill>
                <a:latin typeface="Helvetica" pitchFamily="2" charset="0"/>
                <a:cs typeface="GillSansNova-Book"/>
              </a:rPr>
              <a:t> </a:t>
            </a:r>
            <a:r>
              <a:rPr sz="800" dirty="0">
                <a:solidFill>
                  <a:srgbClr val="FFFFFF"/>
                </a:solidFill>
                <a:latin typeface="Helvetica" pitchFamily="2" charset="0"/>
                <a:cs typeface="GillSansNova-Book"/>
              </a:rPr>
              <a:t>the</a:t>
            </a:r>
            <a:r>
              <a:rPr sz="800" spc="-5" dirty="0">
                <a:solidFill>
                  <a:srgbClr val="FFFFFF"/>
                </a:solidFill>
                <a:latin typeface="Helvetica" pitchFamily="2" charset="0"/>
                <a:cs typeface="GillSansNova-Book"/>
              </a:rPr>
              <a:t> </a:t>
            </a:r>
            <a:r>
              <a:rPr sz="800" dirty="0">
                <a:solidFill>
                  <a:srgbClr val="FFFFFF"/>
                </a:solidFill>
                <a:latin typeface="Helvetica" pitchFamily="2" charset="0"/>
                <a:cs typeface="GillSansNova-Book"/>
              </a:rPr>
              <a:t>The</a:t>
            </a:r>
            <a:r>
              <a:rPr sz="800" spc="-10" dirty="0">
                <a:solidFill>
                  <a:srgbClr val="FFFFFF"/>
                </a:solidFill>
                <a:latin typeface="Helvetica" pitchFamily="2" charset="0"/>
                <a:cs typeface="GillSansNova-Book"/>
              </a:rPr>
              <a:t> </a:t>
            </a:r>
            <a:r>
              <a:rPr sz="800" dirty="0">
                <a:solidFill>
                  <a:srgbClr val="FFFFFF"/>
                </a:solidFill>
                <a:latin typeface="Helvetica" pitchFamily="2" charset="0"/>
                <a:cs typeface="GillSansNova-Book"/>
              </a:rPr>
              <a:t>Liverpool</a:t>
            </a:r>
            <a:r>
              <a:rPr sz="800" spc="-5" dirty="0">
                <a:solidFill>
                  <a:srgbClr val="FFFFFF"/>
                </a:solidFill>
                <a:latin typeface="Helvetica" pitchFamily="2" charset="0"/>
                <a:cs typeface="GillSansNova-Book"/>
              </a:rPr>
              <a:t> </a:t>
            </a:r>
            <a:r>
              <a:rPr sz="800" dirty="0">
                <a:solidFill>
                  <a:srgbClr val="FFFFFF"/>
                </a:solidFill>
                <a:latin typeface="Helvetica" pitchFamily="2" charset="0"/>
                <a:cs typeface="GillSansNova-Book"/>
              </a:rPr>
              <a:t>Joint</a:t>
            </a:r>
            <a:r>
              <a:rPr sz="800" spc="-5" dirty="0">
                <a:solidFill>
                  <a:srgbClr val="FFFFFF"/>
                </a:solidFill>
                <a:latin typeface="Helvetica" pitchFamily="2" charset="0"/>
                <a:cs typeface="GillSansNova-Book"/>
              </a:rPr>
              <a:t> </a:t>
            </a:r>
            <a:r>
              <a:rPr sz="800" dirty="0">
                <a:solidFill>
                  <a:srgbClr val="FFFFFF"/>
                </a:solidFill>
                <a:latin typeface="Helvetica" pitchFamily="2" charset="0"/>
                <a:cs typeface="GillSansNova-Book"/>
              </a:rPr>
              <a:t>Catholic</a:t>
            </a:r>
            <a:r>
              <a:rPr sz="800" spc="-5" dirty="0">
                <a:solidFill>
                  <a:srgbClr val="FFFFFF"/>
                </a:solidFill>
                <a:latin typeface="Helvetica" pitchFamily="2" charset="0"/>
                <a:cs typeface="GillSansNova-Book"/>
              </a:rPr>
              <a:t> </a:t>
            </a:r>
            <a:r>
              <a:rPr sz="800" dirty="0">
                <a:solidFill>
                  <a:srgbClr val="FFFFFF"/>
                </a:solidFill>
                <a:latin typeface="Helvetica" pitchFamily="2" charset="0"/>
                <a:cs typeface="GillSansNova-Book"/>
              </a:rPr>
              <a:t>and</a:t>
            </a:r>
            <a:r>
              <a:rPr sz="800" spc="-5" dirty="0">
                <a:solidFill>
                  <a:srgbClr val="FFFFFF"/>
                </a:solidFill>
                <a:latin typeface="Helvetica" pitchFamily="2" charset="0"/>
                <a:cs typeface="GillSansNova-Book"/>
              </a:rPr>
              <a:t> </a:t>
            </a:r>
            <a:r>
              <a:rPr sz="800" dirty="0">
                <a:solidFill>
                  <a:srgbClr val="FFFFFF"/>
                </a:solidFill>
                <a:latin typeface="Helvetica" pitchFamily="2" charset="0"/>
                <a:cs typeface="GillSansNova-Book"/>
              </a:rPr>
              <a:t>Church</a:t>
            </a:r>
            <a:r>
              <a:rPr sz="800" spc="-5" dirty="0">
                <a:solidFill>
                  <a:srgbClr val="FFFFFF"/>
                </a:solidFill>
                <a:latin typeface="Helvetica" pitchFamily="2" charset="0"/>
                <a:cs typeface="GillSansNova-Book"/>
              </a:rPr>
              <a:t> </a:t>
            </a:r>
            <a:r>
              <a:rPr sz="800" spc="-25" dirty="0">
                <a:solidFill>
                  <a:srgbClr val="FFFFFF"/>
                </a:solidFill>
                <a:latin typeface="Helvetica" pitchFamily="2" charset="0"/>
                <a:cs typeface="GillSansNova-Book"/>
              </a:rPr>
              <a:t>of</a:t>
            </a:r>
            <a:r>
              <a:rPr sz="800" dirty="0">
                <a:solidFill>
                  <a:srgbClr val="FFFFFF"/>
                </a:solidFill>
                <a:latin typeface="Helvetica" pitchFamily="2" charset="0"/>
                <a:cs typeface="GillSansNova-Book"/>
              </a:rPr>
              <a:t> England</a:t>
            </a:r>
            <a:r>
              <a:rPr sz="800" spc="-15" dirty="0">
                <a:solidFill>
                  <a:srgbClr val="FFFFFF"/>
                </a:solidFill>
                <a:latin typeface="Helvetica" pitchFamily="2" charset="0"/>
                <a:cs typeface="GillSansNova-Book"/>
              </a:rPr>
              <a:t> </a:t>
            </a:r>
            <a:r>
              <a:rPr sz="800" dirty="0">
                <a:solidFill>
                  <a:srgbClr val="FFFFFF"/>
                </a:solidFill>
                <a:latin typeface="Helvetica" pitchFamily="2" charset="0"/>
                <a:cs typeface="GillSansNova-Book"/>
              </a:rPr>
              <a:t>Academies</a:t>
            </a:r>
            <a:r>
              <a:rPr sz="800" spc="-15" dirty="0">
                <a:solidFill>
                  <a:srgbClr val="FFFFFF"/>
                </a:solidFill>
                <a:latin typeface="Helvetica" pitchFamily="2" charset="0"/>
                <a:cs typeface="GillSansNova-Book"/>
              </a:rPr>
              <a:t> </a:t>
            </a:r>
            <a:r>
              <a:rPr sz="800" spc="-10" dirty="0">
                <a:solidFill>
                  <a:srgbClr val="FFFFFF"/>
                </a:solidFill>
                <a:latin typeface="Helvetica" pitchFamily="2" charset="0"/>
                <a:cs typeface="GillSansNova-Book"/>
              </a:rPr>
              <a:t>Trust</a:t>
            </a:r>
            <a:r>
              <a:rPr sz="800" spc="-15" dirty="0">
                <a:solidFill>
                  <a:srgbClr val="FFFFFF"/>
                </a:solidFill>
                <a:latin typeface="Helvetica" pitchFamily="2" charset="0"/>
                <a:cs typeface="GillSansNova-Book"/>
              </a:rPr>
              <a:t> </a:t>
            </a:r>
            <a:r>
              <a:rPr sz="800" dirty="0">
                <a:solidFill>
                  <a:srgbClr val="FFFFFF"/>
                </a:solidFill>
                <a:latin typeface="Helvetica" pitchFamily="2" charset="0"/>
                <a:cs typeface="GillSansNova-Book"/>
              </a:rPr>
              <a:t>(Company</a:t>
            </a:r>
            <a:r>
              <a:rPr sz="800" spc="-15" dirty="0">
                <a:solidFill>
                  <a:srgbClr val="FFFFFF"/>
                </a:solidFill>
                <a:latin typeface="Helvetica" pitchFamily="2" charset="0"/>
                <a:cs typeface="GillSansNova-Book"/>
              </a:rPr>
              <a:t> </a:t>
            </a:r>
            <a:r>
              <a:rPr sz="800" dirty="0">
                <a:solidFill>
                  <a:srgbClr val="FFFFFF"/>
                </a:solidFill>
                <a:latin typeface="Helvetica" pitchFamily="2" charset="0"/>
                <a:cs typeface="GillSansNova-Book"/>
              </a:rPr>
              <a:t>Number</a:t>
            </a:r>
            <a:r>
              <a:rPr sz="800" spc="-10" dirty="0">
                <a:solidFill>
                  <a:srgbClr val="FFFFFF"/>
                </a:solidFill>
                <a:latin typeface="Helvetica" pitchFamily="2" charset="0"/>
                <a:cs typeface="GillSansNova-Book"/>
              </a:rPr>
              <a:t> 07007398)</a:t>
            </a:r>
            <a:r>
              <a:rPr lang="en-GB" sz="800" spc="-10" dirty="0">
                <a:solidFill>
                  <a:srgbClr val="FFFFFF"/>
                </a:solidFill>
                <a:latin typeface="Helvetica" pitchFamily="2" charset="0"/>
                <a:cs typeface="GillSansNova-Book"/>
              </a:rPr>
              <a:t>.</a:t>
            </a:r>
            <a:endParaRPr sz="800" dirty="0">
              <a:latin typeface="Helvetica" pitchFamily="2" charset="0"/>
              <a:cs typeface="GillSansNova-Book"/>
            </a:endParaRPr>
          </a:p>
          <a:p>
            <a:pPr marL="12700">
              <a:lnSpc>
                <a:spcPct val="100000"/>
              </a:lnSpc>
              <a:spcBef>
                <a:spcPts val="340"/>
              </a:spcBef>
            </a:pPr>
            <a:r>
              <a:rPr sz="800" dirty="0">
                <a:solidFill>
                  <a:srgbClr val="FFFFFF"/>
                </a:solidFill>
                <a:latin typeface="Helvetica" pitchFamily="2" charset="0"/>
                <a:cs typeface="GillSansNova-Book"/>
              </a:rPr>
              <a:t>51</a:t>
            </a:r>
            <a:r>
              <a:rPr sz="800" spc="-15" dirty="0">
                <a:solidFill>
                  <a:srgbClr val="FFFFFF"/>
                </a:solidFill>
                <a:latin typeface="Helvetica" pitchFamily="2" charset="0"/>
                <a:cs typeface="GillSansNova-Book"/>
              </a:rPr>
              <a:t> </a:t>
            </a:r>
            <a:r>
              <a:rPr sz="800" dirty="0">
                <a:solidFill>
                  <a:srgbClr val="FFFFFF"/>
                </a:solidFill>
                <a:latin typeface="Helvetica" pitchFamily="2" charset="0"/>
                <a:cs typeface="GillSansNova-Book"/>
              </a:rPr>
              <a:t>Horrocks</a:t>
            </a:r>
            <a:r>
              <a:rPr sz="800" spc="-10" dirty="0">
                <a:solidFill>
                  <a:srgbClr val="FFFFFF"/>
                </a:solidFill>
                <a:latin typeface="Helvetica" pitchFamily="2" charset="0"/>
                <a:cs typeface="GillSansNova-Book"/>
              </a:rPr>
              <a:t> </a:t>
            </a:r>
            <a:r>
              <a:rPr sz="800" dirty="0">
                <a:solidFill>
                  <a:srgbClr val="FFFFFF"/>
                </a:solidFill>
                <a:latin typeface="Helvetica" pitchFamily="2" charset="0"/>
                <a:cs typeface="GillSansNova-Book"/>
              </a:rPr>
              <a:t>Avenue,</a:t>
            </a:r>
            <a:r>
              <a:rPr lang="en-GB" sz="800" dirty="0">
                <a:solidFill>
                  <a:srgbClr val="FFFFFF"/>
                </a:solidFill>
                <a:latin typeface="Helvetica" pitchFamily="2" charset="0"/>
                <a:cs typeface="GillSansNova-Book"/>
              </a:rPr>
              <a:t> Garston,</a:t>
            </a:r>
            <a:r>
              <a:rPr sz="800" spc="-15" dirty="0">
                <a:solidFill>
                  <a:srgbClr val="FFFFFF"/>
                </a:solidFill>
                <a:latin typeface="Helvetica" pitchFamily="2" charset="0"/>
                <a:cs typeface="GillSansNova-Book"/>
              </a:rPr>
              <a:t> </a:t>
            </a:r>
            <a:r>
              <a:rPr sz="800" dirty="0">
                <a:solidFill>
                  <a:srgbClr val="FFFFFF"/>
                </a:solidFill>
                <a:latin typeface="Helvetica" pitchFamily="2" charset="0"/>
                <a:cs typeface="GillSansNova-Book"/>
              </a:rPr>
              <a:t>Liverpool,</a:t>
            </a:r>
            <a:r>
              <a:rPr sz="800" spc="-10" dirty="0">
                <a:solidFill>
                  <a:srgbClr val="FFFFFF"/>
                </a:solidFill>
                <a:latin typeface="Helvetica" pitchFamily="2" charset="0"/>
                <a:cs typeface="GillSansNova-Book"/>
              </a:rPr>
              <a:t> </a:t>
            </a:r>
            <a:r>
              <a:rPr sz="800" dirty="0">
                <a:solidFill>
                  <a:srgbClr val="FFFFFF"/>
                </a:solidFill>
                <a:latin typeface="Helvetica" pitchFamily="2" charset="0"/>
                <a:cs typeface="GillSansNova-Book"/>
              </a:rPr>
              <a:t>L19</a:t>
            </a:r>
            <a:r>
              <a:rPr sz="800" spc="-15" dirty="0">
                <a:solidFill>
                  <a:srgbClr val="FFFFFF"/>
                </a:solidFill>
                <a:latin typeface="Helvetica" pitchFamily="2" charset="0"/>
                <a:cs typeface="GillSansNova-Book"/>
              </a:rPr>
              <a:t> </a:t>
            </a:r>
            <a:r>
              <a:rPr sz="800" spc="-10" dirty="0">
                <a:solidFill>
                  <a:srgbClr val="FFFFFF"/>
                </a:solidFill>
                <a:latin typeface="Helvetica" pitchFamily="2" charset="0"/>
                <a:cs typeface="GillSansNova-Book"/>
              </a:rPr>
              <a:t>5NY.</a:t>
            </a:r>
            <a:endParaRPr sz="800" dirty="0">
              <a:latin typeface="Helvetica" pitchFamily="2" charset="0"/>
              <a:cs typeface="GillSansNova-Book"/>
            </a:endParaRPr>
          </a:p>
        </p:txBody>
      </p:sp>
      <p:pic>
        <p:nvPicPr>
          <p:cNvPr id="89" name="Picture 88" descr="Background pattern&#10;&#10;Description automatically generated">
            <a:extLst>
              <a:ext uri="{FF2B5EF4-FFF2-40B4-BE49-F238E27FC236}">
                <a16:creationId xmlns:a16="http://schemas.microsoft.com/office/drawing/2014/main" id="{ED702556-7F47-8622-4FAA-9CAE0B59B9B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12" y="4333061"/>
            <a:ext cx="810616" cy="6358832"/>
          </a:xfrm>
          <a:prstGeom prst="rect">
            <a:avLst/>
          </a:prstGeom>
        </p:spPr>
      </p:pic>
      <p:pic>
        <p:nvPicPr>
          <p:cNvPr id="3" name="Picture 2" descr="A black and white logo&#10;&#10;Description automatically generated">
            <a:extLst>
              <a:ext uri="{FF2B5EF4-FFF2-40B4-BE49-F238E27FC236}">
                <a16:creationId xmlns:a16="http://schemas.microsoft.com/office/drawing/2014/main" id="{2A07B50A-DDCF-A5F8-7442-DBCD4022A4AC}"/>
              </a:ext>
            </a:extLst>
          </p:cNvPr>
          <p:cNvPicPr>
            <a:picLocks noChangeAspect="1"/>
          </p:cNvPicPr>
          <p:nvPr/>
        </p:nvPicPr>
        <p:blipFill>
          <a:blip r:embed="rId6" cstate="print">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1181544" y="4121063"/>
            <a:ext cx="3303309" cy="227741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 group of people in a classroom&#10;&#10;Description automatically generated">
            <a:extLst>
              <a:ext uri="{FF2B5EF4-FFF2-40B4-BE49-F238E27FC236}">
                <a16:creationId xmlns:a16="http://schemas.microsoft.com/office/drawing/2014/main" id="{11702D65-2067-2EAD-CA91-83A08EB2C9C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718" t="10333" r="31491" b="24764"/>
          <a:stretch/>
        </p:blipFill>
        <p:spPr>
          <a:xfrm>
            <a:off x="436906" y="529734"/>
            <a:ext cx="3276602" cy="3165187"/>
          </a:xfrm>
          <a:prstGeom prst="rect">
            <a:avLst/>
          </a:prstGeom>
        </p:spPr>
      </p:pic>
      <p:pic>
        <p:nvPicPr>
          <p:cNvPr id="4" name="Picture 3" descr="A tennis court with trees and blue sky&#10;&#10;Description automatically generated">
            <a:extLst>
              <a:ext uri="{FF2B5EF4-FFF2-40B4-BE49-F238E27FC236}">
                <a16:creationId xmlns:a16="http://schemas.microsoft.com/office/drawing/2014/main" id="{80D3B969-66D7-3E1F-B313-244289C2D7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952" t="10038" r="14104"/>
          <a:stretch/>
        </p:blipFill>
        <p:spPr>
          <a:xfrm>
            <a:off x="501649" y="3875803"/>
            <a:ext cx="6705601" cy="5919037"/>
          </a:xfrm>
          <a:prstGeom prst="rect">
            <a:avLst/>
          </a:prstGeom>
        </p:spPr>
      </p:pic>
      <p:pic>
        <p:nvPicPr>
          <p:cNvPr id="15" name="Picture 14" descr="A group of children in school uniforms&#10;&#10;Description automatically generated">
            <a:extLst>
              <a:ext uri="{FF2B5EF4-FFF2-40B4-BE49-F238E27FC236}">
                <a16:creationId xmlns:a16="http://schemas.microsoft.com/office/drawing/2014/main" id="{230A7923-5AD5-891C-04E6-C06E42ED2B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764" r="15442"/>
          <a:stretch/>
        </p:blipFill>
        <p:spPr>
          <a:xfrm>
            <a:off x="3778250" y="351113"/>
            <a:ext cx="3429000" cy="3184085"/>
          </a:xfrm>
          <a:prstGeom prst="rect">
            <a:avLst/>
          </a:prstGeom>
        </p:spPr>
      </p:pic>
      <p:sp>
        <p:nvSpPr>
          <p:cNvPr id="13" name="Freeform: Shape 12">
            <a:extLst>
              <a:ext uri="{FF2B5EF4-FFF2-40B4-BE49-F238E27FC236}">
                <a16:creationId xmlns:a16="http://schemas.microsoft.com/office/drawing/2014/main" id="{A2EF1502-B77F-D50C-F3D0-13905ED6FEB4}"/>
              </a:ext>
            </a:extLst>
          </p:cNvPr>
          <p:cNvSpPr/>
          <p:nvPr/>
        </p:nvSpPr>
        <p:spPr>
          <a:xfrm>
            <a:off x="287997" y="290846"/>
            <a:ext cx="6983996" cy="9503994"/>
          </a:xfrm>
          <a:custGeom>
            <a:avLst/>
            <a:gdLst>
              <a:gd name="connsiteX0" fmla="*/ 289852 w 6983996"/>
              <a:gd name="connsiteY0" fmla="*/ 3645224 h 9503994"/>
              <a:gd name="connsiteX1" fmla="*/ 289852 w 6983996"/>
              <a:gd name="connsiteY1" fmla="*/ 9314655 h 9503994"/>
              <a:gd name="connsiteX2" fmla="*/ 6726069 w 6983996"/>
              <a:gd name="connsiteY2" fmla="*/ 9314655 h 9503994"/>
              <a:gd name="connsiteX3" fmla="*/ 6726069 w 6983996"/>
              <a:gd name="connsiteY3" fmla="*/ 3645224 h 9503994"/>
              <a:gd name="connsiteX4" fmla="*/ 289852 w 6983996"/>
              <a:gd name="connsiteY4" fmla="*/ 238889 h 9503994"/>
              <a:gd name="connsiteX5" fmla="*/ 289852 w 6983996"/>
              <a:gd name="connsiteY5" fmla="*/ 3350695 h 9503994"/>
              <a:gd name="connsiteX6" fmla="*/ 3297067 w 6983996"/>
              <a:gd name="connsiteY6" fmla="*/ 3350695 h 9503994"/>
              <a:gd name="connsiteX7" fmla="*/ 3297067 w 6983996"/>
              <a:gd name="connsiteY7" fmla="*/ 238889 h 9503994"/>
              <a:gd name="connsiteX8" fmla="*/ 3586675 w 6983996"/>
              <a:gd name="connsiteY8" fmla="*/ 238888 h 9503994"/>
              <a:gd name="connsiteX9" fmla="*/ 3586675 w 6983996"/>
              <a:gd name="connsiteY9" fmla="*/ 3350695 h 9503994"/>
              <a:gd name="connsiteX10" fmla="*/ 6726069 w 6983996"/>
              <a:gd name="connsiteY10" fmla="*/ 3350695 h 9503994"/>
              <a:gd name="connsiteX11" fmla="*/ 6726069 w 6983996"/>
              <a:gd name="connsiteY11" fmla="*/ 238888 h 9503994"/>
              <a:gd name="connsiteX12" fmla="*/ 0 w 6983996"/>
              <a:gd name="connsiteY12" fmla="*/ 0 h 9503994"/>
              <a:gd name="connsiteX13" fmla="*/ 6983996 w 6983996"/>
              <a:gd name="connsiteY13" fmla="*/ 0 h 9503994"/>
              <a:gd name="connsiteX14" fmla="*/ 6983996 w 6983996"/>
              <a:gd name="connsiteY14" fmla="*/ 9503994 h 9503994"/>
              <a:gd name="connsiteX15" fmla="*/ 0 w 6983996"/>
              <a:gd name="connsiteY15" fmla="*/ 9503994 h 950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83996" h="9503994">
                <a:moveTo>
                  <a:pt x="289852" y="3645224"/>
                </a:moveTo>
                <a:lnTo>
                  <a:pt x="289852" y="9314655"/>
                </a:lnTo>
                <a:lnTo>
                  <a:pt x="6726069" y="9314655"/>
                </a:lnTo>
                <a:lnTo>
                  <a:pt x="6726069" y="3645224"/>
                </a:lnTo>
                <a:close/>
                <a:moveTo>
                  <a:pt x="289852" y="238889"/>
                </a:moveTo>
                <a:lnTo>
                  <a:pt x="289852" y="3350695"/>
                </a:lnTo>
                <a:lnTo>
                  <a:pt x="3297067" y="3350695"/>
                </a:lnTo>
                <a:lnTo>
                  <a:pt x="3297067" y="238889"/>
                </a:lnTo>
                <a:close/>
                <a:moveTo>
                  <a:pt x="3586675" y="238888"/>
                </a:moveTo>
                <a:lnTo>
                  <a:pt x="3586675" y="3350695"/>
                </a:lnTo>
                <a:lnTo>
                  <a:pt x="6726069" y="3350695"/>
                </a:lnTo>
                <a:lnTo>
                  <a:pt x="6726069" y="238888"/>
                </a:lnTo>
                <a:close/>
                <a:moveTo>
                  <a:pt x="0" y="0"/>
                </a:moveTo>
                <a:lnTo>
                  <a:pt x="6983996" y="0"/>
                </a:lnTo>
                <a:lnTo>
                  <a:pt x="6983996" y="9503994"/>
                </a:lnTo>
                <a:lnTo>
                  <a:pt x="0" y="9503994"/>
                </a:lnTo>
                <a:close/>
              </a:path>
            </a:pathLst>
          </a:custGeom>
          <a:solidFill>
            <a:schemeClr val="bg1">
              <a:lumMod val="50000"/>
            </a:schemeClr>
          </a:solidFill>
          <a:ln>
            <a:solidFill>
              <a:schemeClr val="bg1">
                <a:lumMod val="50000"/>
              </a:schemeClr>
            </a:solidFill>
          </a:ln>
        </p:spPr>
        <p:txBody>
          <a:bodyPr wrap="square" lIns="0" tIns="0" rIns="0" bIns="0" rtlCol="0">
            <a:noAutofit/>
          </a:bodyPr>
          <a:lstStyle/>
          <a:p>
            <a:pPr algn="l" rtl="0"/>
            <a:endParaRPr dirty="0"/>
          </a:p>
        </p:txBody>
      </p:sp>
      <p:sp>
        <p:nvSpPr>
          <p:cNvPr id="10" name="Rectangle 9">
            <a:extLst>
              <a:ext uri="{FF2B5EF4-FFF2-40B4-BE49-F238E27FC236}">
                <a16:creationId xmlns:a16="http://schemas.microsoft.com/office/drawing/2014/main" id="{6BAD5756-E9EA-B5E1-D5CC-F27161A89556}"/>
              </a:ext>
            </a:extLst>
          </p:cNvPr>
          <p:cNvSpPr/>
          <p:nvPr/>
        </p:nvSpPr>
        <p:spPr>
          <a:xfrm>
            <a:off x="296655" y="7333427"/>
            <a:ext cx="6259119" cy="1769943"/>
          </a:xfrm>
          <a:prstGeom prst="rect">
            <a:avLst/>
          </a:prstGeom>
          <a:solidFill>
            <a:srgbClr val="07A479"/>
          </a:solidFill>
          <a:ln>
            <a:solidFill>
              <a:srgbClr val="07A4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bject 7"/>
          <p:cNvSpPr/>
          <p:nvPr/>
        </p:nvSpPr>
        <p:spPr>
          <a:xfrm>
            <a:off x="287997" y="9846005"/>
            <a:ext cx="6984365" cy="558165"/>
          </a:xfrm>
          <a:custGeom>
            <a:avLst/>
            <a:gdLst/>
            <a:ahLst/>
            <a:cxnLst/>
            <a:rect l="l" t="t" r="r" b="b"/>
            <a:pathLst>
              <a:path w="6984365" h="558165">
                <a:moveTo>
                  <a:pt x="6983996" y="0"/>
                </a:moveTo>
                <a:lnTo>
                  <a:pt x="0" y="0"/>
                </a:lnTo>
                <a:lnTo>
                  <a:pt x="0" y="557999"/>
                </a:lnTo>
                <a:lnTo>
                  <a:pt x="6983996" y="557999"/>
                </a:lnTo>
                <a:lnTo>
                  <a:pt x="6983996" y="0"/>
                </a:lnTo>
                <a:close/>
              </a:path>
            </a:pathLst>
          </a:custGeom>
          <a:solidFill>
            <a:srgbClr val="88292D"/>
          </a:solidFill>
        </p:spPr>
        <p:txBody>
          <a:bodyPr wrap="square" lIns="0" tIns="0" rIns="0" bIns="0" rtlCol="0"/>
          <a:lstStyle/>
          <a:p>
            <a:endParaRPr/>
          </a:p>
        </p:txBody>
      </p:sp>
      <p:pic>
        <p:nvPicPr>
          <p:cNvPr id="74" name="object 74"/>
          <p:cNvPicPr/>
          <p:nvPr/>
        </p:nvPicPr>
        <p:blipFill>
          <a:blip r:embed="rId5" cstate="screen">
            <a:extLst>
              <a:ext uri="{28A0092B-C50C-407E-A947-70E740481C1C}">
                <a14:useLocalDpi xmlns:a14="http://schemas.microsoft.com/office/drawing/2010/main"/>
              </a:ext>
            </a:extLst>
          </a:blip>
          <a:stretch>
            <a:fillRect/>
          </a:stretch>
        </p:blipFill>
        <p:spPr>
          <a:xfrm>
            <a:off x="1372679" y="9988518"/>
            <a:ext cx="986842" cy="272959"/>
          </a:xfrm>
          <a:prstGeom prst="rect">
            <a:avLst/>
          </a:prstGeom>
        </p:spPr>
      </p:pic>
      <p:sp>
        <p:nvSpPr>
          <p:cNvPr id="76" name="object 76"/>
          <p:cNvSpPr txBox="1">
            <a:spLocks noGrp="1"/>
          </p:cNvSpPr>
          <p:nvPr>
            <p:ph type="sldNum" sz="quarter" idx="7"/>
          </p:nvPr>
        </p:nvSpPr>
        <p:spPr>
          <a:prstGeom prst="rect">
            <a:avLst/>
          </a:prstGeom>
        </p:spPr>
        <p:txBody>
          <a:bodyPr vert="horz" wrap="square" lIns="0" tIns="6985" rIns="0" bIns="0" rtlCol="0">
            <a:spAutoFit/>
          </a:bodyPr>
          <a:lstStyle/>
          <a:p>
            <a:pPr marL="12700">
              <a:lnSpc>
                <a:spcPct val="100000"/>
              </a:lnSpc>
              <a:spcBef>
                <a:spcPts val="55"/>
              </a:spcBef>
            </a:pPr>
            <a:r>
              <a:rPr dirty="0"/>
              <a:t>Page</a:t>
            </a:r>
            <a:r>
              <a:rPr spc="-25" dirty="0"/>
              <a:t> </a:t>
            </a:r>
            <a:fld id="{81D60167-4931-47E6-BA6A-407CBD079E47}" type="slidenum">
              <a:rPr spc="-25" dirty="0"/>
              <a:t>2</a:t>
            </a:fld>
            <a:endParaRPr spc="-25" dirty="0"/>
          </a:p>
        </p:txBody>
      </p:sp>
      <p:sp>
        <p:nvSpPr>
          <p:cNvPr id="77" name="object 77"/>
          <p:cNvSpPr txBox="1">
            <a:spLocks noGrp="1"/>
          </p:cNvSpPr>
          <p:nvPr>
            <p:ph type="ftr" sz="quarter" idx="5"/>
          </p:nvPr>
        </p:nvSpPr>
        <p:spPr>
          <a:prstGeom prst="rect">
            <a:avLst/>
          </a:prstGeom>
        </p:spPr>
        <p:txBody>
          <a:bodyPr vert="horz" wrap="square" lIns="0" tIns="10795" rIns="0" bIns="0" rtlCol="0">
            <a:spAutoFit/>
          </a:bodyPr>
          <a:lstStyle/>
          <a:p>
            <a:pPr marL="12700">
              <a:lnSpc>
                <a:spcPct val="100000"/>
              </a:lnSpc>
              <a:spcBef>
                <a:spcPts val="85"/>
              </a:spcBef>
            </a:pPr>
            <a:r>
              <a:rPr spc="-10" dirty="0"/>
              <a:t>PART</a:t>
            </a:r>
            <a:r>
              <a:rPr spc="-5" dirty="0"/>
              <a:t> </a:t>
            </a:r>
            <a:r>
              <a:rPr spc="-25" dirty="0"/>
              <a:t>OF</a:t>
            </a:r>
          </a:p>
        </p:txBody>
      </p:sp>
      <p:pic>
        <p:nvPicPr>
          <p:cNvPr id="6" name="Picture 5" descr="A black and white logo&#10;&#10;Description automatically generated">
            <a:extLst>
              <a:ext uri="{FF2B5EF4-FFF2-40B4-BE49-F238E27FC236}">
                <a16:creationId xmlns:a16="http://schemas.microsoft.com/office/drawing/2014/main" id="{EB2E32E5-1283-7EC7-8DFE-C3814778D9C0}"/>
              </a:ext>
            </a:extLst>
          </p:cNvPr>
          <p:cNvPicPr>
            <a:picLocks noChangeAspect="1"/>
          </p:cNvPicPr>
          <p:nvPr/>
        </p:nvPicPr>
        <p:blipFill>
          <a:blip r:embed="rId6" cstate="print">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5929699" y="351113"/>
            <a:ext cx="1277551" cy="880787"/>
          </a:xfrm>
          <a:prstGeom prst="rect">
            <a:avLst/>
          </a:prstGeom>
        </p:spPr>
      </p:pic>
      <p:sp>
        <p:nvSpPr>
          <p:cNvPr id="9" name="TextBox 8">
            <a:extLst>
              <a:ext uri="{FF2B5EF4-FFF2-40B4-BE49-F238E27FC236}">
                <a16:creationId xmlns:a16="http://schemas.microsoft.com/office/drawing/2014/main" id="{8D194BCC-F754-6FCC-45FE-966AA55CE818}"/>
              </a:ext>
            </a:extLst>
          </p:cNvPr>
          <p:cNvSpPr txBox="1"/>
          <p:nvPr/>
        </p:nvSpPr>
        <p:spPr>
          <a:xfrm>
            <a:off x="773413" y="7302795"/>
            <a:ext cx="5782361" cy="1853905"/>
          </a:xfrm>
          <a:prstGeom prst="rect">
            <a:avLst/>
          </a:prstGeom>
          <a:noFill/>
          <a:ln>
            <a:noFill/>
          </a:ln>
        </p:spPr>
        <p:txBody>
          <a:bodyPr wrap="square">
            <a:spAutoFit/>
          </a:bodyPr>
          <a:lstStyle/>
          <a:p>
            <a:pPr algn="just">
              <a:lnSpc>
                <a:spcPct val="150000"/>
              </a:lnSpc>
            </a:pPr>
            <a:r>
              <a:rPr lang="en-GB" sz="1600" dirty="0">
                <a:solidFill>
                  <a:schemeClr val="bg1"/>
                </a:solidFill>
                <a:latin typeface="Optima LT Pro" panose="020B0502050508020304" pitchFamily="34" charset="0"/>
              </a:rPr>
              <a:t>Staff have high expectations of pupils. They ensure that the school’s ethos of ‘respect, courage and ambition’ is the day-to-day experience for pupils at Hope Academy. Pupils from all backgrounds are welcome and treated equally and fairly. </a:t>
            </a:r>
          </a:p>
          <a:p>
            <a:pPr algn="l">
              <a:lnSpc>
                <a:spcPct val="150000"/>
              </a:lnSpc>
            </a:pPr>
            <a:r>
              <a:rPr lang="en-GB" sz="1400" b="1" dirty="0">
                <a:solidFill>
                  <a:schemeClr val="bg1"/>
                </a:solidFill>
                <a:latin typeface="Helvetica" pitchFamily="2" charset="0"/>
              </a:rPr>
              <a:t>Ofsted September 2021</a:t>
            </a:r>
          </a:p>
        </p:txBody>
      </p:sp>
      <p:pic>
        <p:nvPicPr>
          <p:cNvPr id="3" name="Picture 2" descr="Background pattern&#10;&#10;Description automatically generated">
            <a:extLst>
              <a:ext uri="{FF2B5EF4-FFF2-40B4-BE49-F238E27FC236}">
                <a16:creationId xmlns:a16="http://schemas.microsoft.com/office/drawing/2014/main" id="{AECB5F64-7278-A3BF-DC2F-92CE89A2EF6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612" y="4333061"/>
            <a:ext cx="810616" cy="6358832"/>
          </a:xfrm>
          <a:prstGeom prst="rect">
            <a:avLst/>
          </a:prstGeom>
        </p:spPr>
      </p:pic>
      <p:sp>
        <p:nvSpPr>
          <p:cNvPr id="11" name="Rectangle 10">
            <a:extLst>
              <a:ext uri="{FF2B5EF4-FFF2-40B4-BE49-F238E27FC236}">
                <a16:creationId xmlns:a16="http://schemas.microsoft.com/office/drawing/2014/main" id="{65518031-362F-67CE-2405-A0BD7B736D2E}"/>
              </a:ext>
            </a:extLst>
          </p:cNvPr>
          <p:cNvSpPr/>
          <p:nvPr/>
        </p:nvSpPr>
        <p:spPr>
          <a:xfrm>
            <a:off x="2025650" y="2984500"/>
            <a:ext cx="5242853" cy="2133600"/>
          </a:xfrm>
          <a:prstGeom prst="rect">
            <a:avLst/>
          </a:prstGeom>
          <a:solidFill>
            <a:srgbClr val="8B312E"/>
          </a:solidFill>
          <a:ln>
            <a:solidFill>
              <a:srgbClr val="8B31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bject 6">
            <a:extLst>
              <a:ext uri="{FF2B5EF4-FFF2-40B4-BE49-F238E27FC236}">
                <a16:creationId xmlns:a16="http://schemas.microsoft.com/office/drawing/2014/main" id="{D84A6602-5ED2-E6E2-2173-CF1A5658FDF6}"/>
              </a:ext>
            </a:extLst>
          </p:cNvPr>
          <p:cNvSpPr txBox="1"/>
          <p:nvPr/>
        </p:nvSpPr>
        <p:spPr>
          <a:xfrm>
            <a:off x="2178050" y="2995016"/>
            <a:ext cx="4785653" cy="1966757"/>
          </a:xfrm>
          <a:prstGeom prst="rect">
            <a:avLst/>
          </a:prstGeom>
          <a:solidFill>
            <a:srgbClr val="8B312E"/>
          </a:solidFill>
          <a:ln>
            <a:solidFill>
              <a:srgbClr val="8B312E"/>
            </a:solidFill>
          </a:ln>
        </p:spPr>
        <p:txBody>
          <a:bodyPr vert="horz" wrap="square" lIns="0" tIns="81280" rIns="0" bIns="0" rtlCol="0">
            <a:spAutoFit/>
          </a:bodyPr>
          <a:lstStyle/>
          <a:p>
            <a:pPr marL="12700" marR="5080" indent="497205" algn="just">
              <a:lnSpc>
                <a:spcPct val="150000"/>
              </a:lnSpc>
              <a:spcBef>
                <a:spcPts val="640"/>
              </a:spcBef>
            </a:pPr>
            <a:r>
              <a:rPr lang="en-GB" sz="1600" dirty="0">
                <a:solidFill>
                  <a:schemeClr val="bg1"/>
                </a:solidFill>
                <a:latin typeface="Optima LT Pro" panose="020B0502050508020304" pitchFamily="34" charset="0"/>
              </a:rPr>
              <a:t>Governors and leaders have steered Hope Academy’s re-invigoration of its definition and living of Catholic and Anglican Christian life according to the school’s owned and shared mission and values.</a:t>
            </a:r>
            <a:endParaRPr lang="en-GB" dirty="0">
              <a:solidFill>
                <a:schemeClr val="bg1"/>
              </a:solidFill>
              <a:latin typeface="Optima LT Pro" panose="020B0502050508020304" pitchFamily="34" charset="0"/>
            </a:endParaRPr>
          </a:p>
          <a:p>
            <a:pPr marL="12700" marR="5080" indent="497205" algn="r">
              <a:lnSpc>
                <a:spcPct val="150000"/>
              </a:lnSpc>
              <a:spcBef>
                <a:spcPts val="640"/>
              </a:spcBef>
            </a:pPr>
            <a:r>
              <a:rPr lang="en-GB" sz="1400" b="1" dirty="0">
                <a:solidFill>
                  <a:schemeClr val="bg1"/>
                </a:solidFill>
                <a:latin typeface="Helvetica" pitchFamily="2" charset="0"/>
                <a:cs typeface="GillSansNova-Light"/>
              </a:rPr>
              <a:t>Section 48 Inspection 2018</a:t>
            </a:r>
            <a:endParaRPr sz="1400" b="1" dirty="0">
              <a:solidFill>
                <a:schemeClr val="bg1"/>
              </a:solidFill>
              <a:latin typeface="Helvetica" pitchFamily="2" charset="0"/>
              <a:cs typeface="GillSansNova-Light"/>
            </a:endParaRPr>
          </a:p>
        </p:txBody>
      </p:sp>
    </p:spTree>
    <p:extLst>
      <p:ext uri="{BB962C8B-B14F-4D97-AF65-F5344CB8AC3E}">
        <p14:creationId xmlns:p14="http://schemas.microsoft.com/office/powerpoint/2010/main" val="3804149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87997" y="290846"/>
            <a:ext cx="6984365" cy="9504045"/>
          </a:xfrm>
          <a:custGeom>
            <a:avLst/>
            <a:gdLst/>
            <a:ahLst/>
            <a:cxnLst/>
            <a:rect l="l" t="t" r="r" b="b"/>
            <a:pathLst>
              <a:path w="6984365" h="9504045">
                <a:moveTo>
                  <a:pt x="6983996" y="0"/>
                </a:moveTo>
                <a:lnTo>
                  <a:pt x="0" y="0"/>
                </a:lnTo>
                <a:lnTo>
                  <a:pt x="0" y="9503994"/>
                </a:lnTo>
                <a:lnTo>
                  <a:pt x="6983996" y="9503994"/>
                </a:lnTo>
                <a:lnTo>
                  <a:pt x="6983996" y="0"/>
                </a:lnTo>
                <a:close/>
              </a:path>
            </a:pathLst>
          </a:custGeom>
          <a:solidFill>
            <a:srgbClr val="07A479"/>
          </a:solidFill>
          <a:ln>
            <a:solidFill>
              <a:srgbClr val="07A479"/>
            </a:solidFill>
          </a:ln>
        </p:spPr>
        <p:txBody>
          <a:bodyPr wrap="square" lIns="0" tIns="0" rIns="0" bIns="0" rtlCol="0"/>
          <a:lstStyle/>
          <a:p>
            <a:pPr algn="l" rtl="0"/>
            <a:endParaRPr/>
          </a:p>
        </p:txBody>
      </p:sp>
      <p:sp>
        <p:nvSpPr>
          <p:cNvPr id="4" name="object 4"/>
          <p:cNvSpPr/>
          <p:nvPr/>
        </p:nvSpPr>
        <p:spPr>
          <a:xfrm>
            <a:off x="287997" y="9846005"/>
            <a:ext cx="6984365" cy="558165"/>
          </a:xfrm>
          <a:custGeom>
            <a:avLst/>
            <a:gdLst/>
            <a:ahLst/>
            <a:cxnLst/>
            <a:rect l="l" t="t" r="r" b="b"/>
            <a:pathLst>
              <a:path w="6984365" h="558165">
                <a:moveTo>
                  <a:pt x="6983996" y="0"/>
                </a:moveTo>
                <a:lnTo>
                  <a:pt x="0" y="0"/>
                </a:lnTo>
                <a:lnTo>
                  <a:pt x="0" y="557999"/>
                </a:lnTo>
                <a:lnTo>
                  <a:pt x="6983996" y="557999"/>
                </a:lnTo>
                <a:lnTo>
                  <a:pt x="6983996" y="0"/>
                </a:lnTo>
                <a:close/>
              </a:path>
            </a:pathLst>
          </a:custGeom>
          <a:solidFill>
            <a:srgbClr val="88292D"/>
          </a:solidFill>
        </p:spPr>
        <p:txBody>
          <a:bodyPr wrap="square" lIns="0" tIns="0" rIns="0" bIns="0" rtlCol="0"/>
          <a:lstStyle/>
          <a:p>
            <a:pPr algn="l" rtl="0"/>
            <a:endParaRPr/>
          </a:p>
        </p:txBody>
      </p:sp>
      <p:sp>
        <p:nvSpPr>
          <p:cNvPr id="72" name="object 72"/>
          <p:cNvSpPr/>
          <p:nvPr/>
        </p:nvSpPr>
        <p:spPr>
          <a:xfrm>
            <a:off x="1080000" y="5548415"/>
            <a:ext cx="4683125" cy="0"/>
          </a:xfrm>
          <a:custGeom>
            <a:avLst/>
            <a:gdLst/>
            <a:ahLst/>
            <a:cxnLst/>
            <a:rect l="l" t="t" r="r" b="b"/>
            <a:pathLst>
              <a:path w="4683125">
                <a:moveTo>
                  <a:pt x="0" y="0"/>
                </a:moveTo>
                <a:lnTo>
                  <a:pt x="4682998" y="0"/>
                </a:lnTo>
              </a:path>
            </a:pathLst>
          </a:custGeom>
          <a:ln w="3175">
            <a:solidFill>
              <a:srgbClr val="FFFFFF"/>
            </a:solidFill>
          </a:ln>
        </p:spPr>
        <p:txBody>
          <a:bodyPr wrap="square" lIns="0" tIns="0" rIns="0" bIns="0" rtlCol="0"/>
          <a:lstStyle/>
          <a:p>
            <a:endParaRPr/>
          </a:p>
        </p:txBody>
      </p:sp>
      <p:pic>
        <p:nvPicPr>
          <p:cNvPr id="73" name="object 73"/>
          <p:cNvPicPr/>
          <p:nvPr/>
        </p:nvPicPr>
        <p:blipFill>
          <a:blip r:embed="rId3" cstate="screen">
            <a:extLst>
              <a:ext uri="{28A0092B-C50C-407E-A947-70E740481C1C}">
                <a14:useLocalDpi xmlns:a14="http://schemas.microsoft.com/office/drawing/2010/main"/>
              </a:ext>
            </a:extLst>
          </a:blip>
          <a:stretch>
            <a:fillRect/>
          </a:stretch>
        </p:blipFill>
        <p:spPr>
          <a:xfrm>
            <a:off x="1372679" y="9988518"/>
            <a:ext cx="986842" cy="272959"/>
          </a:xfrm>
          <a:prstGeom prst="rect">
            <a:avLst/>
          </a:prstGeom>
        </p:spPr>
      </p:pic>
      <p:sp>
        <p:nvSpPr>
          <p:cNvPr id="74" name="object 74"/>
          <p:cNvSpPr txBox="1"/>
          <p:nvPr/>
        </p:nvSpPr>
        <p:spPr>
          <a:xfrm>
            <a:off x="1067300" y="988931"/>
            <a:ext cx="2068195" cy="452120"/>
          </a:xfrm>
          <a:prstGeom prst="rect">
            <a:avLst/>
          </a:prstGeom>
        </p:spPr>
        <p:txBody>
          <a:bodyPr vert="horz" wrap="square" lIns="0" tIns="12700" rIns="0" bIns="0" rtlCol="0">
            <a:spAutoFit/>
          </a:bodyPr>
          <a:lstStyle/>
          <a:p>
            <a:pPr marL="12700">
              <a:lnSpc>
                <a:spcPct val="100000"/>
              </a:lnSpc>
              <a:spcBef>
                <a:spcPts val="100"/>
              </a:spcBef>
            </a:pPr>
            <a:r>
              <a:rPr sz="2800" b="1" spc="-30" dirty="0">
                <a:solidFill>
                  <a:schemeClr val="bg1"/>
                </a:solidFill>
                <a:latin typeface="Optima LT Pro" panose="020B0502050508020304" pitchFamily="34" charset="0"/>
                <a:cs typeface="Gill Sans Nova Book"/>
              </a:rPr>
              <a:t>CONTENTS</a:t>
            </a:r>
            <a:endParaRPr sz="2800" dirty="0">
              <a:solidFill>
                <a:schemeClr val="bg1"/>
              </a:solidFill>
              <a:latin typeface="Optima LT Pro" panose="020B0502050508020304" pitchFamily="34" charset="0"/>
              <a:cs typeface="Gill Sans Nova Book"/>
            </a:endParaRPr>
          </a:p>
        </p:txBody>
      </p:sp>
      <p:graphicFrame>
        <p:nvGraphicFramePr>
          <p:cNvPr id="75" name="object 75"/>
          <p:cNvGraphicFramePr>
            <a:graphicFrameLocks noGrp="1"/>
          </p:cNvGraphicFramePr>
          <p:nvPr>
            <p:extLst>
              <p:ext uri="{D42A27DB-BD31-4B8C-83A1-F6EECF244321}">
                <p14:modId xmlns:p14="http://schemas.microsoft.com/office/powerpoint/2010/main" val="556733181"/>
              </p:ext>
            </p:extLst>
          </p:nvPr>
        </p:nvGraphicFramePr>
        <p:xfrm>
          <a:off x="1080000" y="1999462"/>
          <a:ext cx="4966970" cy="3416294"/>
        </p:xfrm>
        <a:graphic>
          <a:graphicData uri="http://schemas.openxmlformats.org/drawingml/2006/table">
            <a:tbl>
              <a:tblPr firstRow="1" bandRow="1">
                <a:tableStyleId>{2D5ABB26-0587-4C30-8999-92F81FD0307C}</a:tableStyleId>
              </a:tblPr>
              <a:tblGrid>
                <a:gridCol w="467995">
                  <a:extLst>
                    <a:ext uri="{9D8B030D-6E8A-4147-A177-3AD203B41FA5}">
                      <a16:colId xmlns:a16="http://schemas.microsoft.com/office/drawing/2014/main" val="20000"/>
                    </a:ext>
                  </a:extLst>
                </a:gridCol>
                <a:gridCol w="4498975">
                  <a:extLst>
                    <a:ext uri="{9D8B030D-6E8A-4147-A177-3AD203B41FA5}">
                      <a16:colId xmlns:a16="http://schemas.microsoft.com/office/drawing/2014/main" val="20001"/>
                    </a:ext>
                  </a:extLst>
                </a:gridCol>
              </a:tblGrid>
              <a:tr h="387985">
                <a:tc>
                  <a:txBody>
                    <a:bodyPr/>
                    <a:lstStyle/>
                    <a:p>
                      <a:pPr>
                        <a:lnSpc>
                          <a:spcPts val="1620"/>
                        </a:lnSpc>
                      </a:pPr>
                      <a:r>
                        <a:rPr sz="1400" spc="-25" dirty="0">
                          <a:solidFill>
                            <a:srgbClr val="FFFFFF"/>
                          </a:solidFill>
                          <a:latin typeface="GillSansNova-Book"/>
                          <a:cs typeface="GillSansNova-Book"/>
                        </a:rPr>
                        <a:t>4.</a:t>
                      </a:r>
                      <a:endParaRPr sz="1400">
                        <a:latin typeface="GillSansNova-Book"/>
                        <a:cs typeface="GillSansNova-Book"/>
                      </a:endParaRPr>
                    </a:p>
                  </a:txBody>
                  <a:tcPr marL="0" marR="0" marT="0" marB="0">
                    <a:lnB w="3175">
                      <a:solidFill>
                        <a:srgbClr val="FFFFFF"/>
                      </a:solidFill>
                      <a:prstDash val="solid"/>
                    </a:lnB>
                    <a:noFill/>
                  </a:tcPr>
                </a:tc>
                <a:tc>
                  <a:txBody>
                    <a:bodyPr/>
                    <a:lstStyle/>
                    <a:p>
                      <a:pPr marL="255904">
                        <a:lnSpc>
                          <a:spcPts val="1620"/>
                        </a:lnSpc>
                      </a:pPr>
                      <a:r>
                        <a:rPr sz="1400" b="1" dirty="0">
                          <a:solidFill>
                            <a:srgbClr val="FFFFFF"/>
                          </a:solidFill>
                          <a:latin typeface="Helvetica" pitchFamily="2" charset="0"/>
                          <a:cs typeface="GillSansNova-SemiBold"/>
                        </a:rPr>
                        <a:t>Letter</a:t>
                      </a:r>
                      <a:r>
                        <a:rPr sz="1400" b="1" spc="-15" dirty="0">
                          <a:solidFill>
                            <a:srgbClr val="FFFFFF"/>
                          </a:solidFill>
                          <a:latin typeface="Helvetica" pitchFamily="2" charset="0"/>
                          <a:cs typeface="GillSansNova-SemiBold"/>
                        </a:rPr>
                        <a:t> </a:t>
                      </a:r>
                      <a:r>
                        <a:rPr sz="1400" b="1" dirty="0">
                          <a:solidFill>
                            <a:srgbClr val="FFFFFF"/>
                          </a:solidFill>
                          <a:latin typeface="Helvetica" pitchFamily="2" charset="0"/>
                          <a:cs typeface="GillSansNova-SemiBold"/>
                        </a:rPr>
                        <a:t>from</a:t>
                      </a:r>
                      <a:r>
                        <a:rPr sz="1400" b="1" spc="-10" dirty="0">
                          <a:solidFill>
                            <a:srgbClr val="FFFFFF"/>
                          </a:solidFill>
                          <a:latin typeface="Helvetica" pitchFamily="2" charset="0"/>
                          <a:cs typeface="GillSansNova-SemiBold"/>
                        </a:rPr>
                        <a:t> </a:t>
                      </a:r>
                      <a:r>
                        <a:rPr sz="1400" b="1" dirty="0">
                          <a:solidFill>
                            <a:srgbClr val="FFFFFF"/>
                          </a:solidFill>
                          <a:latin typeface="Helvetica" pitchFamily="2" charset="0"/>
                          <a:cs typeface="GillSansNova-SemiBold"/>
                        </a:rPr>
                        <a:t>our</a:t>
                      </a:r>
                      <a:r>
                        <a:rPr sz="1400" b="1" spc="-10" dirty="0">
                          <a:solidFill>
                            <a:srgbClr val="FFFFFF"/>
                          </a:solidFill>
                          <a:latin typeface="Helvetica" pitchFamily="2" charset="0"/>
                          <a:cs typeface="GillSansNova-SemiBold"/>
                        </a:rPr>
                        <a:t> </a:t>
                      </a:r>
                      <a:r>
                        <a:rPr sz="1400" b="1" spc="-25" dirty="0">
                          <a:solidFill>
                            <a:srgbClr val="FFFFFF"/>
                          </a:solidFill>
                          <a:latin typeface="Helvetica" pitchFamily="2" charset="0"/>
                          <a:cs typeface="GillSansNova-SemiBold"/>
                        </a:rPr>
                        <a:t>CEO</a:t>
                      </a:r>
                      <a:endParaRPr sz="1400" dirty="0">
                        <a:latin typeface="Helvetica" pitchFamily="2" charset="0"/>
                        <a:cs typeface="GillSansNova-SemiBold"/>
                      </a:endParaRPr>
                    </a:p>
                  </a:txBody>
                  <a:tcPr marL="0" marR="0" marT="0" marB="0">
                    <a:lnB w="3175">
                      <a:solidFill>
                        <a:srgbClr val="FFFFFF"/>
                      </a:solidFill>
                      <a:prstDash val="solid"/>
                    </a:lnB>
                    <a:noFill/>
                  </a:tcPr>
                </a:tc>
                <a:extLst>
                  <a:ext uri="{0D108BD9-81ED-4DB2-BD59-A6C34878D82A}">
                    <a16:rowId xmlns:a16="http://schemas.microsoft.com/office/drawing/2014/main" val="10000"/>
                  </a:ext>
                </a:extLst>
              </a:tr>
              <a:tr h="451484">
                <a:tc>
                  <a:txBody>
                    <a:bodyPr/>
                    <a:lstStyle/>
                    <a:p>
                      <a:pPr>
                        <a:lnSpc>
                          <a:spcPct val="100000"/>
                        </a:lnSpc>
                        <a:spcBef>
                          <a:spcPts val="480"/>
                        </a:spcBef>
                      </a:pPr>
                      <a:r>
                        <a:rPr sz="1400" spc="-25" dirty="0">
                          <a:solidFill>
                            <a:srgbClr val="FFFFFF"/>
                          </a:solidFill>
                          <a:latin typeface="GillSansNova-Book"/>
                          <a:cs typeface="GillSansNova-Book"/>
                        </a:rPr>
                        <a:t>5.</a:t>
                      </a:r>
                      <a:endParaRPr sz="1400">
                        <a:latin typeface="GillSansNova-Book"/>
                        <a:cs typeface="GillSansNova-Book"/>
                      </a:endParaRPr>
                    </a:p>
                  </a:txBody>
                  <a:tcPr marL="0" marR="0" marT="60960" marB="0">
                    <a:lnT w="3175">
                      <a:solidFill>
                        <a:srgbClr val="FFFFFF"/>
                      </a:solidFill>
                      <a:prstDash val="solid"/>
                    </a:lnT>
                    <a:lnB w="3175">
                      <a:solidFill>
                        <a:srgbClr val="FFFFFF"/>
                      </a:solidFill>
                      <a:prstDash val="solid"/>
                    </a:lnB>
                    <a:noFill/>
                  </a:tcPr>
                </a:tc>
                <a:tc>
                  <a:txBody>
                    <a:bodyPr/>
                    <a:lstStyle/>
                    <a:p>
                      <a:pPr marL="255904">
                        <a:lnSpc>
                          <a:spcPct val="100000"/>
                        </a:lnSpc>
                        <a:spcBef>
                          <a:spcPts val="480"/>
                        </a:spcBef>
                      </a:pPr>
                      <a:r>
                        <a:rPr sz="1400" b="1" dirty="0">
                          <a:solidFill>
                            <a:srgbClr val="FFFFFF"/>
                          </a:solidFill>
                          <a:latin typeface="Helvetica" pitchFamily="2" charset="0"/>
                          <a:cs typeface="GillSansNova-SemiBold"/>
                        </a:rPr>
                        <a:t>Letter</a:t>
                      </a:r>
                      <a:r>
                        <a:rPr sz="1400" b="1" spc="-20" dirty="0">
                          <a:solidFill>
                            <a:srgbClr val="FFFFFF"/>
                          </a:solidFill>
                          <a:latin typeface="Helvetica" pitchFamily="2" charset="0"/>
                          <a:cs typeface="GillSansNova-SemiBold"/>
                        </a:rPr>
                        <a:t> </a:t>
                      </a:r>
                      <a:r>
                        <a:rPr sz="1400" b="1" dirty="0">
                          <a:solidFill>
                            <a:srgbClr val="FFFFFF"/>
                          </a:solidFill>
                          <a:latin typeface="Helvetica" pitchFamily="2" charset="0"/>
                          <a:cs typeface="GillSansNova-SemiBold"/>
                        </a:rPr>
                        <a:t>from</a:t>
                      </a:r>
                      <a:r>
                        <a:rPr sz="1400" b="1" spc="-10" dirty="0">
                          <a:solidFill>
                            <a:srgbClr val="FFFFFF"/>
                          </a:solidFill>
                          <a:latin typeface="Helvetica" pitchFamily="2" charset="0"/>
                          <a:cs typeface="GillSansNova-SemiBold"/>
                        </a:rPr>
                        <a:t> </a:t>
                      </a:r>
                      <a:r>
                        <a:rPr sz="1400" b="1" dirty="0">
                          <a:solidFill>
                            <a:srgbClr val="FFFFFF"/>
                          </a:solidFill>
                          <a:latin typeface="Helvetica" pitchFamily="2" charset="0"/>
                          <a:cs typeface="GillSansNova-SemiBold"/>
                        </a:rPr>
                        <a:t>the</a:t>
                      </a:r>
                      <a:r>
                        <a:rPr sz="1400" b="1" spc="-5" dirty="0">
                          <a:solidFill>
                            <a:srgbClr val="FFFFFF"/>
                          </a:solidFill>
                          <a:latin typeface="Helvetica" pitchFamily="2" charset="0"/>
                          <a:cs typeface="GillSansNova-SemiBold"/>
                        </a:rPr>
                        <a:t> </a:t>
                      </a:r>
                      <a:r>
                        <a:rPr lang="en-GB" sz="1400" b="1" spc="-10" dirty="0">
                          <a:solidFill>
                            <a:srgbClr val="FFFFFF"/>
                          </a:solidFill>
                          <a:latin typeface="Helvetica" pitchFamily="2" charset="0"/>
                          <a:cs typeface="GillSansNova-SemiBold"/>
                        </a:rPr>
                        <a:t>Principal</a:t>
                      </a:r>
                      <a:endParaRPr sz="1400" dirty="0">
                        <a:latin typeface="Helvetica" pitchFamily="2" charset="0"/>
                        <a:cs typeface="GillSansNova-SemiBold"/>
                      </a:endParaRPr>
                    </a:p>
                  </a:txBody>
                  <a:tcPr marL="0" marR="0" marT="60960" marB="0">
                    <a:lnT w="3175">
                      <a:solidFill>
                        <a:srgbClr val="FFFFFF"/>
                      </a:solidFill>
                      <a:prstDash val="solid"/>
                    </a:lnT>
                    <a:lnB w="3175">
                      <a:solidFill>
                        <a:srgbClr val="FFFFFF"/>
                      </a:solidFill>
                      <a:prstDash val="solid"/>
                    </a:lnB>
                    <a:noFill/>
                  </a:tcPr>
                </a:tc>
                <a:extLst>
                  <a:ext uri="{0D108BD9-81ED-4DB2-BD59-A6C34878D82A}">
                    <a16:rowId xmlns:a16="http://schemas.microsoft.com/office/drawing/2014/main" val="10001"/>
                  </a:ext>
                </a:extLst>
              </a:tr>
              <a:tr h="451484">
                <a:tc>
                  <a:txBody>
                    <a:bodyPr/>
                    <a:lstStyle/>
                    <a:p>
                      <a:pPr>
                        <a:lnSpc>
                          <a:spcPct val="100000"/>
                        </a:lnSpc>
                        <a:spcBef>
                          <a:spcPts val="525"/>
                        </a:spcBef>
                      </a:pPr>
                      <a:r>
                        <a:rPr sz="1400" spc="-25" dirty="0">
                          <a:solidFill>
                            <a:srgbClr val="FFFFFF"/>
                          </a:solidFill>
                          <a:latin typeface="GillSansNova-Book"/>
                          <a:cs typeface="GillSansNova-Book"/>
                        </a:rPr>
                        <a:t>6.</a:t>
                      </a:r>
                      <a:endParaRPr sz="1400">
                        <a:latin typeface="GillSansNova-Book"/>
                        <a:cs typeface="GillSansNova-Book"/>
                      </a:endParaRPr>
                    </a:p>
                  </a:txBody>
                  <a:tcPr marL="0" marR="0" marT="66675" marB="0">
                    <a:lnT w="3175">
                      <a:solidFill>
                        <a:srgbClr val="FFFFFF"/>
                      </a:solidFill>
                      <a:prstDash val="solid"/>
                    </a:lnT>
                    <a:lnB w="3175">
                      <a:solidFill>
                        <a:srgbClr val="FFFFFF"/>
                      </a:solidFill>
                      <a:prstDash val="solid"/>
                    </a:lnB>
                    <a:noFill/>
                  </a:tcPr>
                </a:tc>
                <a:tc>
                  <a:txBody>
                    <a:bodyPr/>
                    <a:lstStyle/>
                    <a:p>
                      <a:pPr marL="255904">
                        <a:lnSpc>
                          <a:spcPct val="100000"/>
                        </a:lnSpc>
                        <a:spcBef>
                          <a:spcPts val="525"/>
                        </a:spcBef>
                      </a:pPr>
                      <a:r>
                        <a:rPr sz="1400" b="1" dirty="0">
                          <a:solidFill>
                            <a:srgbClr val="FFFFFF"/>
                          </a:solidFill>
                          <a:latin typeface="Helvetica" pitchFamily="2" charset="0"/>
                          <a:cs typeface="GillSansNova-SemiBold"/>
                        </a:rPr>
                        <a:t>Information</a:t>
                      </a:r>
                      <a:r>
                        <a:rPr sz="1400" b="1" spc="-10" dirty="0">
                          <a:solidFill>
                            <a:srgbClr val="FFFFFF"/>
                          </a:solidFill>
                          <a:latin typeface="Helvetica" pitchFamily="2" charset="0"/>
                          <a:cs typeface="GillSansNova-SemiBold"/>
                        </a:rPr>
                        <a:t> </a:t>
                      </a:r>
                      <a:r>
                        <a:rPr sz="1400" b="1" dirty="0">
                          <a:solidFill>
                            <a:srgbClr val="FFFFFF"/>
                          </a:solidFill>
                          <a:latin typeface="Helvetica" pitchFamily="2" charset="0"/>
                          <a:cs typeface="GillSansNova-SemiBold"/>
                        </a:rPr>
                        <a:t>about </a:t>
                      </a:r>
                      <a:r>
                        <a:rPr lang="en-GB" sz="1400" b="1" dirty="0">
                          <a:solidFill>
                            <a:srgbClr val="FFFFFF"/>
                          </a:solidFill>
                          <a:latin typeface="Helvetica" pitchFamily="2" charset="0"/>
                          <a:cs typeface="GillSansNova-SemiBold"/>
                        </a:rPr>
                        <a:t>Hope Academy</a:t>
                      </a:r>
                      <a:endParaRPr sz="1400" dirty="0">
                        <a:latin typeface="Helvetica" pitchFamily="2" charset="0"/>
                        <a:cs typeface="GillSansNova-SemiBold"/>
                      </a:endParaRPr>
                    </a:p>
                  </a:txBody>
                  <a:tcPr marL="0" marR="0" marT="66675" marB="0">
                    <a:lnT w="3175">
                      <a:solidFill>
                        <a:srgbClr val="FFFFFF"/>
                      </a:solidFill>
                      <a:prstDash val="solid"/>
                    </a:lnT>
                    <a:lnB w="3175">
                      <a:solidFill>
                        <a:srgbClr val="FFFFFF"/>
                      </a:solidFill>
                      <a:prstDash val="solid"/>
                    </a:lnB>
                    <a:noFill/>
                  </a:tcPr>
                </a:tc>
                <a:extLst>
                  <a:ext uri="{0D108BD9-81ED-4DB2-BD59-A6C34878D82A}">
                    <a16:rowId xmlns:a16="http://schemas.microsoft.com/office/drawing/2014/main" val="10002"/>
                  </a:ext>
                </a:extLst>
              </a:tr>
              <a:tr h="451484">
                <a:tc>
                  <a:txBody>
                    <a:bodyPr/>
                    <a:lstStyle/>
                    <a:p>
                      <a:pPr>
                        <a:lnSpc>
                          <a:spcPct val="100000"/>
                        </a:lnSpc>
                        <a:spcBef>
                          <a:spcPts val="570"/>
                        </a:spcBef>
                      </a:pPr>
                      <a:r>
                        <a:rPr sz="1400" spc="-25" dirty="0">
                          <a:solidFill>
                            <a:srgbClr val="FFFFFF"/>
                          </a:solidFill>
                          <a:latin typeface="GillSansNova-Book"/>
                          <a:cs typeface="GillSansNova-Book"/>
                        </a:rPr>
                        <a:t>7.</a:t>
                      </a:r>
                      <a:endParaRPr sz="1400">
                        <a:latin typeface="GillSansNova-Book"/>
                        <a:cs typeface="GillSansNova-Book"/>
                      </a:endParaRPr>
                    </a:p>
                  </a:txBody>
                  <a:tcPr marL="0" marR="0" marT="72390" marB="0">
                    <a:lnT w="3175">
                      <a:solidFill>
                        <a:srgbClr val="FFFFFF"/>
                      </a:solidFill>
                      <a:prstDash val="solid"/>
                    </a:lnT>
                    <a:lnB w="3175">
                      <a:solidFill>
                        <a:srgbClr val="FFFFFF"/>
                      </a:solidFill>
                      <a:prstDash val="solid"/>
                    </a:lnB>
                    <a:noFill/>
                  </a:tcPr>
                </a:tc>
                <a:tc>
                  <a:txBody>
                    <a:bodyPr/>
                    <a:lstStyle/>
                    <a:p>
                      <a:pPr marL="255904">
                        <a:lnSpc>
                          <a:spcPct val="100000"/>
                        </a:lnSpc>
                        <a:spcBef>
                          <a:spcPts val="570"/>
                        </a:spcBef>
                      </a:pPr>
                      <a:r>
                        <a:rPr sz="1400" b="1" dirty="0">
                          <a:solidFill>
                            <a:srgbClr val="FFFFFF"/>
                          </a:solidFill>
                          <a:latin typeface="Helvetica" pitchFamily="2" charset="0"/>
                          <a:cs typeface="GillSansNova-SemiBold"/>
                        </a:rPr>
                        <a:t>Mission</a:t>
                      </a:r>
                      <a:r>
                        <a:rPr sz="1400" b="1" spc="5" dirty="0">
                          <a:solidFill>
                            <a:srgbClr val="FFFFFF"/>
                          </a:solidFill>
                          <a:latin typeface="Helvetica" pitchFamily="2" charset="0"/>
                          <a:cs typeface="GillSansNova-SemiBold"/>
                        </a:rPr>
                        <a:t> </a:t>
                      </a:r>
                      <a:r>
                        <a:rPr sz="1400" b="1" dirty="0">
                          <a:solidFill>
                            <a:srgbClr val="FFFFFF"/>
                          </a:solidFill>
                          <a:latin typeface="Helvetica" pitchFamily="2" charset="0"/>
                          <a:cs typeface="GillSansNova-SemiBold"/>
                        </a:rPr>
                        <a:t>and</a:t>
                      </a:r>
                      <a:r>
                        <a:rPr sz="1400" b="1" spc="5" dirty="0">
                          <a:solidFill>
                            <a:srgbClr val="FFFFFF"/>
                          </a:solidFill>
                          <a:latin typeface="Helvetica" pitchFamily="2" charset="0"/>
                          <a:cs typeface="GillSansNova-SemiBold"/>
                        </a:rPr>
                        <a:t> </a:t>
                      </a:r>
                      <a:r>
                        <a:rPr sz="1400" b="1" spc="-10" dirty="0">
                          <a:solidFill>
                            <a:srgbClr val="FFFFFF"/>
                          </a:solidFill>
                          <a:latin typeface="Helvetica" pitchFamily="2" charset="0"/>
                          <a:cs typeface="GillSansNova-SemiBold"/>
                        </a:rPr>
                        <a:t>Values</a:t>
                      </a:r>
                      <a:endParaRPr sz="1400" dirty="0">
                        <a:latin typeface="Helvetica" pitchFamily="2" charset="0"/>
                        <a:cs typeface="GillSansNova-SemiBold"/>
                      </a:endParaRPr>
                    </a:p>
                  </a:txBody>
                  <a:tcPr marL="0" marR="0" marT="72390" marB="0">
                    <a:lnT w="3175">
                      <a:solidFill>
                        <a:srgbClr val="FFFFFF"/>
                      </a:solidFill>
                      <a:prstDash val="solid"/>
                    </a:lnT>
                    <a:lnB w="3175">
                      <a:solidFill>
                        <a:srgbClr val="FFFFFF"/>
                      </a:solidFill>
                      <a:prstDash val="solid"/>
                    </a:lnB>
                    <a:noFill/>
                  </a:tcPr>
                </a:tc>
                <a:extLst>
                  <a:ext uri="{0D108BD9-81ED-4DB2-BD59-A6C34878D82A}">
                    <a16:rowId xmlns:a16="http://schemas.microsoft.com/office/drawing/2014/main" val="10003"/>
                  </a:ext>
                </a:extLst>
              </a:tr>
              <a:tr h="451484">
                <a:tc>
                  <a:txBody>
                    <a:bodyPr/>
                    <a:lstStyle/>
                    <a:p>
                      <a:pPr>
                        <a:lnSpc>
                          <a:spcPct val="100000"/>
                        </a:lnSpc>
                        <a:spcBef>
                          <a:spcPts val="615"/>
                        </a:spcBef>
                      </a:pPr>
                      <a:r>
                        <a:rPr sz="1400" spc="-25" dirty="0">
                          <a:solidFill>
                            <a:srgbClr val="FFFFFF"/>
                          </a:solidFill>
                          <a:latin typeface="GillSansNova-Book"/>
                          <a:cs typeface="GillSansNova-Book"/>
                        </a:rPr>
                        <a:t>8.</a:t>
                      </a:r>
                      <a:endParaRPr sz="1400">
                        <a:latin typeface="GillSansNova-Book"/>
                        <a:cs typeface="GillSansNova-Book"/>
                      </a:endParaRPr>
                    </a:p>
                  </a:txBody>
                  <a:tcPr marL="0" marR="0" marT="78105" marB="0">
                    <a:lnT w="3175">
                      <a:solidFill>
                        <a:srgbClr val="FFFFFF"/>
                      </a:solidFill>
                      <a:prstDash val="solid"/>
                    </a:lnT>
                    <a:lnB w="3175">
                      <a:solidFill>
                        <a:srgbClr val="FFFFFF"/>
                      </a:solidFill>
                      <a:prstDash val="solid"/>
                    </a:lnB>
                    <a:noFill/>
                  </a:tcPr>
                </a:tc>
                <a:tc>
                  <a:txBody>
                    <a:bodyPr/>
                    <a:lstStyle/>
                    <a:p>
                      <a:pPr marL="255904">
                        <a:lnSpc>
                          <a:spcPct val="100000"/>
                        </a:lnSpc>
                        <a:spcBef>
                          <a:spcPts val="615"/>
                        </a:spcBef>
                      </a:pPr>
                      <a:r>
                        <a:rPr sz="1400" b="1" dirty="0">
                          <a:solidFill>
                            <a:srgbClr val="FFFFFF"/>
                          </a:solidFill>
                          <a:latin typeface="Helvetica" pitchFamily="2" charset="0"/>
                          <a:cs typeface="GillSansNova-SemiBold"/>
                        </a:rPr>
                        <a:t>Application</a:t>
                      </a:r>
                      <a:r>
                        <a:rPr sz="1400" b="1" spc="10" dirty="0">
                          <a:solidFill>
                            <a:srgbClr val="FFFFFF"/>
                          </a:solidFill>
                          <a:latin typeface="Helvetica" pitchFamily="2" charset="0"/>
                          <a:cs typeface="GillSansNova-SemiBold"/>
                        </a:rPr>
                        <a:t> </a:t>
                      </a:r>
                      <a:r>
                        <a:rPr sz="1400" b="1" dirty="0">
                          <a:solidFill>
                            <a:srgbClr val="FFFFFF"/>
                          </a:solidFill>
                          <a:latin typeface="Helvetica" pitchFamily="2" charset="0"/>
                          <a:cs typeface="GillSansNova-SemiBold"/>
                        </a:rPr>
                        <a:t>and</a:t>
                      </a:r>
                      <a:r>
                        <a:rPr sz="1400" b="1" spc="20" dirty="0">
                          <a:solidFill>
                            <a:srgbClr val="FFFFFF"/>
                          </a:solidFill>
                          <a:latin typeface="Helvetica" pitchFamily="2" charset="0"/>
                          <a:cs typeface="GillSansNova-SemiBold"/>
                        </a:rPr>
                        <a:t> </a:t>
                      </a:r>
                      <a:r>
                        <a:rPr sz="1400" b="1" dirty="0">
                          <a:solidFill>
                            <a:srgbClr val="FFFFFF"/>
                          </a:solidFill>
                          <a:latin typeface="Helvetica" pitchFamily="2" charset="0"/>
                          <a:cs typeface="GillSansNova-SemiBold"/>
                        </a:rPr>
                        <a:t>Interview</a:t>
                      </a:r>
                      <a:r>
                        <a:rPr sz="1400" b="1" spc="20" dirty="0">
                          <a:solidFill>
                            <a:srgbClr val="FFFFFF"/>
                          </a:solidFill>
                          <a:latin typeface="Helvetica" pitchFamily="2" charset="0"/>
                          <a:cs typeface="GillSansNova-SemiBold"/>
                        </a:rPr>
                        <a:t> </a:t>
                      </a:r>
                      <a:r>
                        <a:rPr sz="1400" b="1" spc="-10" dirty="0">
                          <a:solidFill>
                            <a:srgbClr val="FFFFFF"/>
                          </a:solidFill>
                          <a:latin typeface="Helvetica" pitchFamily="2" charset="0"/>
                          <a:cs typeface="GillSansNova-SemiBold"/>
                        </a:rPr>
                        <a:t>Process</a:t>
                      </a:r>
                      <a:endParaRPr sz="1400" dirty="0">
                        <a:latin typeface="Helvetica" pitchFamily="2" charset="0"/>
                        <a:cs typeface="GillSansNova-SemiBold"/>
                      </a:endParaRPr>
                    </a:p>
                  </a:txBody>
                  <a:tcPr marL="0" marR="0" marT="78105" marB="0">
                    <a:lnT w="3175">
                      <a:solidFill>
                        <a:srgbClr val="FFFFFF"/>
                      </a:solidFill>
                      <a:prstDash val="solid"/>
                    </a:lnT>
                    <a:lnB w="3175">
                      <a:solidFill>
                        <a:srgbClr val="FFFFFF"/>
                      </a:solidFill>
                      <a:prstDash val="solid"/>
                    </a:lnB>
                    <a:noFill/>
                  </a:tcPr>
                </a:tc>
                <a:extLst>
                  <a:ext uri="{0D108BD9-81ED-4DB2-BD59-A6C34878D82A}">
                    <a16:rowId xmlns:a16="http://schemas.microsoft.com/office/drawing/2014/main" val="10004"/>
                  </a:ext>
                </a:extLst>
              </a:tr>
              <a:tr h="451484">
                <a:tc>
                  <a:txBody>
                    <a:bodyPr/>
                    <a:lstStyle/>
                    <a:p>
                      <a:pPr>
                        <a:lnSpc>
                          <a:spcPct val="100000"/>
                        </a:lnSpc>
                        <a:spcBef>
                          <a:spcPts val="660"/>
                        </a:spcBef>
                      </a:pPr>
                      <a:r>
                        <a:rPr sz="1400" spc="-25" dirty="0">
                          <a:solidFill>
                            <a:srgbClr val="FFFFFF"/>
                          </a:solidFill>
                          <a:latin typeface="GillSansNova-Book"/>
                          <a:cs typeface="GillSansNova-Book"/>
                        </a:rPr>
                        <a:t>10.</a:t>
                      </a:r>
                      <a:endParaRPr sz="1400">
                        <a:latin typeface="GillSansNova-Book"/>
                        <a:cs typeface="GillSansNova-Book"/>
                      </a:endParaRPr>
                    </a:p>
                  </a:txBody>
                  <a:tcPr marL="0" marR="0" marT="83820" marB="0">
                    <a:lnT w="3175">
                      <a:solidFill>
                        <a:srgbClr val="FFFFFF"/>
                      </a:solidFill>
                      <a:prstDash val="solid"/>
                    </a:lnT>
                    <a:lnB w="3175">
                      <a:solidFill>
                        <a:srgbClr val="FFFFFF"/>
                      </a:solidFill>
                      <a:prstDash val="solid"/>
                    </a:lnB>
                    <a:noFill/>
                  </a:tcPr>
                </a:tc>
                <a:tc>
                  <a:txBody>
                    <a:bodyPr/>
                    <a:lstStyle/>
                    <a:p>
                      <a:pPr marL="255904">
                        <a:lnSpc>
                          <a:spcPct val="100000"/>
                        </a:lnSpc>
                        <a:spcBef>
                          <a:spcPts val="660"/>
                        </a:spcBef>
                      </a:pPr>
                      <a:r>
                        <a:rPr sz="1400" b="1" dirty="0">
                          <a:solidFill>
                            <a:srgbClr val="FFFFFF"/>
                          </a:solidFill>
                          <a:latin typeface="Helvetica" pitchFamily="2" charset="0"/>
                          <a:cs typeface="GillSansNova-SemiBold"/>
                        </a:rPr>
                        <a:t>Job </a:t>
                      </a:r>
                      <a:r>
                        <a:rPr sz="1400" b="1" spc="-10" dirty="0">
                          <a:solidFill>
                            <a:srgbClr val="FFFFFF"/>
                          </a:solidFill>
                          <a:latin typeface="Helvetica" pitchFamily="2" charset="0"/>
                          <a:cs typeface="GillSansNova-SemiBold"/>
                        </a:rPr>
                        <a:t>Vacancy</a:t>
                      </a:r>
                      <a:endParaRPr sz="1400" dirty="0">
                        <a:latin typeface="Helvetica" pitchFamily="2" charset="0"/>
                        <a:cs typeface="GillSansNova-SemiBold"/>
                      </a:endParaRPr>
                    </a:p>
                  </a:txBody>
                  <a:tcPr marL="0" marR="0" marT="83820" marB="0">
                    <a:lnT w="3175">
                      <a:solidFill>
                        <a:srgbClr val="FFFFFF"/>
                      </a:solidFill>
                      <a:prstDash val="solid"/>
                    </a:lnT>
                    <a:lnB w="3175">
                      <a:solidFill>
                        <a:srgbClr val="FFFFFF"/>
                      </a:solidFill>
                      <a:prstDash val="solid"/>
                    </a:lnB>
                    <a:noFill/>
                  </a:tcPr>
                </a:tc>
                <a:extLst>
                  <a:ext uri="{0D108BD9-81ED-4DB2-BD59-A6C34878D82A}">
                    <a16:rowId xmlns:a16="http://schemas.microsoft.com/office/drawing/2014/main" val="10005"/>
                  </a:ext>
                </a:extLst>
              </a:tr>
              <a:tr h="451484">
                <a:tc>
                  <a:txBody>
                    <a:bodyPr/>
                    <a:lstStyle/>
                    <a:p>
                      <a:pPr>
                        <a:lnSpc>
                          <a:spcPct val="100000"/>
                        </a:lnSpc>
                        <a:spcBef>
                          <a:spcPts val="705"/>
                        </a:spcBef>
                      </a:pPr>
                      <a:r>
                        <a:rPr sz="1400" spc="-25" dirty="0">
                          <a:solidFill>
                            <a:srgbClr val="FFFFFF"/>
                          </a:solidFill>
                          <a:latin typeface="GillSansNova-Book"/>
                          <a:cs typeface="GillSansNova-Book"/>
                        </a:rPr>
                        <a:t>12.</a:t>
                      </a:r>
                      <a:endParaRPr sz="1400">
                        <a:latin typeface="GillSansNova-Book"/>
                        <a:cs typeface="GillSansNova-Book"/>
                      </a:endParaRPr>
                    </a:p>
                  </a:txBody>
                  <a:tcPr marL="0" marR="0" marT="89535" marB="0">
                    <a:lnT w="3175">
                      <a:solidFill>
                        <a:srgbClr val="FFFFFF"/>
                      </a:solidFill>
                      <a:prstDash val="solid"/>
                    </a:lnT>
                    <a:lnB w="3175">
                      <a:solidFill>
                        <a:srgbClr val="FFFFFF"/>
                      </a:solidFill>
                      <a:prstDash val="solid"/>
                    </a:lnB>
                    <a:noFill/>
                  </a:tcPr>
                </a:tc>
                <a:tc>
                  <a:txBody>
                    <a:bodyPr/>
                    <a:lstStyle/>
                    <a:p>
                      <a:pPr marL="255904">
                        <a:lnSpc>
                          <a:spcPct val="100000"/>
                        </a:lnSpc>
                        <a:spcBef>
                          <a:spcPts val="705"/>
                        </a:spcBef>
                      </a:pPr>
                      <a:r>
                        <a:rPr sz="1400" b="1" dirty="0">
                          <a:solidFill>
                            <a:srgbClr val="FFFFFF"/>
                          </a:solidFill>
                          <a:latin typeface="Helvetica" pitchFamily="2" charset="0"/>
                          <a:cs typeface="GillSansNova-SemiBold"/>
                        </a:rPr>
                        <a:t>Job </a:t>
                      </a:r>
                      <a:r>
                        <a:rPr sz="1400" b="1" spc="-10" dirty="0">
                          <a:solidFill>
                            <a:srgbClr val="FFFFFF"/>
                          </a:solidFill>
                          <a:latin typeface="Helvetica" pitchFamily="2" charset="0"/>
                          <a:cs typeface="GillSansNova-SemiBold"/>
                        </a:rPr>
                        <a:t>Description</a:t>
                      </a:r>
                      <a:endParaRPr sz="1400" dirty="0">
                        <a:latin typeface="Helvetica" pitchFamily="2" charset="0"/>
                        <a:cs typeface="GillSansNova-SemiBold"/>
                      </a:endParaRPr>
                    </a:p>
                  </a:txBody>
                  <a:tcPr marL="0" marR="0" marT="89535" marB="0">
                    <a:lnT w="3175">
                      <a:solidFill>
                        <a:srgbClr val="FFFFFF"/>
                      </a:solidFill>
                      <a:prstDash val="solid"/>
                    </a:lnT>
                    <a:lnB w="3175">
                      <a:solidFill>
                        <a:srgbClr val="FFFFFF"/>
                      </a:solidFill>
                      <a:prstDash val="solid"/>
                    </a:lnB>
                    <a:noFill/>
                  </a:tcPr>
                </a:tc>
                <a:extLst>
                  <a:ext uri="{0D108BD9-81ED-4DB2-BD59-A6C34878D82A}">
                    <a16:rowId xmlns:a16="http://schemas.microsoft.com/office/drawing/2014/main" val="10006"/>
                  </a:ext>
                </a:extLst>
              </a:tr>
              <a:tr h="319405">
                <a:tc>
                  <a:txBody>
                    <a:bodyPr/>
                    <a:lstStyle/>
                    <a:p>
                      <a:pPr>
                        <a:lnSpc>
                          <a:spcPts val="1664"/>
                        </a:lnSpc>
                        <a:spcBef>
                          <a:spcPts val="750"/>
                        </a:spcBef>
                      </a:pPr>
                      <a:r>
                        <a:rPr sz="1400" spc="-25" dirty="0">
                          <a:solidFill>
                            <a:srgbClr val="FFFFFF"/>
                          </a:solidFill>
                          <a:latin typeface="GillSansNova-Book"/>
                          <a:cs typeface="GillSansNova-Book"/>
                        </a:rPr>
                        <a:t>18.</a:t>
                      </a:r>
                      <a:endParaRPr sz="1400">
                        <a:latin typeface="GillSansNova-Book"/>
                        <a:cs typeface="GillSansNova-Book"/>
                      </a:endParaRPr>
                    </a:p>
                  </a:txBody>
                  <a:tcPr marL="0" marR="0" marT="95250" marB="0">
                    <a:lnT w="3175">
                      <a:solidFill>
                        <a:srgbClr val="FFFFFF"/>
                      </a:solidFill>
                      <a:prstDash val="solid"/>
                    </a:lnT>
                    <a:noFill/>
                  </a:tcPr>
                </a:tc>
                <a:tc>
                  <a:txBody>
                    <a:bodyPr/>
                    <a:lstStyle/>
                    <a:p>
                      <a:pPr marL="255904">
                        <a:lnSpc>
                          <a:spcPts val="1664"/>
                        </a:lnSpc>
                        <a:spcBef>
                          <a:spcPts val="750"/>
                        </a:spcBef>
                      </a:pPr>
                      <a:r>
                        <a:rPr sz="1400" b="1" dirty="0">
                          <a:solidFill>
                            <a:srgbClr val="FFFFFF"/>
                          </a:solidFill>
                          <a:latin typeface="Helvetica" pitchFamily="2" charset="0"/>
                          <a:cs typeface="GillSansNova-SemiBold"/>
                        </a:rPr>
                        <a:t>Person</a:t>
                      </a:r>
                      <a:r>
                        <a:rPr sz="1400" b="1" spc="-30" dirty="0">
                          <a:solidFill>
                            <a:srgbClr val="FFFFFF"/>
                          </a:solidFill>
                          <a:latin typeface="Helvetica" pitchFamily="2" charset="0"/>
                          <a:cs typeface="GillSansNova-SemiBold"/>
                        </a:rPr>
                        <a:t> </a:t>
                      </a:r>
                      <a:r>
                        <a:rPr sz="1400" b="1" spc="-10" dirty="0">
                          <a:solidFill>
                            <a:srgbClr val="FFFFFF"/>
                          </a:solidFill>
                          <a:latin typeface="Helvetica" pitchFamily="2" charset="0"/>
                          <a:cs typeface="GillSansNova-SemiBold"/>
                        </a:rPr>
                        <a:t>Specification</a:t>
                      </a:r>
                      <a:endParaRPr sz="1400" dirty="0">
                        <a:latin typeface="Helvetica" pitchFamily="2" charset="0"/>
                        <a:cs typeface="GillSansNova-SemiBold"/>
                      </a:endParaRPr>
                    </a:p>
                  </a:txBody>
                  <a:tcPr marL="0" marR="0" marT="95250" marB="0">
                    <a:lnT w="3175">
                      <a:solidFill>
                        <a:srgbClr val="FFFFFF"/>
                      </a:solidFill>
                      <a:prstDash val="solid"/>
                    </a:lnT>
                    <a:noFill/>
                  </a:tcPr>
                </a:tc>
                <a:extLst>
                  <a:ext uri="{0D108BD9-81ED-4DB2-BD59-A6C34878D82A}">
                    <a16:rowId xmlns:a16="http://schemas.microsoft.com/office/drawing/2014/main" val="10007"/>
                  </a:ext>
                </a:extLst>
              </a:tr>
            </a:tbl>
          </a:graphicData>
        </a:graphic>
      </p:graphicFrame>
      <p:sp>
        <p:nvSpPr>
          <p:cNvPr id="77" name="object 77"/>
          <p:cNvSpPr txBox="1">
            <a:spLocks noGrp="1"/>
          </p:cNvSpPr>
          <p:nvPr>
            <p:ph type="sldNum" sz="quarter" idx="7"/>
          </p:nvPr>
        </p:nvSpPr>
        <p:spPr>
          <a:prstGeom prst="rect">
            <a:avLst/>
          </a:prstGeom>
        </p:spPr>
        <p:txBody>
          <a:bodyPr vert="horz" wrap="square" lIns="0" tIns="6985" rIns="0" bIns="0" rtlCol="0">
            <a:spAutoFit/>
          </a:bodyPr>
          <a:lstStyle/>
          <a:p>
            <a:pPr marL="12700">
              <a:lnSpc>
                <a:spcPct val="100000"/>
              </a:lnSpc>
              <a:spcBef>
                <a:spcPts val="55"/>
              </a:spcBef>
            </a:pPr>
            <a:r>
              <a:rPr dirty="0"/>
              <a:t>Page</a:t>
            </a:r>
            <a:r>
              <a:rPr spc="-25" dirty="0"/>
              <a:t> </a:t>
            </a:r>
            <a:fld id="{81D60167-4931-47E6-BA6A-407CBD079E47}" type="slidenum">
              <a:rPr spc="-25" dirty="0"/>
              <a:t>3</a:t>
            </a:fld>
            <a:endParaRPr spc="-25" dirty="0"/>
          </a:p>
        </p:txBody>
      </p:sp>
      <p:sp>
        <p:nvSpPr>
          <p:cNvPr id="78" name="object 78"/>
          <p:cNvSpPr txBox="1">
            <a:spLocks noGrp="1"/>
          </p:cNvSpPr>
          <p:nvPr>
            <p:ph type="ftr" sz="quarter" idx="5"/>
          </p:nvPr>
        </p:nvSpPr>
        <p:spPr>
          <a:prstGeom prst="rect">
            <a:avLst/>
          </a:prstGeom>
        </p:spPr>
        <p:txBody>
          <a:bodyPr vert="horz" wrap="square" lIns="0" tIns="10795" rIns="0" bIns="0" rtlCol="0">
            <a:spAutoFit/>
          </a:bodyPr>
          <a:lstStyle/>
          <a:p>
            <a:pPr marL="12700">
              <a:lnSpc>
                <a:spcPct val="100000"/>
              </a:lnSpc>
              <a:spcBef>
                <a:spcPts val="85"/>
              </a:spcBef>
            </a:pPr>
            <a:r>
              <a:rPr spc="-10" dirty="0"/>
              <a:t>PART</a:t>
            </a:r>
            <a:r>
              <a:rPr spc="-5" dirty="0"/>
              <a:t> </a:t>
            </a:r>
            <a:r>
              <a:rPr spc="-25" dirty="0"/>
              <a:t>OF</a:t>
            </a:r>
          </a:p>
        </p:txBody>
      </p:sp>
      <p:pic>
        <p:nvPicPr>
          <p:cNvPr id="79" name="Picture 78" descr="Background pattern&#10;&#10;Description automatically generated">
            <a:extLst>
              <a:ext uri="{FF2B5EF4-FFF2-40B4-BE49-F238E27FC236}">
                <a16:creationId xmlns:a16="http://schemas.microsoft.com/office/drawing/2014/main" id="{C0E8A06E-E753-0D8D-17F5-D320148EC0A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12" y="4333061"/>
            <a:ext cx="810616" cy="6358832"/>
          </a:xfrm>
          <a:prstGeom prst="rect">
            <a:avLst/>
          </a:prstGeom>
        </p:spPr>
      </p:pic>
      <p:pic>
        <p:nvPicPr>
          <p:cNvPr id="3" name="Picture 2" descr="A black and white logo&#10;&#10;Description automatically generated">
            <a:extLst>
              <a:ext uri="{FF2B5EF4-FFF2-40B4-BE49-F238E27FC236}">
                <a16:creationId xmlns:a16="http://schemas.microsoft.com/office/drawing/2014/main" id="{5357A30B-E300-88D2-8A9A-A35C057A19D7}"/>
              </a:ext>
            </a:extLst>
          </p:cNvPr>
          <p:cNvPicPr>
            <a:picLocks noChangeAspect="1"/>
          </p:cNvPicPr>
          <p:nvPr/>
        </p:nvPicPr>
        <p:blipFill>
          <a:blip r:embed="rId5" cstate="print">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5929699" y="351113"/>
            <a:ext cx="1277551" cy="88078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7"/>
          <p:cNvSpPr/>
          <p:nvPr/>
        </p:nvSpPr>
        <p:spPr>
          <a:xfrm>
            <a:off x="287997" y="9846005"/>
            <a:ext cx="6984365" cy="558165"/>
          </a:xfrm>
          <a:custGeom>
            <a:avLst/>
            <a:gdLst/>
            <a:ahLst/>
            <a:cxnLst/>
            <a:rect l="l" t="t" r="r" b="b"/>
            <a:pathLst>
              <a:path w="6984365" h="558165">
                <a:moveTo>
                  <a:pt x="6983996" y="0"/>
                </a:moveTo>
                <a:lnTo>
                  <a:pt x="0" y="0"/>
                </a:lnTo>
                <a:lnTo>
                  <a:pt x="0" y="557999"/>
                </a:lnTo>
                <a:lnTo>
                  <a:pt x="6983996" y="557999"/>
                </a:lnTo>
                <a:lnTo>
                  <a:pt x="6983996" y="0"/>
                </a:lnTo>
                <a:close/>
              </a:path>
            </a:pathLst>
          </a:custGeom>
          <a:solidFill>
            <a:srgbClr val="88292D"/>
          </a:solidFill>
        </p:spPr>
        <p:txBody>
          <a:bodyPr wrap="square" lIns="0" tIns="0" rIns="0" bIns="0" rtlCol="0"/>
          <a:lstStyle/>
          <a:p>
            <a:endParaRPr/>
          </a:p>
        </p:txBody>
      </p:sp>
      <p:pic>
        <p:nvPicPr>
          <p:cNvPr id="74" name="object 74"/>
          <p:cNvPicPr/>
          <p:nvPr/>
        </p:nvPicPr>
        <p:blipFill>
          <a:blip r:embed="rId2" cstate="screen">
            <a:extLst>
              <a:ext uri="{28A0092B-C50C-407E-A947-70E740481C1C}">
                <a14:useLocalDpi xmlns:a14="http://schemas.microsoft.com/office/drawing/2010/main"/>
              </a:ext>
            </a:extLst>
          </a:blip>
          <a:stretch>
            <a:fillRect/>
          </a:stretch>
        </p:blipFill>
        <p:spPr>
          <a:xfrm>
            <a:off x="1372679" y="9988518"/>
            <a:ext cx="986842" cy="272959"/>
          </a:xfrm>
          <a:prstGeom prst="rect">
            <a:avLst/>
          </a:prstGeom>
        </p:spPr>
      </p:pic>
      <p:sp>
        <p:nvSpPr>
          <p:cNvPr id="76" name="object 76"/>
          <p:cNvSpPr txBox="1">
            <a:spLocks noGrp="1"/>
          </p:cNvSpPr>
          <p:nvPr>
            <p:ph type="sldNum" sz="quarter" idx="7"/>
          </p:nvPr>
        </p:nvSpPr>
        <p:spPr>
          <a:prstGeom prst="rect">
            <a:avLst/>
          </a:prstGeom>
        </p:spPr>
        <p:txBody>
          <a:bodyPr vert="horz" wrap="square" lIns="0" tIns="6985" rIns="0" bIns="0" rtlCol="0">
            <a:spAutoFit/>
          </a:bodyPr>
          <a:lstStyle/>
          <a:p>
            <a:pPr marL="12700">
              <a:lnSpc>
                <a:spcPct val="100000"/>
              </a:lnSpc>
              <a:spcBef>
                <a:spcPts val="55"/>
              </a:spcBef>
            </a:pPr>
            <a:r>
              <a:rPr dirty="0"/>
              <a:t>Page</a:t>
            </a:r>
            <a:r>
              <a:rPr spc="-25" dirty="0"/>
              <a:t> </a:t>
            </a:r>
            <a:fld id="{81D60167-4931-47E6-BA6A-407CBD079E47}" type="slidenum">
              <a:rPr spc="-25" dirty="0"/>
              <a:t>4</a:t>
            </a:fld>
            <a:endParaRPr spc="-25" dirty="0"/>
          </a:p>
        </p:txBody>
      </p:sp>
      <p:sp>
        <p:nvSpPr>
          <p:cNvPr id="77" name="object 77"/>
          <p:cNvSpPr txBox="1">
            <a:spLocks noGrp="1"/>
          </p:cNvSpPr>
          <p:nvPr>
            <p:ph type="ftr" sz="quarter" idx="5"/>
          </p:nvPr>
        </p:nvSpPr>
        <p:spPr>
          <a:prstGeom prst="rect">
            <a:avLst/>
          </a:prstGeom>
        </p:spPr>
        <p:txBody>
          <a:bodyPr vert="horz" wrap="square" lIns="0" tIns="10795" rIns="0" bIns="0" rtlCol="0">
            <a:spAutoFit/>
          </a:bodyPr>
          <a:lstStyle/>
          <a:p>
            <a:pPr marL="12700">
              <a:lnSpc>
                <a:spcPct val="100000"/>
              </a:lnSpc>
              <a:spcBef>
                <a:spcPts val="85"/>
              </a:spcBef>
            </a:pPr>
            <a:r>
              <a:rPr spc="-10" dirty="0"/>
              <a:t>PART</a:t>
            </a:r>
            <a:r>
              <a:rPr spc="-5" dirty="0"/>
              <a:t> </a:t>
            </a:r>
            <a:r>
              <a:rPr spc="-25" dirty="0"/>
              <a:t>OF</a:t>
            </a:r>
          </a:p>
        </p:txBody>
      </p:sp>
      <p:sp>
        <p:nvSpPr>
          <p:cNvPr id="2" name="object 2">
            <a:extLst>
              <a:ext uri="{FF2B5EF4-FFF2-40B4-BE49-F238E27FC236}">
                <a16:creationId xmlns:a16="http://schemas.microsoft.com/office/drawing/2014/main" id="{E6A40C93-1CC5-1624-60BA-2723E63DDBC1}"/>
              </a:ext>
            </a:extLst>
          </p:cNvPr>
          <p:cNvSpPr/>
          <p:nvPr/>
        </p:nvSpPr>
        <p:spPr>
          <a:xfrm>
            <a:off x="287997" y="290846"/>
            <a:ext cx="6984365" cy="9504045"/>
          </a:xfrm>
          <a:custGeom>
            <a:avLst/>
            <a:gdLst/>
            <a:ahLst/>
            <a:cxnLst/>
            <a:rect l="l" t="t" r="r" b="b"/>
            <a:pathLst>
              <a:path w="6984365" h="9504045">
                <a:moveTo>
                  <a:pt x="6983996" y="0"/>
                </a:moveTo>
                <a:lnTo>
                  <a:pt x="0" y="0"/>
                </a:lnTo>
                <a:lnTo>
                  <a:pt x="0" y="9503994"/>
                </a:lnTo>
                <a:lnTo>
                  <a:pt x="6983996" y="9503994"/>
                </a:lnTo>
                <a:lnTo>
                  <a:pt x="6983996" y="0"/>
                </a:lnTo>
                <a:close/>
              </a:path>
            </a:pathLst>
          </a:custGeom>
          <a:solidFill>
            <a:schemeClr val="bg1">
              <a:lumMod val="50000"/>
            </a:schemeClr>
          </a:solidFill>
          <a:ln>
            <a:solidFill>
              <a:schemeClr val="bg1">
                <a:lumMod val="50000"/>
              </a:schemeClr>
            </a:solidFill>
          </a:ln>
        </p:spPr>
        <p:txBody>
          <a:bodyPr wrap="square" lIns="0" tIns="0" rIns="0" bIns="0" rtlCol="0"/>
          <a:lstStyle/>
          <a:p>
            <a:pPr algn="l" rtl="0"/>
            <a:endParaRPr/>
          </a:p>
        </p:txBody>
      </p:sp>
      <p:pic>
        <p:nvPicPr>
          <p:cNvPr id="3" name="Picture 2" descr="Background pattern&#10;&#10;Description automatically generated">
            <a:extLst>
              <a:ext uri="{FF2B5EF4-FFF2-40B4-BE49-F238E27FC236}">
                <a16:creationId xmlns:a16="http://schemas.microsoft.com/office/drawing/2014/main" id="{AECB5F64-7278-A3BF-DC2F-92CE89A2EF6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12" y="4333061"/>
            <a:ext cx="810616" cy="6358832"/>
          </a:xfrm>
          <a:prstGeom prst="rect">
            <a:avLst/>
          </a:prstGeom>
        </p:spPr>
      </p:pic>
      <p:pic>
        <p:nvPicPr>
          <p:cNvPr id="6" name="Picture 5" descr="A black and white logo&#10;&#10;Description automatically generated">
            <a:extLst>
              <a:ext uri="{FF2B5EF4-FFF2-40B4-BE49-F238E27FC236}">
                <a16:creationId xmlns:a16="http://schemas.microsoft.com/office/drawing/2014/main" id="{EB2E32E5-1283-7EC7-8DFE-C3814778D9C0}"/>
              </a:ext>
            </a:extLst>
          </p:cNvPr>
          <p:cNvPicPr>
            <a:picLocks noChangeAspect="1"/>
          </p:cNvPicPr>
          <p:nvPr/>
        </p:nvPicPr>
        <p:blipFill>
          <a:blip r:embed="rId4" cstate="print">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5929699" y="351113"/>
            <a:ext cx="1277551" cy="880787"/>
          </a:xfrm>
          <a:prstGeom prst="rect">
            <a:avLst/>
          </a:prstGeom>
        </p:spPr>
      </p:pic>
      <p:sp>
        <p:nvSpPr>
          <p:cNvPr id="8" name="object 74">
            <a:extLst>
              <a:ext uri="{FF2B5EF4-FFF2-40B4-BE49-F238E27FC236}">
                <a16:creationId xmlns:a16="http://schemas.microsoft.com/office/drawing/2014/main" id="{013EA6D1-193B-E05B-4341-14226328AD8E}"/>
              </a:ext>
            </a:extLst>
          </p:cNvPr>
          <p:cNvSpPr txBox="1"/>
          <p:nvPr/>
        </p:nvSpPr>
        <p:spPr>
          <a:xfrm>
            <a:off x="1067300" y="1397789"/>
            <a:ext cx="6201203" cy="443711"/>
          </a:xfrm>
          <a:prstGeom prst="rect">
            <a:avLst/>
          </a:prstGeom>
        </p:spPr>
        <p:txBody>
          <a:bodyPr vert="horz" wrap="square" lIns="0" tIns="12700" rIns="0" bIns="0" rtlCol="0">
            <a:spAutoFit/>
          </a:bodyPr>
          <a:lstStyle/>
          <a:p>
            <a:pPr marL="12700">
              <a:lnSpc>
                <a:spcPct val="100000"/>
              </a:lnSpc>
              <a:spcBef>
                <a:spcPts val="100"/>
              </a:spcBef>
            </a:pPr>
            <a:r>
              <a:rPr lang="en-GB" sz="2800" b="1" spc="-30" dirty="0">
                <a:solidFill>
                  <a:schemeClr val="bg1"/>
                </a:solidFill>
                <a:latin typeface="Optima LT Pro" panose="020B0502050508020304" pitchFamily="34" charset="0"/>
                <a:cs typeface="Gill Sans Nova Book"/>
              </a:rPr>
              <a:t>Letter from our CEO</a:t>
            </a:r>
            <a:endParaRPr sz="2800" dirty="0">
              <a:solidFill>
                <a:schemeClr val="bg1"/>
              </a:solidFill>
              <a:latin typeface="Optima LT Pro" panose="020B0502050508020304" pitchFamily="34" charset="0"/>
              <a:cs typeface="Gill Sans Nova Book"/>
            </a:endParaRPr>
          </a:p>
        </p:txBody>
      </p:sp>
      <p:sp>
        <p:nvSpPr>
          <p:cNvPr id="10" name="object 3">
            <a:extLst>
              <a:ext uri="{FF2B5EF4-FFF2-40B4-BE49-F238E27FC236}">
                <a16:creationId xmlns:a16="http://schemas.microsoft.com/office/drawing/2014/main" id="{7B1824E9-3C1F-E56C-EFC5-4F98622FB67D}"/>
              </a:ext>
            </a:extLst>
          </p:cNvPr>
          <p:cNvSpPr txBox="1"/>
          <p:nvPr/>
        </p:nvSpPr>
        <p:spPr>
          <a:xfrm>
            <a:off x="1067300" y="1984013"/>
            <a:ext cx="5946766" cy="3058914"/>
          </a:xfrm>
          <a:prstGeom prst="rect">
            <a:avLst/>
          </a:prstGeom>
        </p:spPr>
        <p:txBody>
          <a:bodyPr vert="horz" wrap="square" lIns="0" tIns="12700" rIns="0" bIns="0" rtlCol="0">
            <a:spAutoFit/>
          </a:bodyPr>
          <a:lstStyle/>
          <a:p>
            <a:pPr marL="12700" marR="5080" algn="just">
              <a:lnSpc>
                <a:spcPct val="100000"/>
              </a:lnSpc>
              <a:spcBef>
                <a:spcPts val="100"/>
              </a:spcBef>
            </a:pPr>
            <a:r>
              <a:rPr sz="1100" dirty="0">
                <a:solidFill>
                  <a:schemeClr val="bg1"/>
                </a:solidFill>
                <a:latin typeface="Helvetica" pitchFamily="2" charset="0"/>
                <a:cs typeface="GillSansNova-Book"/>
              </a:rPr>
              <a:t>Thank</a:t>
            </a:r>
            <a:r>
              <a:rPr sz="1100" spc="-10"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you</a:t>
            </a:r>
            <a:r>
              <a:rPr sz="1100" spc="-10"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for</a:t>
            </a:r>
            <a:r>
              <a:rPr sz="1100" spc="-10"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your</a:t>
            </a:r>
            <a:r>
              <a:rPr sz="1100" spc="-10"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interest</a:t>
            </a:r>
            <a:r>
              <a:rPr sz="1100" spc="-10"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in</a:t>
            </a:r>
            <a:r>
              <a:rPr sz="1100" spc="-10"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a</a:t>
            </a:r>
            <a:r>
              <a:rPr sz="1100" spc="-10"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position</a:t>
            </a:r>
            <a:r>
              <a:rPr sz="1100" spc="-10"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within</a:t>
            </a:r>
            <a:r>
              <a:rPr sz="1100" spc="-10"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the</a:t>
            </a:r>
            <a:r>
              <a:rPr sz="1100" spc="-10"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All</a:t>
            </a:r>
            <a:r>
              <a:rPr sz="1100" spc="-10"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Saints</a:t>
            </a:r>
            <a:r>
              <a:rPr sz="1100" spc="-10"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Multi</a:t>
            </a:r>
            <a:r>
              <a:rPr sz="1100" spc="-10"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Academy</a:t>
            </a:r>
            <a:r>
              <a:rPr sz="1100" spc="-10"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Trust.</a:t>
            </a:r>
            <a:endParaRPr lang="en-US" sz="1100" dirty="0">
              <a:solidFill>
                <a:schemeClr val="bg1"/>
              </a:solidFill>
              <a:latin typeface="Helvetica" pitchFamily="2" charset="0"/>
              <a:cs typeface="GillSansNova-Book"/>
            </a:endParaRPr>
          </a:p>
          <a:p>
            <a:pPr marL="12700" marR="5080" algn="just">
              <a:lnSpc>
                <a:spcPct val="100000"/>
              </a:lnSpc>
              <a:spcBef>
                <a:spcPts val="100"/>
              </a:spcBef>
            </a:pPr>
            <a:endParaRPr lang="en-GB" sz="1100" spc="254" dirty="0">
              <a:solidFill>
                <a:schemeClr val="bg1"/>
              </a:solidFill>
              <a:latin typeface="Helvetica" pitchFamily="2" charset="0"/>
              <a:cs typeface="GillSansNova-Book"/>
            </a:endParaRPr>
          </a:p>
          <a:p>
            <a:pPr marL="12700" marR="5080" algn="just">
              <a:lnSpc>
                <a:spcPct val="100000"/>
              </a:lnSpc>
              <a:spcBef>
                <a:spcPts val="100"/>
              </a:spcBef>
            </a:pPr>
            <a:r>
              <a:rPr sz="1100" dirty="0">
                <a:solidFill>
                  <a:schemeClr val="bg1"/>
                </a:solidFill>
                <a:latin typeface="Helvetica" pitchFamily="2" charset="0"/>
                <a:cs typeface="GillSansNova-Book"/>
              </a:rPr>
              <a:t>All</a:t>
            </a:r>
            <a:r>
              <a:rPr sz="1100" spc="-10"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Saints</a:t>
            </a:r>
            <a:r>
              <a:rPr sz="1100" spc="-10" dirty="0">
                <a:solidFill>
                  <a:schemeClr val="bg1"/>
                </a:solidFill>
                <a:latin typeface="Helvetica" pitchFamily="2" charset="0"/>
                <a:cs typeface="GillSansNova-Book"/>
              </a:rPr>
              <a:t> Multi </a:t>
            </a:r>
            <a:r>
              <a:rPr sz="1100" dirty="0">
                <a:solidFill>
                  <a:schemeClr val="bg1"/>
                </a:solidFill>
                <a:latin typeface="Helvetica" pitchFamily="2" charset="0"/>
                <a:cs typeface="GillSansNova-Book"/>
              </a:rPr>
              <a:t>Academy</a:t>
            </a:r>
            <a:r>
              <a:rPr sz="1100" spc="-15" dirty="0">
                <a:solidFill>
                  <a:schemeClr val="bg1"/>
                </a:solidFill>
                <a:latin typeface="Helvetica" pitchFamily="2" charset="0"/>
                <a:cs typeface="GillSansNova-Book"/>
              </a:rPr>
              <a:t> </a:t>
            </a:r>
            <a:r>
              <a:rPr sz="1100" spc="-10" dirty="0">
                <a:solidFill>
                  <a:schemeClr val="bg1"/>
                </a:solidFill>
                <a:latin typeface="Helvetica" pitchFamily="2" charset="0"/>
                <a:cs typeface="GillSansNova-Book"/>
              </a:rPr>
              <a:t>Trust</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is</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at an</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exciting</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time in</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its</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development and</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is</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committed to</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its</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mission of</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ensuring</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that </a:t>
            </a:r>
            <a:r>
              <a:rPr sz="1100" spc="-25" dirty="0">
                <a:solidFill>
                  <a:schemeClr val="bg1"/>
                </a:solidFill>
                <a:latin typeface="Helvetica" pitchFamily="2" charset="0"/>
                <a:cs typeface="GillSansNova-Book"/>
              </a:rPr>
              <a:t>all </a:t>
            </a:r>
            <a:r>
              <a:rPr sz="1100" dirty="0">
                <a:solidFill>
                  <a:schemeClr val="bg1"/>
                </a:solidFill>
                <a:latin typeface="Helvetica" pitchFamily="2" charset="0"/>
                <a:cs typeface="GillSansNova-Book"/>
              </a:rPr>
              <a:t>young</a:t>
            </a:r>
            <a:r>
              <a:rPr sz="1100" spc="-1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people</a:t>
            </a:r>
            <a:r>
              <a:rPr sz="1100" spc="-1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achieve</a:t>
            </a:r>
            <a:r>
              <a:rPr sz="1100" spc="-10"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and</a:t>
            </a:r>
            <a:r>
              <a:rPr sz="1100" spc="-1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are</a:t>
            </a:r>
            <a:r>
              <a:rPr sz="1100" spc="-10" dirty="0">
                <a:solidFill>
                  <a:schemeClr val="bg1"/>
                </a:solidFill>
                <a:latin typeface="Helvetica" pitchFamily="2" charset="0"/>
                <a:cs typeface="GillSansNova-Book"/>
              </a:rPr>
              <a:t> successful.</a:t>
            </a:r>
            <a:endParaRPr sz="1100" dirty="0">
              <a:solidFill>
                <a:schemeClr val="bg1"/>
              </a:solidFill>
              <a:latin typeface="Helvetica" pitchFamily="2" charset="0"/>
              <a:cs typeface="GillSansNova-Book"/>
            </a:endParaRPr>
          </a:p>
          <a:p>
            <a:pPr algn="just">
              <a:lnSpc>
                <a:spcPct val="100000"/>
              </a:lnSpc>
              <a:spcBef>
                <a:spcPts val="50"/>
              </a:spcBef>
            </a:pPr>
            <a:endParaRPr sz="1100" dirty="0">
              <a:solidFill>
                <a:schemeClr val="bg1"/>
              </a:solidFill>
              <a:latin typeface="Helvetica" pitchFamily="2" charset="0"/>
              <a:cs typeface="GillSansNova-Book"/>
            </a:endParaRPr>
          </a:p>
          <a:p>
            <a:pPr marL="12700" marR="167640" algn="just">
              <a:lnSpc>
                <a:spcPct val="100000"/>
              </a:lnSpc>
            </a:pPr>
            <a:r>
              <a:rPr sz="1100" dirty="0">
                <a:solidFill>
                  <a:schemeClr val="bg1"/>
                </a:solidFill>
                <a:latin typeface="Helvetica" pitchFamily="2" charset="0"/>
                <a:cs typeface="GillSansNova-Book"/>
              </a:rPr>
              <a:t>All</a:t>
            </a:r>
            <a:r>
              <a:rPr sz="1100" spc="-1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Saints</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Multi Academy</a:t>
            </a:r>
            <a:r>
              <a:rPr sz="1100" spc="-5" dirty="0">
                <a:solidFill>
                  <a:schemeClr val="bg1"/>
                </a:solidFill>
                <a:latin typeface="Helvetica" pitchFamily="2" charset="0"/>
                <a:cs typeface="GillSansNova-Book"/>
              </a:rPr>
              <a:t> </a:t>
            </a:r>
            <a:r>
              <a:rPr sz="1100" spc="-10" dirty="0">
                <a:solidFill>
                  <a:schemeClr val="bg1"/>
                </a:solidFill>
                <a:latin typeface="Helvetica" pitchFamily="2" charset="0"/>
                <a:cs typeface="GillSansNova-Book"/>
              </a:rPr>
              <a:t>Trust</a:t>
            </a:r>
            <a:r>
              <a:rPr sz="1100" dirty="0">
                <a:solidFill>
                  <a:schemeClr val="bg1"/>
                </a:solidFill>
                <a:latin typeface="Helvetica" pitchFamily="2" charset="0"/>
                <a:cs typeface="GillSansNova-Book"/>
              </a:rPr>
              <a:t> is</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a joint</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Catholic and</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Church of</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England trust</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with our</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Christian </a:t>
            </a:r>
            <a:r>
              <a:rPr sz="1100" spc="-10" dirty="0">
                <a:solidFill>
                  <a:schemeClr val="bg1"/>
                </a:solidFill>
                <a:latin typeface="Helvetica" pitchFamily="2" charset="0"/>
                <a:cs typeface="GillSansNova-Book"/>
              </a:rPr>
              <a:t>values </a:t>
            </a:r>
            <a:r>
              <a:rPr sz="1100" dirty="0">
                <a:solidFill>
                  <a:schemeClr val="bg1"/>
                </a:solidFill>
                <a:latin typeface="Helvetica" pitchFamily="2" charset="0"/>
                <a:cs typeface="GillSansNova-Book"/>
              </a:rPr>
              <a:t>driving</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all decision</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making, always</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in the best</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interests of</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our children</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and young </a:t>
            </a:r>
            <a:r>
              <a:rPr sz="1100" spc="-10" dirty="0">
                <a:solidFill>
                  <a:schemeClr val="bg1"/>
                </a:solidFill>
                <a:latin typeface="Helvetica" pitchFamily="2" charset="0"/>
                <a:cs typeface="GillSansNova-Book"/>
              </a:rPr>
              <a:t>people.</a:t>
            </a:r>
            <a:endParaRPr sz="1100" dirty="0">
              <a:solidFill>
                <a:schemeClr val="bg1"/>
              </a:solidFill>
              <a:latin typeface="Helvetica" pitchFamily="2" charset="0"/>
              <a:cs typeface="GillSansNova-Book"/>
            </a:endParaRPr>
          </a:p>
          <a:p>
            <a:pPr algn="just">
              <a:lnSpc>
                <a:spcPct val="100000"/>
              </a:lnSpc>
              <a:spcBef>
                <a:spcPts val="55"/>
              </a:spcBef>
            </a:pPr>
            <a:endParaRPr sz="1100" dirty="0">
              <a:solidFill>
                <a:schemeClr val="bg1"/>
              </a:solidFill>
              <a:latin typeface="Helvetica" pitchFamily="2" charset="0"/>
              <a:cs typeface="GillSansNova-Book"/>
            </a:endParaRPr>
          </a:p>
          <a:p>
            <a:pPr marL="12700" marR="102870" algn="just">
              <a:lnSpc>
                <a:spcPct val="100000"/>
              </a:lnSpc>
            </a:pPr>
            <a:r>
              <a:rPr sz="1100" spc="-35" dirty="0">
                <a:solidFill>
                  <a:schemeClr val="bg1"/>
                </a:solidFill>
                <a:latin typeface="Helvetica" pitchFamily="2" charset="0"/>
                <a:cs typeface="GillSansNova-Book"/>
              </a:rPr>
              <a:t>You</a:t>
            </a:r>
            <a:r>
              <a:rPr sz="1100" spc="-20"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will</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be</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joining</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a</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values</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driven,</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inspirational</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and</a:t>
            </a:r>
            <a:r>
              <a:rPr sz="1100" spc="-10"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ambitious</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organisation,</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so</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we</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are</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looking</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for</a:t>
            </a:r>
            <a:r>
              <a:rPr sz="1100" spc="-5" dirty="0">
                <a:solidFill>
                  <a:schemeClr val="bg1"/>
                </a:solidFill>
                <a:latin typeface="Helvetica" pitchFamily="2" charset="0"/>
                <a:cs typeface="GillSansNova-Book"/>
              </a:rPr>
              <a:t> </a:t>
            </a:r>
            <a:r>
              <a:rPr sz="1100" spc="-25" dirty="0">
                <a:solidFill>
                  <a:schemeClr val="bg1"/>
                </a:solidFill>
                <a:latin typeface="Helvetica" pitchFamily="2" charset="0"/>
                <a:cs typeface="GillSansNova-Book"/>
              </a:rPr>
              <a:t>an </a:t>
            </a:r>
            <a:r>
              <a:rPr sz="1100" dirty="0">
                <a:solidFill>
                  <a:schemeClr val="bg1"/>
                </a:solidFill>
                <a:latin typeface="Helvetica" pitchFamily="2" charset="0"/>
                <a:cs typeface="GillSansNova-Book"/>
              </a:rPr>
              <a:t>Outstanding</a:t>
            </a:r>
            <a:r>
              <a:rPr sz="1100" spc="-10"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candidate</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who can</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provide the</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highest quality</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of service</a:t>
            </a:r>
            <a:r>
              <a:rPr sz="1100" spc="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to Hope Academy</a:t>
            </a:r>
            <a:r>
              <a:rPr lang="en-US" sz="1100"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and the</a:t>
            </a:r>
            <a:r>
              <a:rPr sz="1100" spc="5" dirty="0">
                <a:solidFill>
                  <a:schemeClr val="bg1"/>
                </a:solidFill>
                <a:latin typeface="Helvetica" pitchFamily="2" charset="0"/>
                <a:cs typeface="GillSansNova-Book"/>
              </a:rPr>
              <a:t> </a:t>
            </a:r>
            <a:r>
              <a:rPr sz="1100" spc="-10" dirty="0">
                <a:solidFill>
                  <a:schemeClr val="bg1"/>
                </a:solidFill>
                <a:latin typeface="Helvetica" pitchFamily="2" charset="0"/>
                <a:cs typeface="GillSansNova-Book"/>
              </a:rPr>
              <a:t>Trust.</a:t>
            </a:r>
            <a:r>
              <a:rPr sz="1100" dirty="0">
                <a:solidFill>
                  <a:schemeClr val="bg1"/>
                </a:solidFill>
                <a:latin typeface="Helvetica" pitchFamily="2" charset="0"/>
                <a:cs typeface="GillSansNova-Book"/>
              </a:rPr>
              <a:t> </a:t>
            </a:r>
            <a:endParaRPr lang="en-US" sz="1100" dirty="0">
              <a:solidFill>
                <a:schemeClr val="bg1"/>
              </a:solidFill>
              <a:latin typeface="Helvetica" pitchFamily="2" charset="0"/>
              <a:cs typeface="GillSansNova-Book"/>
            </a:endParaRPr>
          </a:p>
          <a:p>
            <a:pPr marL="12700" marR="102870" algn="just">
              <a:lnSpc>
                <a:spcPct val="100000"/>
              </a:lnSpc>
            </a:pPr>
            <a:endParaRPr lang="en-GB" sz="1100" spc="-35" dirty="0">
              <a:solidFill>
                <a:schemeClr val="bg1"/>
              </a:solidFill>
              <a:latin typeface="Helvetica" pitchFamily="2" charset="0"/>
              <a:cs typeface="GillSansNova-Book"/>
            </a:endParaRPr>
          </a:p>
          <a:p>
            <a:pPr marL="12700" marR="102870" algn="just">
              <a:lnSpc>
                <a:spcPct val="100000"/>
              </a:lnSpc>
            </a:pPr>
            <a:r>
              <a:rPr sz="1100" spc="-35" dirty="0">
                <a:solidFill>
                  <a:schemeClr val="bg1"/>
                </a:solidFill>
                <a:latin typeface="Helvetica" pitchFamily="2" charset="0"/>
                <a:cs typeface="GillSansNova-Book"/>
              </a:rPr>
              <a:t>You</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will be</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committed to</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supporting our</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Christian and</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educational vision,</a:t>
            </a:r>
            <a:r>
              <a:rPr sz="1100" spc="5" dirty="0">
                <a:solidFill>
                  <a:schemeClr val="bg1"/>
                </a:solidFill>
                <a:latin typeface="Helvetica" pitchFamily="2" charset="0"/>
                <a:cs typeface="GillSansNova-Book"/>
              </a:rPr>
              <a:t> </a:t>
            </a:r>
            <a:r>
              <a:rPr sz="1100" spc="-10" dirty="0">
                <a:solidFill>
                  <a:schemeClr val="bg1"/>
                </a:solidFill>
                <a:latin typeface="Helvetica" pitchFamily="2" charset="0"/>
                <a:cs typeface="GillSansNova-Book"/>
              </a:rPr>
              <a:t>providing </a:t>
            </a:r>
            <a:r>
              <a:rPr sz="1100" dirty="0">
                <a:solidFill>
                  <a:schemeClr val="bg1"/>
                </a:solidFill>
                <a:latin typeface="Helvetica" pitchFamily="2" charset="0"/>
                <a:cs typeface="GillSansNova-Book"/>
              </a:rPr>
              <a:t>strong leadership and supporting colleagues in ways which bring out their</a:t>
            </a:r>
            <a:r>
              <a:rPr sz="1100" spc="5" dirty="0">
                <a:solidFill>
                  <a:schemeClr val="bg1"/>
                </a:solidFill>
                <a:latin typeface="Helvetica" pitchFamily="2" charset="0"/>
                <a:cs typeface="GillSansNova-Book"/>
              </a:rPr>
              <a:t> </a:t>
            </a:r>
            <a:r>
              <a:rPr sz="1100" spc="-10" dirty="0">
                <a:solidFill>
                  <a:schemeClr val="bg1"/>
                </a:solidFill>
                <a:latin typeface="Helvetica" pitchFamily="2" charset="0"/>
                <a:cs typeface="GillSansNova-Book"/>
              </a:rPr>
              <a:t>potential.</a:t>
            </a:r>
            <a:r>
              <a:rPr lang="en-GB" sz="1100" spc="-10"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Ultimately</a:t>
            </a:r>
            <a:r>
              <a:rPr sz="1100" spc="-20"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you</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will</a:t>
            </a:r>
            <a:r>
              <a:rPr sz="1100" spc="-10"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ensure</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that</a:t>
            </a:r>
            <a:r>
              <a:rPr sz="1100" spc="-10"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the</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best</a:t>
            </a:r>
            <a:r>
              <a:rPr sz="1100" spc="-10"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possible</a:t>
            </a:r>
            <a:r>
              <a:rPr lang="en-US" sz="1100" dirty="0">
                <a:solidFill>
                  <a:schemeClr val="bg1"/>
                </a:solidFill>
                <a:latin typeface="Helvetica" pitchFamily="2" charset="0"/>
                <a:cs typeface="GillSansNova-Book"/>
              </a:rPr>
              <a:t> outcomes for our </a:t>
            </a:r>
            <a:r>
              <a:rPr sz="1100" dirty="0">
                <a:solidFill>
                  <a:schemeClr val="bg1"/>
                </a:solidFill>
                <a:latin typeface="Helvetica" pitchFamily="2" charset="0"/>
                <a:cs typeface="GillSansNova-Book"/>
              </a:rPr>
              <a:t>people</a:t>
            </a:r>
            <a:r>
              <a:rPr sz="1100" spc="-5" dirty="0">
                <a:solidFill>
                  <a:schemeClr val="bg1"/>
                </a:solidFill>
                <a:latin typeface="Helvetica" pitchFamily="2" charset="0"/>
                <a:cs typeface="GillSansNova-Book"/>
              </a:rPr>
              <a:t> </a:t>
            </a:r>
            <a:r>
              <a:rPr sz="1100" dirty="0">
                <a:solidFill>
                  <a:schemeClr val="bg1"/>
                </a:solidFill>
                <a:latin typeface="Helvetica" pitchFamily="2" charset="0"/>
                <a:cs typeface="GillSansNova-Book"/>
              </a:rPr>
              <a:t>are</a:t>
            </a:r>
            <a:r>
              <a:rPr lang="en-GB" sz="1100" spc="-5" dirty="0">
                <a:solidFill>
                  <a:schemeClr val="bg1"/>
                </a:solidFill>
                <a:latin typeface="Helvetica" pitchFamily="2" charset="0"/>
                <a:cs typeface="GillSansNova-Book"/>
              </a:rPr>
              <a:t> </a:t>
            </a:r>
            <a:r>
              <a:rPr sz="1100" spc="-10" dirty="0">
                <a:solidFill>
                  <a:schemeClr val="bg1"/>
                </a:solidFill>
                <a:latin typeface="Helvetica" pitchFamily="2" charset="0"/>
                <a:cs typeface="GillSansNova-Book"/>
              </a:rPr>
              <a:t>achieved. </a:t>
            </a:r>
            <a:endParaRPr lang="en-US" sz="1100" spc="-10" dirty="0">
              <a:solidFill>
                <a:schemeClr val="bg1"/>
              </a:solidFill>
              <a:latin typeface="Helvetica" pitchFamily="2" charset="0"/>
              <a:cs typeface="GillSansNova-Book"/>
            </a:endParaRPr>
          </a:p>
          <a:p>
            <a:pPr marL="12700" marR="842010" algn="l">
              <a:lnSpc>
                <a:spcPct val="200000"/>
              </a:lnSpc>
            </a:pPr>
            <a:r>
              <a:rPr sz="1100" spc="-20" dirty="0">
                <a:solidFill>
                  <a:schemeClr val="bg1"/>
                </a:solidFill>
                <a:latin typeface="Helvetica" pitchFamily="2" charset="0"/>
                <a:cs typeface="GillSansNova-Book"/>
              </a:rPr>
              <a:t>Yours</a:t>
            </a:r>
            <a:r>
              <a:rPr sz="1100" spc="-25" dirty="0">
                <a:solidFill>
                  <a:schemeClr val="bg1"/>
                </a:solidFill>
                <a:latin typeface="Helvetica" pitchFamily="2" charset="0"/>
                <a:cs typeface="GillSansNova-Book"/>
              </a:rPr>
              <a:t> </a:t>
            </a:r>
            <a:r>
              <a:rPr sz="1100" spc="-10" dirty="0">
                <a:solidFill>
                  <a:schemeClr val="bg1"/>
                </a:solidFill>
                <a:latin typeface="Helvetica" pitchFamily="2" charset="0"/>
                <a:cs typeface="GillSansNova-Book"/>
              </a:rPr>
              <a:t>faithfully</a:t>
            </a:r>
            <a:endParaRPr sz="1100" dirty="0">
              <a:solidFill>
                <a:schemeClr val="bg1"/>
              </a:solidFill>
              <a:latin typeface="Helvetica" pitchFamily="2" charset="0"/>
              <a:cs typeface="GillSansNova-Book"/>
            </a:endParaRPr>
          </a:p>
        </p:txBody>
      </p:sp>
      <p:pic>
        <p:nvPicPr>
          <p:cNvPr id="12" name="Picture 11">
            <a:extLst>
              <a:ext uri="{FF2B5EF4-FFF2-40B4-BE49-F238E27FC236}">
                <a16:creationId xmlns:a16="http://schemas.microsoft.com/office/drawing/2014/main" id="{A635D7A6-7976-A94A-DA77-5EDE39B1AC14}"/>
              </a:ext>
            </a:extLst>
          </p:cNvPr>
          <p:cNvPicPr>
            <a:picLocks noChangeAspect="1"/>
          </p:cNvPicPr>
          <p:nvPr/>
        </p:nvPicPr>
        <p:blipFill>
          <a:blip r:embed="rId5"/>
          <a:stretch>
            <a:fillRect/>
          </a:stretch>
        </p:blipFill>
        <p:spPr>
          <a:xfrm>
            <a:off x="1067300" y="5175250"/>
            <a:ext cx="1752600" cy="2000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object 4">
            <a:extLst>
              <a:ext uri="{FF2B5EF4-FFF2-40B4-BE49-F238E27FC236}">
                <a16:creationId xmlns:a16="http://schemas.microsoft.com/office/drawing/2014/main" id="{32E99AED-D5A4-1FB1-726C-444EBCE029E1}"/>
              </a:ext>
            </a:extLst>
          </p:cNvPr>
          <p:cNvSpPr txBox="1"/>
          <p:nvPr/>
        </p:nvSpPr>
        <p:spPr>
          <a:xfrm>
            <a:off x="1067300" y="7327900"/>
            <a:ext cx="1752600" cy="364202"/>
          </a:xfrm>
          <a:prstGeom prst="rect">
            <a:avLst/>
          </a:prstGeom>
        </p:spPr>
        <p:txBody>
          <a:bodyPr vert="horz" wrap="square" lIns="0" tIns="12700" rIns="0" bIns="0" rtlCol="0">
            <a:spAutoFit/>
          </a:bodyPr>
          <a:lstStyle/>
          <a:p>
            <a:pPr marL="12700" marR="5080">
              <a:lnSpc>
                <a:spcPct val="100000"/>
              </a:lnSpc>
              <a:spcBef>
                <a:spcPts val="100"/>
              </a:spcBef>
            </a:pPr>
            <a:r>
              <a:rPr sz="1100" b="1" dirty="0">
                <a:solidFill>
                  <a:schemeClr val="bg1"/>
                </a:solidFill>
                <a:latin typeface="Helvetica" pitchFamily="2" charset="0"/>
                <a:cs typeface="GillSansNova-SemiBold"/>
              </a:rPr>
              <a:t>Heather</a:t>
            </a:r>
            <a:r>
              <a:rPr sz="1100" b="1" spc="10" dirty="0">
                <a:solidFill>
                  <a:schemeClr val="bg1"/>
                </a:solidFill>
                <a:latin typeface="Helvetica" pitchFamily="2" charset="0"/>
                <a:cs typeface="GillSansNova-SemiBold"/>
              </a:rPr>
              <a:t> </a:t>
            </a:r>
            <a:r>
              <a:rPr sz="1100" b="1" spc="-10" dirty="0">
                <a:solidFill>
                  <a:schemeClr val="bg1"/>
                </a:solidFill>
                <a:latin typeface="Helvetica" pitchFamily="2" charset="0"/>
                <a:cs typeface="GillSansNova-SemiBold"/>
              </a:rPr>
              <a:t>Duggan </a:t>
            </a:r>
            <a:endParaRPr lang="en-GB" sz="1100" b="1" spc="-10" dirty="0">
              <a:solidFill>
                <a:schemeClr val="bg1"/>
              </a:solidFill>
              <a:latin typeface="Helvetica" pitchFamily="2" charset="0"/>
              <a:cs typeface="GillSansNova-SemiBold"/>
            </a:endParaRPr>
          </a:p>
          <a:p>
            <a:pPr marL="12700" marR="5080">
              <a:lnSpc>
                <a:spcPct val="100000"/>
              </a:lnSpc>
              <a:spcBef>
                <a:spcPts val="100"/>
              </a:spcBef>
            </a:pPr>
            <a:r>
              <a:rPr sz="1100" b="1" spc="-25" dirty="0">
                <a:solidFill>
                  <a:schemeClr val="bg1"/>
                </a:solidFill>
                <a:latin typeface="Helvetica" pitchFamily="2" charset="0"/>
                <a:cs typeface="GillSansNova-SemiBold"/>
              </a:rPr>
              <a:t>CEO</a:t>
            </a:r>
            <a:endParaRPr sz="1100" dirty="0">
              <a:solidFill>
                <a:schemeClr val="bg1"/>
              </a:solidFill>
              <a:latin typeface="Helvetica" pitchFamily="2" charset="0"/>
              <a:cs typeface="GillSansNova-SemiBold"/>
            </a:endParaRPr>
          </a:p>
        </p:txBody>
      </p:sp>
    </p:spTree>
    <p:extLst>
      <p:ext uri="{BB962C8B-B14F-4D97-AF65-F5344CB8AC3E}">
        <p14:creationId xmlns:p14="http://schemas.microsoft.com/office/powerpoint/2010/main" val="4113920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7"/>
          <p:cNvSpPr/>
          <p:nvPr/>
        </p:nvSpPr>
        <p:spPr>
          <a:xfrm>
            <a:off x="287997" y="9846005"/>
            <a:ext cx="6984365" cy="558165"/>
          </a:xfrm>
          <a:custGeom>
            <a:avLst/>
            <a:gdLst/>
            <a:ahLst/>
            <a:cxnLst/>
            <a:rect l="l" t="t" r="r" b="b"/>
            <a:pathLst>
              <a:path w="6984365" h="558165">
                <a:moveTo>
                  <a:pt x="6983996" y="0"/>
                </a:moveTo>
                <a:lnTo>
                  <a:pt x="0" y="0"/>
                </a:lnTo>
                <a:lnTo>
                  <a:pt x="0" y="557999"/>
                </a:lnTo>
                <a:lnTo>
                  <a:pt x="6983996" y="557999"/>
                </a:lnTo>
                <a:lnTo>
                  <a:pt x="6983996" y="0"/>
                </a:lnTo>
                <a:close/>
              </a:path>
            </a:pathLst>
          </a:custGeom>
          <a:solidFill>
            <a:srgbClr val="88292D"/>
          </a:solidFill>
        </p:spPr>
        <p:txBody>
          <a:bodyPr wrap="square" lIns="0" tIns="0" rIns="0" bIns="0" rtlCol="0"/>
          <a:lstStyle/>
          <a:p>
            <a:endParaRPr/>
          </a:p>
        </p:txBody>
      </p:sp>
      <p:pic>
        <p:nvPicPr>
          <p:cNvPr id="74" name="object 74"/>
          <p:cNvPicPr/>
          <p:nvPr/>
        </p:nvPicPr>
        <p:blipFill>
          <a:blip r:embed="rId2" cstate="screen">
            <a:extLst>
              <a:ext uri="{28A0092B-C50C-407E-A947-70E740481C1C}">
                <a14:useLocalDpi xmlns:a14="http://schemas.microsoft.com/office/drawing/2010/main"/>
              </a:ext>
            </a:extLst>
          </a:blip>
          <a:stretch>
            <a:fillRect/>
          </a:stretch>
        </p:blipFill>
        <p:spPr>
          <a:xfrm>
            <a:off x="1372679" y="9988518"/>
            <a:ext cx="986842" cy="272959"/>
          </a:xfrm>
          <a:prstGeom prst="rect">
            <a:avLst/>
          </a:prstGeom>
        </p:spPr>
      </p:pic>
      <p:sp>
        <p:nvSpPr>
          <p:cNvPr id="76" name="object 76"/>
          <p:cNvSpPr txBox="1">
            <a:spLocks noGrp="1"/>
          </p:cNvSpPr>
          <p:nvPr>
            <p:ph type="sldNum" sz="quarter" idx="7"/>
          </p:nvPr>
        </p:nvSpPr>
        <p:spPr>
          <a:prstGeom prst="rect">
            <a:avLst/>
          </a:prstGeom>
        </p:spPr>
        <p:txBody>
          <a:bodyPr vert="horz" wrap="square" lIns="0" tIns="6985" rIns="0" bIns="0" rtlCol="0">
            <a:spAutoFit/>
          </a:bodyPr>
          <a:lstStyle/>
          <a:p>
            <a:pPr marL="12700">
              <a:lnSpc>
                <a:spcPct val="100000"/>
              </a:lnSpc>
              <a:spcBef>
                <a:spcPts val="55"/>
              </a:spcBef>
            </a:pPr>
            <a:r>
              <a:rPr dirty="0"/>
              <a:t>Page</a:t>
            </a:r>
            <a:r>
              <a:rPr spc="-25" dirty="0"/>
              <a:t> </a:t>
            </a:r>
            <a:fld id="{81D60167-4931-47E6-BA6A-407CBD079E47}" type="slidenum">
              <a:rPr spc="-25" dirty="0"/>
              <a:t>5</a:t>
            </a:fld>
            <a:endParaRPr spc="-25" dirty="0"/>
          </a:p>
        </p:txBody>
      </p:sp>
      <p:sp>
        <p:nvSpPr>
          <p:cNvPr id="77" name="object 77"/>
          <p:cNvSpPr txBox="1">
            <a:spLocks noGrp="1"/>
          </p:cNvSpPr>
          <p:nvPr>
            <p:ph type="ftr" sz="quarter" idx="5"/>
          </p:nvPr>
        </p:nvSpPr>
        <p:spPr>
          <a:prstGeom prst="rect">
            <a:avLst/>
          </a:prstGeom>
        </p:spPr>
        <p:txBody>
          <a:bodyPr vert="horz" wrap="square" lIns="0" tIns="10795" rIns="0" bIns="0" rtlCol="0">
            <a:spAutoFit/>
          </a:bodyPr>
          <a:lstStyle/>
          <a:p>
            <a:pPr marL="12700">
              <a:lnSpc>
                <a:spcPct val="100000"/>
              </a:lnSpc>
              <a:spcBef>
                <a:spcPts val="85"/>
              </a:spcBef>
            </a:pPr>
            <a:r>
              <a:rPr spc="-10" dirty="0"/>
              <a:t>PART</a:t>
            </a:r>
            <a:r>
              <a:rPr spc="-5" dirty="0"/>
              <a:t> </a:t>
            </a:r>
            <a:r>
              <a:rPr spc="-25" dirty="0"/>
              <a:t>OF</a:t>
            </a:r>
          </a:p>
        </p:txBody>
      </p:sp>
      <p:sp>
        <p:nvSpPr>
          <p:cNvPr id="2" name="object 2">
            <a:extLst>
              <a:ext uri="{FF2B5EF4-FFF2-40B4-BE49-F238E27FC236}">
                <a16:creationId xmlns:a16="http://schemas.microsoft.com/office/drawing/2014/main" id="{E6A40C93-1CC5-1624-60BA-2723E63DDBC1}"/>
              </a:ext>
            </a:extLst>
          </p:cNvPr>
          <p:cNvSpPr/>
          <p:nvPr/>
        </p:nvSpPr>
        <p:spPr>
          <a:xfrm>
            <a:off x="349250" y="315613"/>
            <a:ext cx="6984365" cy="9504045"/>
          </a:xfrm>
          <a:custGeom>
            <a:avLst/>
            <a:gdLst/>
            <a:ahLst/>
            <a:cxnLst/>
            <a:rect l="l" t="t" r="r" b="b"/>
            <a:pathLst>
              <a:path w="6984365" h="9504045">
                <a:moveTo>
                  <a:pt x="6983996" y="0"/>
                </a:moveTo>
                <a:lnTo>
                  <a:pt x="0" y="0"/>
                </a:lnTo>
                <a:lnTo>
                  <a:pt x="0" y="9503994"/>
                </a:lnTo>
                <a:lnTo>
                  <a:pt x="6983996" y="9503994"/>
                </a:lnTo>
                <a:lnTo>
                  <a:pt x="6983996" y="0"/>
                </a:lnTo>
                <a:close/>
              </a:path>
            </a:pathLst>
          </a:custGeom>
          <a:solidFill>
            <a:schemeClr val="bg1">
              <a:lumMod val="50000"/>
            </a:schemeClr>
          </a:solidFill>
          <a:ln>
            <a:solidFill>
              <a:schemeClr val="bg1">
                <a:lumMod val="50000"/>
              </a:schemeClr>
            </a:solidFill>
          </a:ln>
        </p:spPr>
        <p:txBody>
          <a:bodyPr wrap="square" lIns="0" tIns="0" rIns="0" bIns="0" rtlCol="0"/>
          <a:lstStyle/>
          <a:p>
            <a:pPr algn="l" rtl="0"/>
            <a:endParaRPr/>
          </a:p>
        </p:txBody>
      </p:sp>
      <p:pic>
        <p:nvPicPr>
          <p:cNvPr id="3" name="Picture 2" descr="Background pattern&#10;&#10;Description automatically generated">
            <a:extLst>
              <a:ext uri="{FF2B5EF4-FFF2-40B4-BE49-F238E27FC236}">
                <a16:creationId xmlns:a16="http://schemas.microsoft.com/office/drawing/2014/main" id="{AECB5F64-7278-A3BF-DC2F-92CE89A2EF6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12" y="4333061"/>
            <a:ext cx="810616" cy="6358832"/>
          </a:xfrm>
          <a:prstGeom prst="rect">
            <a:avLst/>
          </a:prstGeom>
        </p:spPr>
      </p:pic>
      <p:pic>
        <p:nvPicPr>
          <p:cNvPr id="6" name="Picture 5" descr="A black and white logo&#10;&#10;Description automatically generated">
            <a:extLst>
              <a:ext uri="{FF2B5EF4-FFF2-40B4-BE49-F238E27FC236}">
                <a16:creationId xmlns:a16="http://schemas.microsoft.com/office/drawing/2014/main" id="{EB2E32E5-1283-7EC7-8DFE-C3814778D9C0}"/>
              </a:ext>
            </a:extLst>
          </p:cNvPr>
          <p:cNvPicPr>
            <a:picLocks noChangeAspect="1"/>
          </p:cNvPicPr>
          <p:nvPr/>
        </p:nvPicPr>
        <p:blipFill>
          <a:blip r:embed="rId4" cstate="print">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5929699" y="351113"/>
            <a:ext cx="1277551" cy="880787"/>
          </a:xfrm>
          <a:prstGeom prst="rect">
            <a:avLst/>
          </a:prstGeom>
        </p:spPr>
      </p:pic>
      <p:sp>
        <p:nvSpPr>
          <p:cNvPr id="8" name="object 74">
            <a:extLst>
              <a:ext uri="{FF2B5EF4-FFF2-40B4-BE49-F238E27FC236}">
                <a16:creationId xmlns:a16="http://schemas.microsoft.com/office/drawing/2014/main" id="{013EA6D1-193B-E05B-4341-14226328AD8E}"/>
              </a:ext>
            </a:extLst>
          </p:cNvPr>
          <p:cNvSpPr txBox="1"/>
          <p:nvPr/>
        </p:nvSpPr>
        <p:spPr>
          <a:xfrm>
            <a:off x="1067300" y="1397789"/>
            <a:ext cx="6201203" cy="443711"/>
          </a:xfrm>
          <a:prstGeom prst="rect">
            <a:avLst/>
          </a:prstGeom>
        </p:spPr>
        <p:txBody>
          <a:bodyPr vert="horz" wrap="square" lIns="0" tIns="12700" rIns="0" bIns="0" rtlCol="0">
            <a:spAutoFit/>
          </a:bodyPr>
          <a:lstStyle/>
          <a:p>
            <a:pPr marL="12700">
              <a:lnSpc>
                <a:spcPct val="100000"/>
              </a:lnSpc>
              <a:spcBef>
                <a:spcPts val="100"/>
              </a:spcBef>
            </a:pPr>
            <a:r>
              <a:rPr lang="en-GB" sz="2800" b="1" spc="-30" dirty="0">
                <a:solidFill>
                  <a:schemeClr val="bg1"/>
                </a:solidFill>
                <a:latin typeface="Optima LT Pro" panose="020B0502050508020304" pitchFamily="34" charset="0"/>
                <a:cs typeface="Gill Sans Nova Book"/>
              </a:rPr>
              <a:t>Letter from our Principal</a:t>
            </a:r>
            <a:endParaRPr sz="2800" dirty="0">
              <a:solidFill>
                <a:schemeClr val="bg1"/>
              </a:solidFill>
              <a:latin typeface="Optima LT Pro" panose="020B0502050508020304" pitchFamily="34" charset="0"/>
              <a:cs typeface="Gill Sans Nova Book"/>
            </a:endParaRPr>
          </a:p>
        </p:txBody>
      </p:sp>
      <p:sp>
        <p:nvSpPr>
          <p:cNvPr id="10" name="object 3">
            <a:extLst>
              <a:ext uri="{FF2B5EF4-FFF2-40B4-BE49-F238E27FC236}">
                <a16:creationId xmlns:a16="http://schemas.microsoft.com/office/drawing/2014/main" id="{7B1824E9-3C1F-E56C-EFC5-4F98622FB67D}"/>
              </a:ext>
            </a:extLst>
          </p:cNvPr>
          <p:cNvSpPr txBox="1"/>
          <p:nvPr/>
        </p:nvSpPr>
        <p:spPr>
          <a:xfrm>
            <a:off x="1067300" y="1984013"/>
            <a:ext cx="5946766" cy="4030591"/>
          </a:xfrm>
          <a:prstGeom prst="rect">
            <a:avLst/>
          </a:prstGeom>
        </p:spPr>
        <p:txBody>
          <a:bodyPr vert="horz" wrap="square" lIns="0" tIns="12700" rIns="0" bIns="0" rtlCol="0">
            <a:spAutoFit/>
          </a:bodyPr>
          <a:lstStyle/>
          <a:p>
            <a:pPr marL="12700" marR="5080" algn="just">
              <a:lnSpc>
                <a:spcPct val="100000"/>
              </a:lnSpc>
              <a:spcBef>
                <a:spcPts val="100"/>
              </a:spcBef>
            </a:pPr>
            <a:r>
              <a:rPr lang="en-GB" sz="1100" dirty="0">
                <a:solidFill>
                  <a:schemeClr val="bg1"/>
                </a:solidFill>
                <a:effectLst/>
                <a:latin typeface="Helvetica" pitchFamily="2" charset="0"/>
                <a:ea typeface="Calibri" panose="020F0502020204030204" pitchFamily="34" charset="0"/>
                <a:cs typeface="Times New Roman" panose="02020603050405020304" pitchFamily="18" charset="0"/>
              </a:rPr>
              <a:t>I am delighted that you are considering an application for a post at Hope Academy. The continuing development of our Academy has been reflected in its popularity within the borough as a choice for young people’s education.</a:t>
            </a:r>
          </a:p>
          <a:p>
            <a:pPr marL="12700" marR="5080" algn="just">
              <a:lnSpc>
                <a:spcPct val="100000"/>
              </a:lnSpc>
              <a:spcBef>
                <a:spcPts val="100"/>
              </a:spcBef>
            </a:pPr>
            <a:endParaRPr lang="en-GB" sz="1100" spc="-20" dirty="0">
              <a:solidFill>
                <a:schemeClr val="bg1"/>
              </a:solidFill>
              <a:latin typeface="Helvetica" pitchFamily="2" charset="0"/>
              <a:cs typeface="Times New Roman" panose="02020603050405020304" pitchFamily="18" charset="0"/>
            </a:endParaRPr>
          </a:p>
          <a:p>
            <a:pPr algn="just">
              <a:lnSpc>
                <a:spcPct val="115000"/>
              </a:lnSpc>
              <a:spcAft>
                <a:spcPts val="1000"/>
              </a:spcAft>
            </a:pPr>
            <a:r>
              <a:rPr lang="en-GB" sz="1100" dirty="0">
                <a:solidFill>
                  <a:schemeClr val="bg1"/>
                </a:solidFill>
                <a:effectLst/>
                <a:latin typeface="Helvetica" pitchFamily="2" charset="0"/>
                <a:ea typeface="Calibri" panose="020F0502020204030204" pitchFamily="34" charset="0"/>
                <a:cs typeface="Times New Roman" panose="02020603050405020304" pitchFamily="18" charset="0"/>
              </a:rPr>
              <a:t>As a Christian academy, it is important not only to educate our students, but also to help them to develop into responsible and caring adults who will be guided by sound moral values. We have a clear shared vision of what we want to achieve at Hope Academy, and we are an open and caring community supported by a network of strong relationships, which are at the heart of everything we do here. </a:t>
            </a:r>
            <a:endParaRPr lang="en-GB" sz="1100" dirty="0">
              <a:solidFill>
                <a:schemeClr val="bg1"/>
              </a:solidFill>
              <a:effectLst/>
              <a:latin typeface="Helvetica" pitchFamily="2" charset="0"/>
              <a:ea typeface="Times New Roman" panose="02020603050405020304" pitchFamily="18" charset="0"/>
              <a:cs typeface="Times New Roman" panose="02020603050405020304" pitchFamily="18" charset="0"/>
            </a:endParaRPr>
          </a:p>
          <a:p>
            <a:pPr algn="just"/>
            <a:r>
              <a:rPr lang="en-GB" sz="1100" dirty="0">
                <a:solidFill>
                  <a:schemeClr val="bg1"/>
                </a:solidFill>
                <a:effectLst/>
                <a:latin typeface="Helvetica" pitchFamily="2" charset="0"/>
                <a:ea typeface="Calibri" panose="020F0502020204030204" pitchFamily="34" charset="0"/>
              </a:rPr>
              <a:t>A rounded education relies on experiences as well as a knowledge-rich curriculum, and Hope Academy students have plenty of opportunities to go on educational visits, thoroughly enriching their academic years. </a:t>
            </a:r>
            <a:r>
              <a:rPr lang="en-GB" sz="1100" dirty="0">
                <a:solidFill>
                  <a:schemeClr val="bg1"/>
                </a:solidFill>
                <a:effectLst/>
                <a:latin typeface="Helvetica" pitchFamily="2" charset="0"/>
                <a:ea typeface="Calibri" panose="020F0502020204030204" pitchFamily="34" charset="0"/>
                <a:cs typeface="Times New Roman" panose="02020603050405020304" pitchFamily="18" charset="0"/>
              </a:rPr>
              <a:t>Our team makes every effort to liaise closely with the world of business and commerce, so that young people can make informed choices about their futures. One of our initiatives is Hope Opportunity Trust, a link with some of England’s top public schools which has resulted in a number of students gaining all expenses paid scholarships to study their A levels at schools which are renowned throughout the world.</a:t>
            </a:r>
            <a:endParaRPr lang="en-GB" sz="1100" dirty="0">
              <a:solidFill>
                <a:schemeClr val="bg1"/>
              </a:solidFill>
              <a:effectLst/>
              <a:latin typeface="Helvetica" pitchFamily="2" charset="0"/>
              <a:ea typeface="Times New Roman" panose="02020603050405020304" pitchFamily="18" charset="0"/>
              <a:cs typeface="Times New Roman" panose="02020603050405020304" pitchFamily="18" charset="0"/>
            </a:endParaRPr>
          </a:p>
          <a:p>
            <a:pPr algn="just"/>
            <a:endParaRPr lang="en-GB" sz="1100" dirty="0">
              <a:solidFill>
                <a:schemeClr val="bg1"/>
              </a:solidFill>
              <a:effectLst/>
              <a:latin typeface="Helvetica" pitchFamily="2" charset="0"/>
              <a:ea typeface="Calibri" panose="020F0502020204030204" pitchFamily="34" charset="0"/>
              <a:cs typeface="Times New Roman" panose="02020603050405020304" pitchFamily="18" charset="0"/>
            </a:endParaRPr>
          </a:p>
          <a:p>
            <a:pPr algn="just"/>
            <a:r>
              <a:rPr lang="en-GB" sz="1100" dirty="0">
                <a:solidFill>
                  <a:schemeClr val="bg1"/>
                </a:solidFill>
                <a:effectLst/>
                <a:latin typeface="Helvetica" pitchFamily="2" charset="0"/>
                <a:ea typeface="Calibri" panose="020F0502020204030204" pitchFamily="34" charset="0"/>
                <a:cs typeface="Times New Roman" panose="02020603050405020304" pitchFamily="18" charset="0"/>
              </a:rPr>
              <a:t>All of us at Hope Academy are determined to drive the academy forward and strive to be the best versions of oursel</a:t>
            </a:r>
            <a:r>
              <a:rPr lang="en-GB" sz="1100" dirty="0">
                <a:solidFill>
                  <a:schemeClr val="bg1"/>
                </a:solidFill>
                <a:latin typeface="Helvetica" pitchFamily="2" charset="0"/>
                <a:ea typeface="Calibri" panose="020F0502020204030204" pitchFamily="34" charset="0"/>
                <a:cs typeface="Times New Roman" panose="02020603050405020304" pitchFamily="18" charset="0"/>
              </a:rPr>
              <a:t>ves. We will continue to ‘Serve one another through Love’ and welcome applications from talented practitioners who wish to join us in our pursuit to excellence.</a:t>
            </a:r>
            <a:endParaRPr lang="en-GB" sz="1100" spc="-20" dirty="0">
              <a:solidFill>
                <a:schemeClr val="bg1"/>
              </a:solidFill>
              <a:latin typeface="Helvetica" pitchFamily="2" charset="0"/>
              <a:cs typeface="Times New Roman" panose="02020603050405020304" pitchFamily="18" charset="0"/>
            </a:endParaRPr>
          </a:p>
          <a:p>
            <a:pPr marL="12700" marR="5080" algn="l">
              <a:lnSpc>
                <a:spcPct val="100000"/>
              </a:lnSpc>
              <a:spcBef>
                <a:spcPts val="100"/>
              </a:spcBef>
            </a:pPr>
            <a:endParaRPr lang="en-GB" sz="1100" spc="-20" dirty="0">
              <a:solidFill>
                <a:schemeClr val="bg1"/>
              </a:solidFill>
              <a:latin typeface="Helvetica" pitchFamily="2" charset="0"/>
              <a:cs typeface="GillSansNova-Book"/>
            </a:endParaRPr>
          </a:p>
          <a:p>
            <a:pPr marL="12700" marR="5080" algn="l">
              <a:lnSpc>
                <a:spcPct val="100000"/>
              </a:lnSpc>
              <a:spcBef>
                <a:spcPts val="100"/>
              </a:spcBef>
            </a:pPr>
            <a:r>
              <a:rPr sz="1100" spc="-20" dirty="0">
                <a:solidFill>
                  <a:schemeClr val="bg1"/>
                </a:solidFill>
                <a:latin typeface="Helvetica" pitchFamily="2" charset="0"/>
                <a:cs typeface="GillSansNova-Book"/>
              </a:rPr>
              <a:t>Yours</a:t>
            </a:r>
            <a:r>
              <a:rPr sz="1100" spc="-25" dirty="0">
                <a:solidFill>
                  <a:schemeClr val="bg1"/>
                </a:solidFill>
                <a:latin typeface="Helvetica" pitchFamily="2" charset="0"/>
                <a:cs typeface="GillSansNova-Book"/>
              </a:rPr>
              <a:t> </a:t>
            </a:r>
            <a:r>
              <a:rPr sz="1100" spc="-10" dirty="0">
                <a:solidFill>
                  <a:schemeClr val="bg1"/>
                </a:solidFill>
                <a:latin typeface="Helvetica" pitchFamily="2" charset="0"/>
                <a:cs typeface="GillSansNova-Book"/>
              </a:rPr>
              <a:t>faithfully</a:t>
            </a:r>
            <a:endParaRPr sz="1100" dirty="0">
              <a:solidFill>
                <a:schemeClr val="bg1"/>
              </a:solidFill>
              <a:latin typeface="Helvetica" pitchFamily="2" charset="0"/>
              <a:cs typeface="GillSansNova-Book"/>
            </a:endParaRPr>
          </a:p>
        </p:txBody>
      </p:sp>
      <p:sp>
        <p:nvSpPr>
          <p:cNvPr id="15" name="object 4">
            <a:extLst>
              <a:ext uri="{FF2B5EF4-FFF2-40B4-BE49-F238E27FC236}">
                <a16:creationId xmlns:a16="http://schemas.microsoft.com/office/drawing/2014/main" id="{32E99AED-D5A4-1FB1-726C-444EBCE029E1}"/>
              </a:ext>
            </a:extLst>
          </p:cNvPr>
          <p:cNvSpPr txBox="1"/>
          <p:nvPr/>
        </p:nvSpPr>
        <p:spPr>
          <a:xfrm>
            <a:off x="1067300" y="8242300"/>
            <a:ext cx="1752600" cy="364202"/>
          </a:xfrm>
          <a:prstGeom prst="rect">
            <a:avLst/>
          </a:prstGeom>
        </p:spPr>
        <p:txBody>
          <a:bodyPr vert="horz" wrap="square" lIns="0" tIns="12700" rIns="0" bIns="0" rtlCol="0">
            <a:spAutoFit/>
          </a:bodyPr>
          <a:lstStyle/>
          <a:p>
            <a:pPr marL="12700" marR="5080">
              <a:lnSpc>
                <a:spcPct val="100000"/>
              </a:lnSpc>
              <a:spcBef>
                <a:spcPts val="100"/>
              </a:spcBef>
            </a:pPr>
            <a:r>
              <a:rPr lang="en-GB" sz="1100" b="1" dirty="0">
                <a:solidFill>
                  <a:schemeClr val="bg1"/>
                </a:solidFill>
                <a:latin typeface="Helvetica" pitchFamily="2" charset="0"/>
                <a:cs typeface="GillSansNova-SemiBold"/>
              </a:rPr>
              <a:t>Marie Adams</a:t>
            </a:r>
          </a:p>
          <a:p>
            <a:pPr marL="12700" marR="5080">
              <a:lnSpc>
                <a:spcPct val="100000"/>
              </a:lnSpc>
              <a:spcBef>
                <a:spcPts val="100"/>
              </a:spcBef>
            </a:pPr>
            <a:r>
              <a:rPr lang="en-GB" sz="1100" b="1" spc="-25" dirty="0">
                <a:solidFill>
                  <a:schemeClr val="bg1"/>
                </a:solidFill>
                <a:latin typeface="Helvetica" pitchFamily="2" charset="0"/>
                <a:cs typeface="GillSansNova-SemiBold"/>
              </a:rPr>
              <a:t>Principal</a:t>
            </a:r>
            <a:endParaRPr sz="1100" dirty="0">
              <a:solidFill>
                <a:schemeClr val="bg1"/>
              </a:solidFill>
              <a:latin typeface="Helvetica" pitchFamily="2" charset="0"/>
              <a:cs typeface="GillSansNova-SemiBold"/>
            </a:endParaRPr>
          </a:p>
        </p:txBody>
      </p:sp>
      <p:pic>
        <p:nvPicPr>
          <p:cNvPr id="4" name="Picture 3">
            <a:extLst>
              <a:ext uri="{FF2B5EF4-FFF2-40B4-BE49-F238E27FC236}">
                <a16:creationId xmlns:a16="http://schemas.microsoft.com/office/drawing/2014/main" id="{308BFB58-8559-FB6D-A761-3BF92B2EBC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855" t="5958" r="3408" b="25571"/>
          <a:stretch/>
        </p:blipFill>
        <p:spPr>
          <a:xfrm>
            <a:off x="1067300" y="6083267"/>
            <a:ext cx="1752600" cy="20066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09035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building with trees and bushes&#10;&#10;Description automatically generated">
            <a:extLst>
              <a:ext uri="{FF2B5EF4-FFF2-40B4-BE49-F238E27FC236}">
                <a16:creationId xmlns:a16="http://schemas.microsoft.com/office/drawing/2014/main" id="{E9446A6E-4EDF-1A1B-4433-0F715B6348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54" t="20811" r="28" b="13340"/>
          <a:stretch/>
        </p:blipFill>
        <p:spPr>
          <a:xfrm>
            <a:off x="577850" y="6707968"/>
            <a:ext cx="6629400" cy="3062275"/>
          </a:xfrm>
          <a:prstGeom prst="rect">
            <a:avLst/>
          </a:prstGeom>
        </p:spPr>
      </p:pic>
      <p:sp>
        <p:nvSpPr>
          <p:cNvPr id="7" name="object 7"/>
          <p:cNvSpPr/>
          <p:nvPr/>
        </p:nvSpPr>
        <p:spPr>
          <a:xfrm>
            <a:off x="287997" y="9846005"/>
            <a:ext cx="6984365" cy="558165"/>
          </a:xfrm>
          <a:custGeom>
            <a:avLst/>
            <a:gdLst/>
            <a:ahLst/>
            <a:cxnLst/>
            <a:rect l="l" t="t" r="r" b="b"/>
            <a:pathLst>
              <a:path w="6984365" h="558165">
                <a:moveTo>
                  <a:pt x="6983996" y="0"/>
                </a:moveTo>
                <a:lnTo>
                  <a:pt x="0" y="0"/>
                </a:lnTo>
                <a:lnTo>
                  <a:pt x="0" y="557999"/>
                </a:lnTo>
                <a:lnTo>
                  <a:pt x="6983996" y="557999"/>
                </a:lnTo>
                <a:lnTo>
                  <a:pt x="6983996" y="0"/>
                </a:lnTo>
                <a:close/>
              </a:path>
            </a:pathLst>
          </a:custGeom>
          <a:solidFill>
            <a:srgbClr val="88292D"/>
          </a:solidFill>
        </p:spPr>
        <p:txBody>
          <a:bodyPr wrap="square" lIns="0" tIns="0" rIns="0" bIns="0" rtlCol="0"/>
          <a:lstStyle/>
          <a:p>
            <a:endParaRPr/>
          </a:p>
        </p:txBody>
      </p:sp>
      <p:pic>
        <p:nvPicPr>
          <p:cNvPr id="74" name="object 74"/>
          <p:cNvPicPr/>
          <p:nvPr/>
        </p:nvPicPr>
        <p:blipFill>
          <a:blip r:embed="rId3" cstate="screen">
            <a:extLst>
              <a:ext uri="{28A0092B-C50C-407E-A947-70E740481C1C}">
                <a14:useLocalDpi xmlns:a14="http://schemas.microsoft.com/office/drawing/2010/main"/>
              </a:ext>
            </a:extLst>
          </a:blip>
          <a:stretch>
            <a:fillRect/>
          </a:stretch>
        </p:blipFill>
        <p:spPr>
          <a:xfrm>
            <a:off x="1372679" y="9988518"/>
            <a:ext cx="986842" cy="272959"/>
          </a:xfrm>
          <a:prstGeom prst="rect">
            <a:avLst/>
          </a:prstGeom>
        </p:spPr>
      </p:pic>
      <p:sp>
        <p:nvSpPr>
          <p:cNvPr id="76" name="object 76"/>
          <p:cNvSpPr txBox="1">
            <a:spLocks noGrp="1"/>
          </p:cNvSpPr>
          <p:nvPr>
            <p:ph type="sldNum" sz="quarter" idx="7"/>
          </p:nvPr>
        </p:nvSpPr>
        <p:spPr>
          <a:prstGeom prst="rect">
            <a:avLst/>
          </a:prstGeom>
        </p:spPr>
        <p:txBody>
          <a:bodyPr vert="horz" wrap="square" lIns="0" tIns="6985" rIns="0" bIns="0" rtlCol="0">
            <a:spAutoFit/>
          </a:bodyPr>
          <a:lstStyle/>
          <a:p>
            <a:pPr marL="12700">
              <a:lnSpc>
                <a:spcPct val="100000"/>
              </a:lnSpc>
              <a:spcBef>
                <a:spcPts val="55"/>
              </a:spcBef>
            </a:pPr>
            <a:r>
              <a:rPr dirty="0"/>
              <a:t>Page</a:t>
            </a:r>
            <a:r>
              <a:rPr spc="-25" dirty="0"/>
              <a:t> </a:t>
            </a:r>
            <a:fld id="{81D60167-4931-47E6-BA6A-407CBD079E47}" type="slidenum">
              <a:rPr spc="-25" dirty="0"/>
              <a:t>6</a:t>
            </a:fld>
            <a:endParaRPr spc="-25" dirty="0"/>
          </a:p>
        </p:txBody>
      </p:sp>
      <p:sp>
        <p:nvSpPr>
          <p:cNvPr id="77" name="object 77"/>
          <p:cNvSpPr txBox="1">
            <a:spLocks noGrp="1"/>
          </p:cNvSpPr>
          <p:nvPr>
            <p:ph type="ftr" sz="quarter" idx="5"/>
          </p:nvPr>
        </p:nvSpPr>
        <p:spPr>
          <a:prstGeom prst="rect">
            <a:avLst/>
          </a:prstGeom>
        </p:spPr>
        <p:txBody>
          <a:bodyPr vert="horz" wrap="square" lIns="0" tIns="10795" rIns="0" bIns="0" rtlCol="0">
            <a:spAutoFit/>
          </a:bodyPr>
          <a:lstStyle/>
          <a:p>
            <a:pPr marL="12700">
              <a:lnSpc>
                <a:spcPct val="100000"/>
              </a:lnSpc>
              <a:spcBef>
                <a:spcPts val="85"/>
              </a:spcBef>
            </a:pPr>
            <a:r>
              <a:rPr spc="-10" dirty="0"/>
              <a:t>PART</a:t>
            </a:r>
            <a:r>
              <a:rPr spc="-5" dirty="0"/>
              <a:t> </a:t>
            </a:r>
            <a:r>
              <a:rPr spc="-25" dirty="0"/>
              <a:t>OF</a:t>
            </a:r>
          </a:p>
        </p:txBody>
      </p:sp>
      <p:sp>
        <p:nvSpPr>
          <p:cNvPr id="14" name="Freeform: Shape 13">
            <a:extLst>
              <a:ext uri="{FF2B5EF4-FFF2-40B4-BE49-F238E27FC236}">
                <a16:creationId xmlns:a16="http://schemas.microsoft.com/office/drawing/2014/main" id="{33FB10E0-720E-967B-6E15-3EAA3F8B0223}"/>
              </a:ext>
            </a:extLst>
          </p:cNvPr>
          <p:cNvSpPr/>
          <p:nvPr/>
        </p:nvSpPr>
        <p:spPr>
          <a:xfrm>
            <a:off x="287997" y="290846"/>
            <a:ext cx="6983996" cy="9503994"/>
          </a:xfrm>
          <a:custGeom>
            <a:avLst/>
            <a:gdLst>
              <a:gd name="connsiteX0" fmla="*/ 779304 w 6983996"/>
              <a:gd name="connsiteY0" fmla="*/ 6429074 h 9503994"/>
              <a:gd name="connsiteX1" fmla="*/ 779304 w 6983996"/>
              <a:gd name="connsiteY1" fmla="*/ 9267436 h 9503994"/>
              <a:gd name="connsiteX2" fmla="*/ 6726070 w 6983996"/>
              <a:gd name="connsiteY2" fmla="*/ 9267436 h 9503994"/>
              <a:gd name="connsiteX3" fmla="*/ 6726070 w 6983996"/>
              <a:gd name="connsiteY3" fmla="*/ 6429074 h 9503994"/>
              <a:gd name="connsiteX4" fmla="*/ 0 w 6983996"/>
              <a:gd name="connsiteY4" fmla="*/ 0 h 9503994"/>
              <a:gd name="connsiteX5" fmla="*/ 6983996 w 6983996"/>
              <a:gd name="connsiteY5" fmla="*/ 0 h 9503994"/>
              <a:gd name="connsiteX6" fmla="*/ 6983996 w 6983996"/>
              <a:gd name="connsiteY6" fmla="*/ 9503994 h 9503994"/>
              <a:gd name="connsiteX7" fmla="*/ 0 w 6983996"/>
              <a:gd name="connsiteY7" fmla="*/ 9503994 h 950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83996" h="9503994">
                <a:moveTo>
                  <a:pt x="779304" y="6429074"/>
                </a:moveTo>
                <a:lnTo>
                  <a:pt x="779304" y="9267436"/>
                </a:lnTo>
                <a:lnTo>
                  <a:pt x="6726070" y="9267436"/>
                </a:lnTo>
                <a:lnTo>
                  <a:pt x="6726070" y="6429074"/>
                </a:lnTo>
                <a:close/>
                <a:moveTo>
                  <a:pt x="0" y="0"/>
                </a:moveTo>
                <a:lnTo>
                  <a:pt x="6983996" y="0"/>
                </a:lnTo>
                <a:lnTo>
                  <a:pt x="6983996" y="9503994"/>
                </a:lnTo>
                <a:lnTo>
                  <a:pt x="0" y="9503994"/>
                </a:lnTo>
                <a:close/>
              </a:path>
            </a:pathLst>
          </a:custGeom>
          <a:solidFill>
            <a:schemeClr val="bg1">
              <a:lumMod val="50000"/>
            </a:schemeClr>
          </a:solidFill>
          <a:ln>
            <a:solidFill>
              <a:schemeClr val="bg1">
                <a:lumMod val="50000"/>
              </a:schemeClr>
            </a:solidFill>
          </a:ln>
        </p:spPr>
        <p:txBody>
          <a:bodyPr wrap="square" lIns="0" tIns="0" rIns="0" bIns="0" rtlCol="0">
            <a:noAutofit/>
          </a:bodyPr>
          <a:lstStyle/>
          <a:p>
            <a:pPr algn="l" rtl="0"/>
            <a:endParaRPr/>
          </a:p>
        </p:txBody>
      </p:sp>
      <p:pic>
        <p:nvPicPr>
          <p:cNvPr id="6" name="Picture 5" descr="A black and white logo&#10;&#10;Description automatically generated">
            <a:extLst>
              <a:ext uri="{FF2B5EF4-FFF2-40B4-BE49-F238E27FC236}">
                <a16:creationId xmlns:a16="http://schemas.microsoft.com/office/drawing/2014/main" id="{EB2E32E5-1283-7EC7-8DFE-C3814778D9C0}"/>
              </a:ext>
            </a:extLst>
          </p:cNvPr>
          <p:cNvPicPr>
            <a:picLocks noChangeAspect="1"/>
          </p:cNvPicPr>
          <p:nvPr/>
        </p:nvPicPr>
        <p:blipFill>
          <a:blip r:embed="rId4" cstate="print">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5929699" y="351113"/>
            <a:ext cx="1277551" cy="880787"/>
          </a:xfrm>
          <a:prstGeom prst="rect">
            <a:avLst/>
          </a:prstGeom>
        </p:spPr>
      </p:pic>
      <p:sp>
        <p:nvSpPr>
          <p:cNvPr id="8" name="object 74">
            <a:extLst>
              <a:ext uri="{FF2B5EF4-FFF2-40B4-BE49-F238E27FC236}">
                <a16:creationId xmlns:a16="http://schemas.microsoft.com/office/drawing/2014/main" id="{013EA6D1-193B-E05B-4341-14226328AD8E}"/>
              </a:ext>
            </a:extLst>
          </p:cNvPr>
          <p:cNvSpPr txBox="1"/>
          <p:nvPr/>
        </p:nvSpPr>
        <p:spPr>
          <a:xfrm>
            <a:off x="1067300" y="1397789"/>
            <a:ext cx="6201203" cy="443711"/>
          </a:xfrm>
          <a:prstGeom prst="rect">
            <a:avLst/>
          </a:prstGeom>
        </p:spPr>
        <p:txBody>
          <a:bodyPr vert="horz" wrap="square" lIns="0" tIns="12700" rIns="0" bIns="0" rtlCol="0">
            <a:spAutoFit/>
          </a:bodyPr>
          <a:lstStyle/>
          <a:p>
            <a:pPr marL="12700">
              <a:lnSpc>
                <a:spcPct val="100000"/>
              </a:lnSpc>
              <a:spcBef>
                <a:spcPts val="100"/>
              </a:spcBef>
            </a:pPr>
            <a:r>
              <a:rPr lang="en-GB" sz="2800" b="1" spc="-30" dirty="0">
                <a:solidFill>
                  <a:schemeClr val="bg1"/>
                </a:solidFill>
                <a:latin typeface="Optima LT Pro" panose="020B0502050508020304" pitchFamily="34" charset="0"/>
                <a:cs typeface="Gill Sans Nova Book"/>
              </a:rPr>
              <a:t>Academy Information</a:t>
            </a:r>
            <a:endParaRPr sz="2800" dirty="0">
              <a:solidFill>
                <a:schemeClr val="bg1"/>
              </a:solidFill>
              <a:latin typeface="Optima LT Pro" panose="020B0502050508020304" pitchFamily="34" charset="0"/>
              <a:cs typeface="Gill Sans Nova Book"/>
            </a:endParaRPr>
          </a:p>
        </p:txBody>
      </p:sp>
      <p:sp>
        <p:nvSpPr>
          <p:cNvPr id="10" name="object 3">
            <a:extLst>
              <a:ext uri="{FF2B5EF4-FFF2-40B4-BE49-F238E27FC236}">
                <a16:creationId xmlns:a16="http://schemas.microsoft.com/office/drawing/2014/main" id="{7B1824E9-3C1F-E56C-EFC5-4F98622FB67D}"/>
              </a:ext>
            </a:extLst>
          </p:cNvPr>
          <p:cNvSpPr txBox="1"/>
          <p:nvPr/>
        </p:nvSpPr>
        <p:spPr>
          <a:xfrm>
            <a:off x="1067300" y="1984013"/>
            <a:ext cx="5946766" cy="4521751"/>
          </a:xfrm>
          <a:prstGeom prst="rect">
            <a:avLst/>
          </a:prstGeom>
        </p:spPr>
        <p:txBody>
          <a:bodyPr vert="horz" wrap="square" lIns="0" tIns="12700" rIns="0" bIns="0" rtlCol="0">
            <a:spAutoFit/>
          </a:bodyPr>
          <a:lstStyle/>
          <a:p>
            <a:pPr algn="just"/>
            <a:r>
              <a:rPr lang="en-GB" sz="1100" b="0" i="0" dirty="0">
                <a:solidFill>
                  <a:schemeClr val="bg1"/>
                </a:solidFill>
                <a:effectLst/>
                <a:latin typeface="Helvetica" pitchFamily="2" charset="0"/>
              </a:rPr>
              <a:t>Hope Academy is an 11-16 Christian Academy which stands at the centre of our local community. Serving the Archdiocese and Diocese of Liverpool, we are inspired by Jesus’ example of servant leadership. Therefore, at Hope Academy we follow in the footsteps of Christ in everything that we do. Our mission is to deliver high quality education by working together to inspire excellence guided by Christian values. As a Christian Academy, we consider the spiritual and social development of our young people to be as important as their academic success. Jesus asked us to love one another as he loved us, so we ensure that we celebrate and develop the uniqueness of every individual. Guided by the Holy Spirit, we live by our core values of</a:t>
            </a:r>
          </a:p>
          <a:p>
            <a:pPr algn="l"/>
            <a:endParaRPr lang="en-GB" sz="1100" b="0" i="0" dirty="0">
              <a:solidFill>
                <a:schemeClr val="bg1"/>
              </a:solidFill>
              <a:effectLst/>
              <a:latin typeface="Tahoma" panose="020B0604030504040204" pitchFamily="34" charset="0"/>
            </a:endParaRPr>
          </a:p>
          <a:p>
            <a:pPr algn="ctr"/>
            <a:r>
              <a:rPr lang="en-GB" b="1" i="0" dirty="0">
                <a:solidFill>
                  <a:schemeClr val="bg1"/>
                </a:solidFill>
                <a:effectLst/>
                <a:latin typeface="Optima LT Pro" panose="020B0502050508020304" pitchFamily="34" charset="0"/>
              </a:rPr>
              <a:t>Respect - Courage - Ambition - Hope</a:t>
            </a:r>
            <a:endParaRPr lang="en-GB" sz="1100" dirty="0">
              <a:solidFill>
                <a:schemeClr val="bg1"/>
              </a:solidFill>
              <a:latin typeface="Tahoma" panose="020B0604030504040204" pitchFamily="34" charset="0"/>
            </a:endParaRPr>
          </a:p>
          <a:p>
            <a:pPr algn="ctr"/>
            <a:endParaRPr lang="en-GB" sz="1100" b="0" i="0" dirty="0">
              <a:solidFill>
                <a:schemeClr val="bg1"/>
              </a:solidFill>
              <a:effectLst/>
              <a:latin typeface="Tahoma" panose="020B0604030504040204" pitchFamily="34" charset="0"/>
            </a:endParaRPr>
          </a:p>
          <a:p>
            <a:pPr algn="l"/>
            <a:r>
              <a:rPr lang="en-GB" sz="1100" b="0" i="0" dirty="0">
                <a:solidFill>
                  <a:schemeClr val="bg1"/>
                </a:solidFill>
                <a:effectLst/>
                <a:latin typeface="Helvetica" pitchFamily="2" charset="0"/>
              </a:rPr>
              <a:t>These values ensure that - as a community - we care for ourselves and one another.</a:t>
            </a:r>
          </a:p>
          <a:p>
            <a:pPr algn="l"/>
            <a:endParaRPr lang="en-GB" sz="1100" b="0" i="0" dirty="0">
              <a:solidFill>
                <a:schemeClr val="bg1"/>
              </a:solidFill>
              <a:effectLst/>
              <a:latin typeface="Helvetica" pitchFamily="2" charset="0"/>
            </a:endParaRPr>
          </a:p>
          <a:p>
            <a:pPr algn="just"/>
            <a:r>
              <a:rPr lang="en-GB" sz="1100" b="0" i="0" dirty="0">
                <a:solidFill>
                  <a:schemeClr val="bg1"/>
                </a:solidFill>
                <a:effectLst/>
                <a:latin typeface="Helvetica" pitchFamily="2" charset="0"/>
              </a:rPr>
              <a:t>Our team of teachers and support staff are dedicated to making a difference to the lives of our students by ‘serving one another through love’ and we do this by offering a wide, varied and challenging curriculum throughout all key stages. Our students engage with a range of extra-curricular activities in order to develop their wider passions and enhance their Academy life. We believe that all our students have something wonderful to offer and we work passionately to nurture these talents, making sure that all members of our Hope Community have the opportunity to live our vision of serving others through love.</a:t>
            </a:r>
          </a:p>
          <a:p>
            <a:pPr algn="just"/>
            <a:endParaRPr lang="en-GB" sz="1100" b="0" i="0" dirty="0">
              <a:solidFill>
                <a:schemeClr val="bg1"/>
              </a:solidFill>
              <a:effectLst/>
              <a:latin typeface="Helvetica" pitchFamily="2" charset="0"/>
            </a:endParaRPr>
          </a:p>
          <a:p>
            <a:pPr algn="just"/>
            <a:r>
              <a:rPr lang="en-GB" sz="1100" b="0" i="0" dirty="0">
                <a:solidFill>
                  <a:schemeClr val="bg1"/>
                </a:solidFill>
                <a:effectLst/>
                <a:latin typeface="Helvetica" pitchFamily="2" charset="0"/>
              </a:rPr>
              <a:t>Hope Academy enjoys a magnificent building surrounded by spacious grounds. There is every opportunity for students to succeed, as we have outstanding facilities which include advanced science laboratories, a recording studio and photography studio, a fully equipped technology suite and a state-of-the-art gym. Students benefit from spacious and stylish surroundings and can enjoy social interaction in both indoor and outdoor situations.</a:t>
            </a:r>
          </a:p>
        </p:txBody>
      </p:sp>
      <p:pic>
        <p:nvPicPr>
          <p:cNvPr id="3" name="Picture 2" descr="Background pattern&#10;&#10;Description automatically generated">
            <a:extLst>
              <a:ext uri="{FF2B5EF4-FFF2-40B4-BE49-F238E27FC236}">
                <a16:creationId xmlns:a16="http://schemas.microsoft.com/office/drawing/2014/main" id="{AECB5F64-7278-A3BF-DC2F-92CE89A2EF6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12" y="4333061"/>
            <a:ext cx="810616" cy="6358832"/>
          </a:xfrm>
          <a:prstGeom prst="rect">
            <a:avLst/>
          </a:prstGeom>
        </p:spPr>
      </p:pic>
    </p:spTree>
    <p:extLst>
      <p:ext uri="{BB962C8B-B14F-4D97-AF65-F5344CB8AC3E}">
        <p14:creationId xmlns:p14="http://schemas.microsoft.com/office/powerpoint/2010/main" val="836014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oup of students sitting around a table&#10;&#10;Description automatically generated">
            <a:extLst>
              <a:ext uri="{FF2B5EF4-FFF2-40B4-BE49-F238E27FC236}">
                <a16:creationId xmlns:a16="http://schemas.microsoft.com/office/drawing/2014/main" id="{E47E4C94-CF9D-955E-4DEB-422EB8BCA22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2166"/>
          <a:stretch/>
        </p:blipFill>
        <p:spPr>
          <a:xfrm>
            <a:off x="942830" y="7190220"/>
            <a:ext cx="6264420" cy="2415281"/>
          </a:xfrm>
          <a:prstGeom prst="rect">
            <a:avLst/>
          </a:prstGeom>
        </p:spPr>
      </p:pic>
      <p:sp>
        <p:nvSpPr>
          <p:cNvPr id="7" name="object 7"/>
          <p:cNvSpPr/>
          <p:nvPr/>
        </p:nvSpPr>
        <p:spPr>
          <a:xfrm>
            <a:off x="287997" y="9846005"/>
            <a:ext cx="6984365" cy="558165"/>
          </a:xfrm>
          <a:custGeom>
            <a:avLst/>
            <a:gdLst/>
            <a:ahLst/>
            <a:cxnLst/>
            <a:rect l="l" t="t" r="r" b="b"/>
            <a:pathLst>
              <a:path w="6984365" h="558165">
                <a:moveTo>
                  <a:pt x="6983996" y="0"/>
                </a:moveTo>
                <a:lnTo>
                  <a:pt x="0" y="0"/>
                </a:lnTo>
                <a:lnTo>
                  <a:pt x="0" y="557999"/>
                </a:lnTo>
                <a:lnTo>
                  <a:pt x="6983996" y="557999"/>
                </a:lnTo>
                <a:lnTo>
                  <a:pt x="6983996" y="0"/>
                </a:lnTo>
                <a:close/>
              </a:path>
            </a:pathLst>
          </a:custGeom>
          <a:solidFill>
            <a:srgbClr val="88292D"/>
          </a:solidFill>
        </p:spPr>
        <p:txBody>
          <a:bodyPr wrap="square" lIns="0" tIns="0" rIns="0" bIns="0" rtlCol="0"/>
          <a:lstStyle/>
          <a:p>
            <a:endParaRPr/>
          </a:p>
        </p:txBody>
      </p:sp>
      <p:pic>
        <p:nvPicPr>
          <p:cNvPr id="74" name="object 74"/>
          <p:cNvPicPr/>
          <p:nvPr/>
        </p:nvPicPr>
        <p:blipFill>
          <a:blip r:embed="rId3" cstate="screen">
            <a:extLst>
              <a:ext uri="{28A0092B-C50C-407E-A947-70E740481C1C}">
                <a14:useLocalDpi xmlns:a14="http://schemas.microsoft.com/office/drawing/2010/main"/>
              </a:ext>
            </a:extLst>
          </a:blip>
          <a:stretch>
            <a:fillRect/>
          </a:stretch>
        </p:blipFill>
        <p:spPr>
          <a:xfrm>
            <a:off x="1372679" y="9988518"/>
            <a:ext cx="986842" cy="272959"/>
          </a:xfrm>
          <a:prstGeom prst="rect">
            <a:avLst/>
          </a:prstGeom>
        </p:spPr>
      </p:pic>
      <p:sp>
        <p:nvSpPr>
          <p:cNvPr id="76" name="object 76"/>
          <p:cNvSpPr txBox="1">
            <a:spLocks noGrp="1"/>
          </p:cNvSpPr>
          <p:nvPr>
            <p:ph type="sldNum" sz="quarter" idx="7"/>
          </p:nvPr>
        </p:nvSpPr>
        <p:spPr>
          <a:prstGeom prst="rect">
            <a:avLst/>
          </a:prstGeom>
        </p:spPr>
        <p:txBody>
          <a:bodyPr vert="horz" wrap="square" lIns="0" tIns="6985" rIns="0" bIns="0" rtlCol="0">
            <a:spAutoFit/>
          </a:bodyPr>
          <a:lstStyle/>
          <a:p>
            <a:pPr marL="12700">
              <a:lnSpc>
                <a:spcPct val="100000"/>
              </a:lnSpc>
              <a:spcBef>
                <a:spcPts val="55"/>
              </a:spcBef>
            </a:pPr>
            <a:r>
              <a:rPr dirty="0"/>
              <a:t>Page</a:t>
            </a:r>
            <a:r>
              <a:rPr spc="-25" dirty="0"/>
              <a:t> </a:t>
            </a:r>
            <a:fld id="{81D60167-4931-47E6-BA6A-407CBD079E47}" type="slidenum">
              <a:rPr spc="-25" dirty="0"/>
              <a:t>7</a:t>
            </a:fld>
            <a:endParaRPr spc="-25" dirty="0"/>
          </a:p>
        </p:txBody>
      </p:sp>
      <p:sp>
        <p:nvSpPr>
          <p:cNvPr id="77" name="object 77"/>
          <p:cNvSpPr txBox="1">
            <a:spLocks noGrp="1"/>
          </p:cNvSpPr>
          <p:nvPr>
            <p:ph type="ftr" sz="quarter" idx="5"/>
          </p:nvPr>
        </p:nvSpPr>
        <p:spPr>
          <a:prstGeom prst="rect">
            <a:avLst/>
          </a:prstGeom>
        </p:spPr>
        <p:txBody>
          <a:bodyPr vert="horz" wrap="square" lIns="0" tIns="10795" rIns="0" bIns="0" rtlCol="0">
            <a:spAutoFit/>
          </a:bodyPr>
          <a:lstStyle/>
          <a:p>
            <a:pPr marL="12700">
              <a:lnSpc>
                <a:spcPct val="100000"/>
              </a:lnSpc>
              <a:spcBef>
                <a:spcPts val="85"/>
              </a:spcBef>
            </a:pPr>
            <a:r>
              <a:rPr spc="-10" dirty="0"/>
              <a:t>PART</a:t>
            </a:r>
            <a:r>
              <a:rPr spc="-5" dirty="0"/>
              <a:t> </a:t>
            </a:r>
            <a:r>
              <a:rPr spc="-25" dirty="0"/>
              <a:t>OF</a:t>
            </a:r>
          </a:p>
        </p:txBody>
      </p:sp>
      <p:sp>
        <p:nvSpPr>
          <p:cNvPr id="13" name="Freeform: Shape 12">
            <a:extLst>
              <a:ext uri="{FF2B5EF4-FFF2-40B4-BE49-F238E27FC236}">
                <a16:creationId xmlns:a16="http://schemas.microsoft.com/office/drawing/2014/main" id="{C17810EA-349D-04D5-555D-A86B927A6EA3}"/>
              </a:ext>
            </a:extLst>
          </p:cNvPr>
          <p:cNvSpPr/>
          <p:nvPr/>
        </p:nvSpPr>
        <p:spPr>
          <a:xfrm>
            <a:off x="287997" y="290846"/>
            <a:ext cx="6983996" cy="9503994"/>
          </a:xfrm>
          <a:custGeom>
            <a:avLst/>
            <a:gdLst>
              <a:gd name="connsiteX0" fmla="*/ 779303 w 6983996"/>
              <a:gd name="connsiteY0" fmla="*/ 7530386 h 9503994"/>
              <a:gd name="connsiteX1" fmla="*/ 779303 w 6983996"/>
              <a:gd name="connsiteY1" fmla="*/ 9267436 h 9503994"/>
              <a:gd name="connsiteX2" fmla="*/ 6726069 w 6983996"/>
              <a:gd name="connsiteY2" fmla="*/ 9267436 h 9503994"/>
              <a:gd name="connsiteX3" fmla="*/ 6726069 w 6983996"/>
              <a:gd name="connsiteY3" fmla="*/ 7530386 h 9503994"/>
              <a:gd name="connsiteX4" fmla="*/ 0 w 6983996"/>
              <a:gd name="connsiteY4" fmla="*/ 0 h 9503994"/>
              <a:gd name="connsiteX5" fmla="*/ 6983996 w 6983996"/>
              <a:gd name="connsiteY5" fmla="*/ 0 h 9503994"/>
              <a:gd name="connsiteX6" fmla="*/ 6983996 w 6983996"/>
              <a:gd name="connsiteY6" fmla="*/ 9503994 h 9503994"/>
              <a:gd name="connsiteX7" fmla="*/ 0 w 6983996"/>
              <a:gd name="connsiteY7" fmla="*/ 9503994 h 950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83996" h="9503994">
                <a:moveTo>
                  <a:pt x="779303" y="7530386"/>
                </a:moveTo>
                <a:lnTo>
                  <a:pt x="779303" y="9267436"/>
                </a:lnTo>
                <a:lnTo>
                  <a:pt x="6726069" y="9267436"/>
                </a:lnTo>
                <a:lnTo>
                  <a:pt x="6726069" y="7530386"/>
                </a:lnTo>
                <a:close/>
                <a:moveTo>
                  <a:pt x="0" y="0"/>
                </a:moveTo>
                <a:lnTo>
                  <a:pt x="6983996" y="0"/>
                </a:lnTo>
                <a:lnTo>
                  <a:pt x="6983996" y="9503994"/>
                </a:lnTo>
                <a:lnTo>
                  <a:pt x="0" y="9503994"/>
                </a:lnTo>
                <a:close/>
              </a:path>
            </a:pathLst>
          </a:custGeom>
          <a:solidFill>
            <a:srgbClr val="07A479"/>
          </a:solidFill>
          <a:ln>
            <a:solidFill>
              <a:srgbClr val="07A479"/>
            </a:solidFill>
          </a:ln>
        </p:spPr>
        <p:txBody>
          <a:bodyPr wrap="square" lIns="0" tIns="0" rIns="0" bIns="0" rtlCol="0">
            <a:noAutofit/>
          </a:bodyPr>
          <a:lstStyle/>
          <a:p>
            <a:pPr algn="l" rtl="0"/>
            <a:endParaRPr/>
          </a:p>
        </p:txBody>
      </p:sp>
      <p:pic>
        <p:nvPicPr>
          <p:cNvPr id="6" name="Picture 5" descr="A black and white logo&#10;&#10;Description automatically generated">
            <a:extLst>
              <a:ext uri="{FF2B5EF4-FFF2-40B4-BE49-F238E27FC236}">
                <a16:creationId xmlns:a16="http://schemas.microsoft.com/office/drawing/2014/main" id="{EB2E32E5-1283-7EC7-8DFE-C3814778D9C0}"/>
              </a:ext>
            </a:extLst>
          </p:cNvPr>
          <p:cNvPicPr>
            <a:picLocks noChangeAspect="1"/>
          </p:cNvPicPr>
          <p:nvPr/>
        </p:nvPicPr>
        <p:blipFill>
          <a:blip r:embed="rId4" cstate="print">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5929699" y="351113"/>
            <a:ext cx="1277551" cy="880787"/>
          </a:xfrm>
          <a:prstGeom prst="rect">
            <a:avLst/>
          </a:prstGeom>
        </p:spPr>
      </p:pic>
      <p:sp>
        <p:nvSpPr>
          <p:cNvPr id="8" name="object 74">
            <a:extLst>
              <a:ext uri="{FF2B5EF4-FFF2-40B4-BE49-F238E27FC236}">
                <a16:creationId xmlns:a16="http://schemas.microsoft.com/office/drawing/2014/main" id="{013EA6D1-193B-E05B-4341-14226328AD8E}"/>
              </a:ext>
            </a:extLst>
          </p:cNvPr>
          <p:cNvSpPr txBox="1"/>
          <p:nvPr/>
        </p:nvSpPr>
        <p:spPr>
          <a:xfrm>
            <a:off x="1067300" y="1397789"/>
            <a:ext cx="6201203" cy="443711"/>
          </a:xfrm>
          <a:prstGeom prst="rect">
            <a:avLst/>
          </a:prstGeom>
        </p:spPr>
        <p:txBody>
          <a:bodyPr vert="horz" wrap="square" lIns="0" tIns="12700" rIns="0" bIns="0" rtlCol="0">
            <a:spAutoFit/>
          </a:bodyPr>
          <a:lstStyle/>
          <a:p>
            <a:pPr marL="12700">
              <a:lnSpc>
                <a:spcPct val="100000"/>
              </a:lnSpc>
              <a:spcBef>
                <a:spcPts val="100"/>
              </a:spcBef>
            </a:pPr>
            <a:r>
              <a:rPr lang="en-GB" sz="2800" b="1" spc="-30" dirty="0">
                <a:solidFill>
                  <a:schemeClr val="bg1"/>
                </a:solidFill>
                <a:latin typeface="Optima LT Pro" panose="020B0502050508020304" pitchFamily="34" charset="0"/>
                <a:cs typeface="Gill Sans Nova Book"/>
              </a:rPr>
              <a:t>Our Mission, Vision &amp; Values</a:t>
            </a:r>
            <a:endParaRPr sz="2800" dirty="0">
              <a:solidFill>
                <a:schemeClr val="bg1"/>
              </a:solidFill>
              <a:latin typeface="Optima LT Pro" panose="020B0502050508020304" pitchFamily="34" charset="0"/>
              <a:cs typeface="Gill Sans Nova Book"/>
            </a:endParaRPr>
          </a:p>
        </p:txBody>
      </p:sp>
      <p:sp>
        <p:nvSpPr>
          <p:cNvPr id="10" name="object 3">
            <a:extLst>
              <a:ext uri="{FF2B5EF4-FFF2-40B4-BE49-F238E27FC236}">
                <a16:creationId xmlns:a16="http://schemas.microsoft.com/office/drawing/2014/main" id="{7B1824E9-3C1F-E56C-EFC5-4F98622FB67D}"/>
              </a:ext>
            </a:extLst>
          </p:cNvPr>
          <p:cNvSpPr txBox="1"/>
          <p:nvPr/>
        </p:nvSpPr>
        <p:spPr>
          <a:xfrm>
            <a:off x="1067300" y="1984013"/>
            <a:ext cx="5946766" cy="5660524"/>
          </a:xfrm>
          <a:prstGeom prst="rect">
            <a:avLst/>
          </a:prstGeom>
        </p:spPr>
        <p:txBody>
          <a:bodyPr vert="horz" wrap="square" lIns="0" tIns="12700" rIns="0" bIns="0" rtlCol="0">
            <a:spAutoFit/>
          </a:bodyPr>
          <a:lstStyle/>
          <a:p>
            <a:pPr algn="just"/>
            <a:r>
              <a:rPr lang="en-GB" sz="1100" b="0" i="0" dirty="0">
                <a:solidFill>
                  <a:schemeClr val="bg1"/>
                </a:solidFill>
                <a:effectLst/>
                <a:latin typeface="Helvetica" pitchFamily="2" charset="0"/>
              </a:rPr>
              <a:t>At the core of our Academy’s actions is our central mission: ‘Working together to inspire excellence, guided by Christian Values’. It is through this mission that the community live our Core Values of Respect, Courage and Ambition.  By serving each other through love we show </a:t>
            </a:r>
            <a:r>
              <a:rPr lang="en-GB" sz="1100" b="0" i="1" dirty="0">
                <a:solidFill>
                  <a:schemeClr val="bg1"/>
                </a:solidFill>
                <a:effectLst/>
                <a:latin typeface="Helvetica" pitchFamily="2" charset="0"/>
              </a:rPr>
              <a:t>respect</a:t>
            </a:r>
            <a:r>
              <a:rPr lang="en-GB" sz="1100" b="0" i="0" dirty="0">
                <a:solidFill>
                  <a:schemeClr val="bg1"/>
                </a:solidFill>
                <a:effectLst/>
                <a:latin typeface="Helvetica" pitchFamily="2" charset="0"/>
              </a:rPr>
              <a:t> to our neighbour, </a:t>
            </a:r>
            <a:r>
              <a:rPr lang="en-GB" sz="1100" b="0" i="1" dirty="0">
                <a:solidFill>
                  <a:schemeClr val="bg1"/>
                </a:solidFill>
                <a:effectLst/>
                <a:latin typeface="Helvetica" pitchFamily="2" charset="0"/>
              </a:rPr>
              <a:t>courage</a:t>
            </a:r>
            <a:r>
              <a:rPr lang="en-GB" sz="1100" b="0" i="0" dirty="0">
                <a:solidFill>
                  <a:schemeClr val="bg1"/>
                </a:solidFill>
                <a:effectLst/>
                <a:latin typeface="Helvetica" pitchFamily="2" charset="0"/>
              </a:rPr>
              <a:t> to be the best version of ourselves, </a:t>
            </a:r>
            <a:r>
              <a:rPr lang="en-GB" sz="1100" b="0" i="1" dirty="0">
                <a:solidFill>
                  <a:schemeClr val="bg1"/>
                </a:solidFill>
                <a:effectLst/>
                <a:latin typeface="Helvetica" pitchFamily="2" charset="0"/>
              </a:rPr>
              <a:t>ambition</a:t>
            </a:r>
            <a:r>
              <a:rPr lang="en-GB" sz="1100" b="0" i="0" dirty="0">
                <a:solidFill>
                  <a:schemeClr val="bg1"/>
                </a:solidFill>
                <a:effectLst/>
                <a:latin typeface="Helvetica" pitchFamily="2" charset="0"/>
              </a:rPr>
              <a:t> to help all those who come into our lives and </a:t>
            </a:r>
            <a:r>
              <a:rPr lang="en-GB" sz="1100" b="0" i="1" dirty="0">
                <a:solidFill>
                  <a:schemeClr val="bg1"/>
                </a:solidFill>
                <a:effectLst/>
                <a:latin typeface="Helvetica" pitchFamily="2" charset="0"/>
              </a:rPr>
              <a:t>hope</a:t>
            </a:r>
            <a:r>
              <a:rPr lang="en-GB" sz="1100" b="0" i="0" dirty="0">
                <a:solidFill>
                  <a:schemeClr val="bg1"/>
                </a:solidFill>
                <a:effectLst/>
                <a:latin typeface="Helvetica" pitchFamily="2" charset="0"/>
              </a:rPr>
              <a:t> to make the world a better place through our actions.</a:t>
            </a:r>
          </a:p>
          <a:p>
            <a:pPr algn="just"/>
            <a:endParaRPr lang="en-GB" sz="1100" b="0" i="0" dirty="0">
              <a:solidFill>
                <a:schemeClr val="bg1"/>
              </a:solidFill>
              <a:effectLst/>
              <a:latin typeface="Helvetica" pitchFamily="2" charset="0"/>
            </a:endParaRPr>
          </a:p>
          <a:p>
            <a:pPr algn="just"/>
            <a:r>
              <a:rPr lang="en-GB" sz="1100" b="0" i="0" dirty="0">
                <a:solidFill>
                  <a:schemeClr val="bg1"/>
                </a:solidFill>
                <a:effectLst/>
                <a:latin typeface="Helvetica" pitchFamily="2" charset="0"/>
              </a:rPr>
              <a:t>The personal and character development of our students is central to how we nurture and support our community.  We are very proud of the Hope Inspire Programme which is delivered daily during form time and is underpinned by our core values. During this 5-year learning programme, students regularly engage in critical discussions and activities which explore our Christian Ethos, as well as addressing statutory requirements linked to Personal Health and Social Education (PHSE); Spiritual, Moral, Social and Cultural (SMSC); and Careers Education, Information, Advice and Guidance (CEIAG). The Inspire Programme is designed to prepare students to graduate from Hope Academy as young independent learners who are secure in their place in the world, who know themselves and their ambitions for the future and how to achieve them. </a:t>
            </a:r>
          </a:p>
          <a:p>
            <a:pPr algn="ctr"/>
            <a:r>
              <a:rPr lang="en-GB" sz="1600" b="1" dirty="0">
                <a:solidFill>
                  <a:schemeClr val="bg1"/>
                </a:solidFill>
                <a:effectLst/>
                <a:latin typeface="Helvetica" pitchFamily="2" charset="0"/>
              </a:rPr>
              <a:t>Our Vision:</a:t>
            </a:r>
          </a:p>
          <a:p>
            <a:pPr algn="ctr"/>
            <a:r>
              <a:rPr lang="en-GB" sz="1100" b="0" i="0" dirty="0">
                <a:solidFill>
                  <a:schemeClr val="bg1"/>
                </a:solidFill>
                <a:effectLst/>
                <a:latin typeface="Helvetica" pitchFamily="2" charset="0"/>
              </a:rPr>
              <a:t>Hope Academy is a family, guided by Christian love, in which we serve our whole community with empathy and compassion, helping every member to flourish so all can pursue a rich and full life.</a:t>
            </a:r>
          </a:p>
          <a:p>
            <a:pPr algn="ctr"/>
            <a:r>
              <a:rPr lang="en-GB" sz="1100" b="0" i="0" dirty="0">
                <a:solidFill>
                  <a:schemeClr val="bg1"/>
                </a:solidFill>
                <a:effectLst/>
                <a:latin typeface="Helvetica" pitchFamily="2" charset="0"/>
              </a:rPr>
              <a:t>‘Serve one another through love’ (Galatians 5:13)</a:t>
            </a:r>
          </a:p>
          <a:p>
            <a:pPr algn="ctr"/>
            <a:endParaRPr lang="en-GB" sz="1100" b="1" dirty="0">
              <a:solidFill>
                <a:schemeClr val="bg1"/>
              </a:solidFill>
              <a:effectLst/>
              <a:latin typeface="Helvetica" pitchFamily="2" charset="0"/>
            </a:endParaRPr>
          </a:p>
          <a:p>
            <a:pPr algn="ctr"/>
            <a:r>
              <a:rPr lang="en-GB" sz="1600" b="1" dirty="0">
                <a:solidFill>
                  <a:schemeClr val="bg1"/>
                </a:solidFill>
                <a:effectLst/>
                <a:latin typeface="Helvetica" pitchFamily="2" charset="0"/>
              </a:rPr>
              <a:t>Our Mission:</a:t>
            </a:r>
          </a:p>
          <a:p>
            <a:pPr algn="ctr"/>
            <a:r>
              <a:rPr lang="en-GB" sz="1100" b="0" i="0" dirty="0">
                <a:solidFill>
                  <a:schemeClr val="bg1"/>
                </a:solidFill>
                <a:effectLst/>
                <a:latin typeface="Helvetica" pitchFamily="2" charset="0"/>
              </a:rPr>
              <a:t>Working together to inspire excellence guided by Christian values.</a:t>
            </a:r>
          </a:p>
          <a:p>
            <a:pPr algn="ctr"/>
            <a:r>
              <a:rPr lang="en-GB" sz="1100" b="0" i="0" dirty="0">
                <a:solidFill>
                  <a:schemeClr val="bg1"/>
                </a:solidFill>
                <a:effectLst/>
                <a:latin typeface="Helvetica" pitchFamily="2" charset="0"/>
              </a:rPr>
              <a:t>‘Do to others as you would have them do to you.’ (Luke 6:31)</a:t>
            </a:r>
          </a:p>
          <a:p>
            <a:pPr algn="ctr"/>
            <a:endParaRPr lang="en-GB" sz="1100" b="1" dirty="0">
              <a:solidFill>
                <a:schemeClr val="bg1"/>
              </a:solidFill>
              <a:effectLst/>
              <a:latin typeface="Helvetica" pitchFamily="2" charset="0"/>
            </a:endParaRPr>
          </a:p>
          <a:p>
            <a:pPr algn="ctr"/>
            <a:r>
              <a:rPr lang="en-GB" sz="1600" b="1" dirty="0">
                <a:solidFill>
                  <a:schemeClr val="bg1"/>
                </a:solidFill>
                <a:effectLst/>
                <a:latin typeface="Helvetica" pitchFamily="2" charset="0"/>
              </a:rPr>
              <a:t>Our Values:</a:t>
            </a:r>
          </a:p>
          <a:p>
            <a:pPr algn="ctr"/>
            <a:r>
              <a:rPr lang="en-GB" sz="1100" b="1" i="0" dirty="0">
                <a:solidFill>
                  <a:schemeClr val="bg1"/>
                </a:solidFill>
                <a:effectLst/>
                <a:latin typeface="Helvetica" pitchFamily="2" charset="0"/>
              </a:rPr>
              <a:t>RESPECT:</a:t>
            </a:r>
            <a:r>
              <a:rPr lang="en-GB" sz="1100" b="0" i="0" dirty="0">
                <a:solidFill>
                  <a:schemeClr val="bg1"/>
                </a:solidFill>
                <a:effectLst/>
                <a:latin typeface="Helvetica" pitchFamily="2" charset="0"/>
              </a:rPr>
              <a:t> ‘Love your neighbour as yourself’ (Matthew 22:39)</a:t>
            </a:r>
          </a:p>
          <a:p>
            <a:pPr algn="ctr"/>
            <a:r>
              <a:rPr lang="en-GB" sz="1100" b="1" i="0" dirty="0">
                <a:solidFill>
                  <a:schemeClr val="bg1"/>
                </a:solidFill>
                <a:effectLst/>
                <a:latin typeface="Helvetica" pitchFamily="2" charset="0"/>
              </a:rPr>
              <a:t>COURAGE:</a:t>
            </a:r>
            <a:r>
              <a:rPr lang="en-GB" sz="1100" b="0" i="0" dirty="0">
                <a:solidFill>
                  <a:schemeClr val="bg1"/>
                </a:solidFill>
                <a:effectLst/>
                <a:latin typeface="Helvetica" pitchFamily="2" charset="0"/>
              </a:rPr>
              <a:t> ‘Be strong and courageous. Do not be frightened, and do not be dismayed, for the Lord your God is with you wherever you go.’ (Joshua 1:9)</a:t>
            </a:r>
          </a:p>
          <a:p>
            <a:pPr algn="ctr"/>
            <a:r>
              <a:rPr lang="en-GB" sz="1100" b="1" i="0" dirty="0">
                <a:solidFill>
                  <a:schemeClr val="bg1"/>
                </a:solidFill>
                <a:effectLst/>
                <a:latin typeface="Helvetica" pitchFamily="2" charset="0"/>
              </a:rPr>
              <a:t>AMBITION:</a:t>
            </a:r>
            <a:r>
              <a:rPr lang="en-GB" sz="1100" b="0" i="0" dirty="0">
                <a:solidFill>
                  <a:schemeClr val="bg1"/>
                </a:solidFill>
                <a:effectLst/>
                <a:latin typeface="Helvetica" pitchFamily="2" charset="0"/>
              </a:rPr>
              <a:t> [Jesus said] “I am among you as the one who serves” (Luke 22:27)</a:t>
            </a:r>
          </a:p>
          <a:p>
            <a:pPr algn="ctr"/>
            <a:r>
              <a:rPr lang="en-GB" sz="1100" b="1" i="0" dirty="0">
                <a:solidFill>
                  <a:schemeClr val="bg1"/>
                </a:solidFill>
                <a:effectLst/>
                <a:latin typeface="Helvetica" pitchFamily="2" charset="0"/>
              </a:rPr>
              <a:t>HOPE</a:t>
            </a:r>
            <a:r>
              <a:rPr lang="en-GB" sz="1100" b="0" i="0" dirty="0">
                <a:solidFill>
                  <a:schemeClr val="bg1"/>
                </a:solidFill>
                <a:effectLst/>
                <a:latin typeface="Helvetica" pitchFamily="2" charset="0"/>
              </a:rPr>
              <a:t>: ‘I will put my hope in God’ (Psalm 42:5)</a:t>
            </a:r>
          </a:p>
        </p:txBody>
      </p:sp>
      <p:pic>
        <p:nvPicPr>
          <p:cNvPr id="3" name="Picture 2" descr="Background pattern&#10;&#10;Description automatically generated">
            <a:extLst>
              <a:ext uri="{FF2B5EF4-FFF2-40B4-BE49-F238E27FC236}">
                <a16:creationId xmlns:a16="http://schemas.microsoft.com/office/drawing/2014/main" id="{AECB5F64-7278-A3BF-DC2F-92CE89A2EF6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12" y="4333061"/>
            <a:ext cx="810616" cy="6358832"/>
          </a:xfrm>
          <a:prstGeom prst="rect">
            <a:avLst/>
          </a:prstGeom>
        </p:spPr>
      </p:pic>
    </p:spTree>
    <p:extLst>
      <p:ext uri="{BB962C8B-B14F-4D97-AF65-F5344CB8AC3E}">
        <p14:creationId xmlns:p14="http://schemas.microsoft.com/office/powerpoint/2010/main" val="3220080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person sitting at a podium&#10;&#10;Description automatically generated">
            <a:extLst>
              <a:ext uri="{FF2B5EF4-FFF2-40B4-BE49-F238E27FC236}">
                <a16:creationId xmlns:a16="http://schemas.microsoft.com/office/drawing/2014/main" id="{82A9AD29-C2CD-4FAC-AC7A-5AE846EA9DC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1546"/>
          <a:stretch/>
        </p:blipFill>
        <p:spPr>
          <a:xfrm>
            <a:off x="3825308" y="6755644"/>
            <a:ext cx="3229542" cy="2947668"/>
          </a:xfrm>
          <a:prstGeom prst="rect">
            <a:avLst/>
          </a:prstGeom>
        </p:spPr>
      </p:pic>
      <p:pic>
        <p:nvPicPr>
          <p:cNvPr id="8" name="Picture 7" descr="A few boys in a library&#10;&#10;Description automatically generated">
            <a:extLst>
              <a:ext uri="{FF2B5EF4-FFF2-40B4-BE49-F238E27FC236}">
                <a16:creationId xmlns:a16="http://schemas.microsoft.com/office/drawing/2014/main" id="{0FA22FE4-F6CF-0DB7-95A7-E3E922DABE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092" r="9546"/>
          <a:stretch/>
        </p:blipFill>
        <p:spPr>
          <a:xfrm>
            <a:off x="501650" y="393700"/>
            <a:ext cx="6705600" cy="5854212"/>
          </a:xfrm>
          <a:prstGeom prst="rect">
            <a:avLst/>
          </a:prstGeom>
        </p:spPr>
      </p:pic>
      <p:pic>
        <p:nvPicPr>
          <p:cNvPr id="4" name="Picture 3" descr="A group of people sitting in a circle&#10;&#10;Description automatically generated">
            <a:extLst>
              <a:ext uri="{FF2B5EF4-FFF2-40B4-BE49-F238E27FC236}">
                <a16:creationId xmlns:a16="http://schemas.microsoft.com/office/drawing/2014/main" id="{572599C5-19CD-99E2-478E-89F3991DCB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345" t="15313" r="11382" b="15465"/>
          <a:stretch/>
        </p:blipFill>
        <p:spPr>
          <a:xfrm>
            <a:off x="501650" y="6337300"/>
            <a:ext cx="3083416" cy="3366012"/>
          </a:xfrm>
          <a:prstGeom prst="rect">
            <a:avLst/>
          </a:prstGeom>
        </p:spPr>
      </p:pic>
      <p:sp>
        <p:nvSpPr>
          <p:cNvPr id="7" name="object 7"/>
          <p:cNvSpPr/>
          <p:nvPr/>
        </p:nvSpPr>
        <p:spPr>
          <a:xfrm>
            <a:off x="287997" y="9846005"/>
            <a:ext cx="6984365" cy="558165"/>
          </a:xfrm>
          <a:custGeom>
            <a:avLst/>
            <a:gdLst/>
            <a:ahLst/>
            <a:cxnLst/>
            <a:rect l="l" t="t" r="r" b="b"/>
            <a:pathLst>
              <a:path w="6984365" h="558165">
                <a:moveTo>
                  <a:pt x="6983996" y="0"/>
                </a:moveTo>
                <a:lnTo>
                  <a:pt x="0" y="0"/>
                </a:lnTo>
                <a:lnTo>
                  <a:pt x="0" y="557999"/>
                </a:lnTo>
                <a:lnTo>
                  <a:pt x="6983996" y="557999"/>
                </a:lnTo>
                <a:lnTo>
                  <a:pt x="6983996" y="0"/>
                </a:lnTo>
                <a:close/>
              </a:path>
            </a:pathLst>
          </a:custGeom>
          <a:solidFill>
            <a:srgbClr val="88292D"/>
          </a:solidFill>
        </p:spPr>
        <p:txBody>
          <a:bodyPr wrap="square" lIns="0" tIns="0" rIns="0" bIns="0" rtlCol="0"/>
          <a:lstStyle/>
          <a:p>
            <a:endParaRPr/>
          </a:p>
        </p:txBody>
      </p:sp>
      <p:pic>
        <p:nvPicPr>
          <p:cNvPr id="74" name="object 74"/>
          <p:cNvPicPr/>
          <p:nvPr/>
        </p:nvPicPr>
        <p:blipFill>
          <a:blip r:embed="rId5" cstate="screen">
            <a:extLst>
              <a:ext uri="{28A0092B-C50C-407E-A947-70E740481C1C}">
                <a14:useLocalDpi xmlns:a14="http://schemas.microsoft.com/office/drawing/2010/main"/>
              </a:ext>
            </a:extLst>
          </a:blip>
          <a:stretch>
            <a:fillRect/>
          </a:stretch>
        </p:blipFill>
        <p:spPr>
          <a:xfrm>
            <a:off x="1372679" y="9988518"/>
            <a:ext cx="986842" cy="272959"/>
          </a:xfrm>
          <a:prstGeom prst="rect">
            <a:avLst/>
          </a:prstGeom>
        </p:spPr>
      </p:pic>
      <p:sp>
        <p:nvSpPr>
          <p:cNvPr id="76" name="object 76"/>
          <p:cNvSpPr txBox="1">
            <a:spLocks noGrp="1"/>
          </p:cNvSpPr>
          <p:nvPr>
            <p:ph type="sldNum" sz="quarter" idx="7"/>
          </p:nvPr>
        </p:nvSpPr>
        <p:spPr>
          <a:prstGeom prst="rect">
            <a:avLst/>
          </a:prstGeom>
        </p:spPr>
        <p:txBody>
          <a:bodyPr vert="horz" wrap="square" lIns="0" tIns="6985" rIns="0" bIns="0" rtlCol="0">
            <a:spAutoFit/>
          </a:bodyPr>
          <a:lstStyle/>
          <a:p>
            <a:pPr marL="12700">
              <a:lnSpc>
                <a:spcPct val="100000"/>
              </a:lnSpc>
              <a:spcBef>
                <a:spcPts val="55"/>
              </a:spcBef>
            </a:pPr>
            <a:r>
              <a:rPr dirty="0"/>
              <a:t>Page</a:t>
            </a:r>
            <a:r>
              <a:rPr spc="-25" dirty="0"/>
              <a:t> </a:t>
            </a:r>
            <a:fld id="{81D60167-4931-47E6-BA6A-407CBD079E47}" type="slidenum">
              <a:rPr spc="-25" dirty="0"/>
              <a:t>8</a:t>
            </a:fld>
            <a:endParaRPr spc="-25" dirty="0"/>
          </a:p>
        </p:txBody>
      </p:sp>
      <p:sp>
        <p:nvSpPr>
          <p:cNvPr id="77" name="object 77"/>
          <p:cNvSpPr txBox="1">
            <a:spLocks noGrp="1"/>
          </p:cNvSpPr>
          <p:nvPr>
            <p:ph type="ftr" sz="quarter" idx="5"/>
          </p:nvPr>
        </p:nvSpPr>
        <p:spPr>
          <a:prstGeom prst="rect">
            <a:avLst/>
          </a:prstGeom>
        </p:spPr>
        <p:txBody>
          <a:bodyPr vert="horz" wrap="square" lIns="0" tIns="10795" rIns="0" bIns="0" rtlCol="0">
            <a:spAutoFit/>
          </a:bodyPr>
          <a:lstStyle/>
          <a:p>
            <a:pPr marL="12700">
              <a:lnSpc>
                <a:spcPct val="100000"/>
              </a:lnSpc>
              <a:spcBef>
                <a:spcPts val="85"/>
              </a:spcBef>
            </a:pPr>
            <a:r>
              <a:rPr spc="-10" dirty="0"/>
              <a:t>PART</a:t>
            </a:r>
            <a:r>
              <a:rPr spc="-5" dirty="0"/>
              <a:t> </a:t>
            </a:r>
            <a:r>
              <a:rPr spc="-25" dirty="0"/>
              <a:t>OF</a:t>
            </a:r>
          </a:p>
        </p:txBody>
      </p:sp>
      <p:sp>
        <p:nvSpPr>
          <p:cNvPr id="13" name="Freeform: Shape 12">
            <a:extLst>
              <a:ext uri="{FF2B5EF4-FFF2-40B4-BE49-F238E27FC236}">
                <a16:creationId xmlns:a16="http://schemas.microsoft.com/office/drawing/2014/main" id="{A9A3BC9A-C5C4-39D0-4A2E-755F6AD51C07}"/>
              </a:ext>
            </a:extLst>
          </p:cNvPr>
          <p:cNvSpPr/>
          <p:nvPr/>
        </p:nvSpPr>
        <p:spPr>
          <a:xfrm>
            <a:off x="287997" y="290846"/>
            <a:ext cx="6983996" cy="9503994"/>
          </a:xfrm>
          <a:custGeom>
            <a:avLst/>
            <a:gdLst>
              <a:gd name="connsiteX0" fmla="*/ 3551263 w 6983996"/>
              <a:gd name="connsiteY0" fmla="*/ 6067064 h 9503994"/>
              <a:gd name="connsiteX1" fmla="*/ 3551263 w 6983996"/>
              <a:gd name="connsiteY1" fmla="*/ 9267435 h 9503994"/>
              <a:gd name="connsiteX2" fmla="*/ 6726069 w 6983996"/>
              <a:gd name="connsiteY2" fmla="*/ 9267435 h 9503994"/>
              <a:gd name="connsiteX3" fmla="*/ 6726069 w 6983996"/>
              <a:gd name="connsiteY3" fmla="*/ 6067064 h 9503994"/>
              <a:gd name="connsiteX4" fmla="*/ 289854 w 6983996"/>
              <a:gd name="connsiteY4" fmla="*/ 6067064 h 9503994"/>
              <a:gd name="connsiteX5" fmla="*/ 289854 w 6983996"/>
              <a:gd name="connsiteY5" fmla="*/ 9267435 h 9503994"/>
              <a:gd name="connsiteX6" fmla="*/ 3261654 w 6983996"/>
              <a:gd name="connsiteY6" fmla="*/ 9267435 h 9503994"/>
              <a:gd name="connsiteX7" fmla="*/ 3261654 w 6983996"/>
              <a:gd name="connsiteY7" fmla="*/ 6067064 h 9503994"/>
              <a:gd name="connsiteX8" fmla="*/ 289854 w 6983996"/>
              <a:gd name="connsiteY8" fmla="*/ 238888 h 9503994"/>
              <a:gd name="connsiteX9" fmla="*/ 289854 w 6983996"/>
              <a:gd name="connsiteY9" fmla="*/ 5828178 h 9503994"/>
              <a:gd name="connsiteX10" fmla="*/ 6726070 w 6983996"/>
              <a:gd name="connsiteY10" fmla="*/ 5828178 h 9503994"/>
              <a:gd name="connsiteX11" fmla="*/ 6726070 w 6983996"/>
              <a:gd name="connsiteY11" fmla="*/ 238888 h 9503994"/>
              <a:gd name="connsiteX12" fmla="*/ 0 w 6983996"/>
              <a:gd name="connsiteY12" fmla="*/ 0 h 9503994"/>
              <a:gd name="connsiteX13" fmla="*/ 6983996 w 6983996"/>
              <a:gd name="connsiteY13" fmla="*/ 0 h 9503994"/>
              <a:gd name="connsiteX14" fmla="*/ 6983996 w 6983996"/>
              <a:gd name="connsiteY14" fmla="*/ 9503994 h 9503994"/>
              <a:gd name="connsiteX15" fmla="*/ 0 w 6983996"/>
              <a:gd name="connsiteY15" fmla="*/ 9503994 h 950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83996" h="9503994">
                <a:moveTo>
                  <a:pt x="3551263" y="6067064"/>
                </a:moveTo>
                <a:lnTo>
                  <a:pt x="3551263" y="9267435"/>
                </a:lnTo>
                <a:lnTo>
                  <a:pt x="6726069" y="9267435"/>
                </a:lnTo>
                <a:lnTo>
                  <a:pt x="6726069" y="6067064"/>
                </a:lnTo>
                <a:close/>
                <a:moveTo>
                  <a:pt x="289854" y="6067064"/>
                </a:moveTo>
                <a:lnTo>
                  <a:pt x="289854" y="9267435"/>
                </a:lnTo>
                <a:lnTo>
                  <a:pt x="3261654" y="9267435"/>
                </a:lnTo>
                <a:lnTo>
                  <a:pt x="3261654" y="6067064"/>
                </a:lnTo>
                <a:close/>
                <a:moveTo>
                  <a:pt x="289854" y="238888"/>
                </a:moveTo>
                <a:lnTo>
                  <a:pt x="289854" y="5828178"/>
                </a:lnTo>
                <a:lnTo>
                  <a:pt x="6726070" y="5828178"/>
                </a:lnTo>
                <a:lnTo>
                  <a:pt x="6726070" y="238888"/>
                </a:lnTo>
                <a:close/>
                <a:moveTo>
                  <a:pt x="0" y="0"/>
                </a:moveTo>
                <a:lnTo>
                  <a:pt x="6983996" y="0"/>
                </a:lnTo>
                <a:lnTo>
                  <a:pt x="6983996" y="9503994"/>
                </a:lnTo>
                <a:lnTo>
                  <a:pt x="0" y="9503994"/>
                </a:lnTo>
                <a:close/>
              </a:path>
            </a:pathLst>
          </a:custGeom>
          <a:solidFill>
            <a:schemeClr val="bg1">
              <a:lumMod val="50000"/>
            </a:schemeClr>
          </a:solidFill>
          <a:ln>
            <a:solidFill>
              <a:schemeClr val="bg1">
                <a:lumMod val="50000"/>
              </a:schemeClr>
            </a:solidFill>
          </a:ln>
        </p:spPr>
        <p:txBody>
          <a:bodyPr wrap="square" lIns="0" tIns="0" rIns="0" bIns="0" rtlCol="0">
            <a:noAutofit/>
          </a:bodyPr>
          <a:lstStyle/>
          <a:p>
            <a:pPr algn="l" rtl="0"/>
            <a:endParaRPr/>
          </a:p>
        </p:txBody>
      </p:sp>
      <p:pic>
        <p:nvPicPr>
          <p:cNvPr id="3" name="Picture 2" descr="Background pattern&#10;&#10;Description automatically generated">
            <a:extLst>
              <a:ext uri="{FF2B5EF4-FFF2-40B4-BE49-F238E27FC236}">
                <a16:creationId xmlns:a16="http://schemas.microsoft.com/office/drawing/2014/main" id="{AECB5F64-7278-A3BF-DC2F-92CE89A2EF6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612" y="4333061"/>
            <a:ext cx="810616" cy="6358832"/>
          </a:xfrm>
          <a:prstGeom prst="rect">
            <a:avLst/>
          </a:prstGeom>
        </p:spPr>
      </p:pic>
      <p:pic>
        <p:nvPicPr>
          <p:cNvPr id="6" name="Picture 5" descr="A black and white logo&#10;&#10;Description automatically generated">
            <a:extLst>
              <a:ext uri="{FF2B5EF4-FFF2-40B4-BE49-F238E27FC236}">
                <a16:creationId xmlns:a16="http://schemas.microsoft.com/office/drawing/2014/main" id="{EB2E32E5-1283-7EC7-8DFE-C3814778D9C0}"/>
              </a:ext>
            </a:extLst>
          </p:cNvPr>
          <p:cNvPicPr>
            <a:picLocks noChangeAspect="1"/>
          </p:cNvPicPr>
          <p:nvPr/>
        </p:nvPicPr>
        <p:blipFill>
          <a:blip r:embed="rId7" cstate="print">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5929699" y="351113"/>
            <a:ext cx="1277551" cy="880787"/>
          </a:xfrm>
          <a:prstGeom prst="rect">
            <a:avLst/>
          </a:prstGeom>
        </p:spPr>
      </p:pic>
      <p:sp>
        <p:nvSpPr>
          <p:cNvPr id="11" name="Rectangle 10">
            <a:extLst>
              <a:ext uri="{FF2B5EF4-FFF2-40B4-BE49-F238E27FC236}">
                <a16:creationId xmlns:a16="http://schemas.microsoft.com/office/drawing/2014/main" id="{708ECE8E-1311-6CA8-797E-35FF8C6124FA}"/>
              </a:ext>
            </a:extLst>
          </p:cNvPr>
          <p:cNvSpPr/>
          <p:nvPr/>
        </p:nvSpPr>
        <p:spPr>
          <a:xfrm>
            <a:off x="1372680" y="4584700"/>
            <a:ext cx="5883124" cy="2659254"/>
          </a:xfrm>
          <a:prstGeom prst="rect">
            <a:avLst/>
          </a:prstGeom>
          <a:solidFill>
            <a:srgbClr val="07A4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bject 6">
            <a:extLst>
              <a:ext uri="{FF2B5EF4-FFF2-40B4-BE49-F238E27FC236}">
                <a16:creationId xmlns:a16="http://schemas.microsoft.com/office/drawing/2014/main" id="{D84A6602-5ED2-E6E2-2173-CF1A5658FDF6}"/>
              </a:ext>
            </a:extLst>
          </p:cNvPr>
          <p:cNvSpPr txBox="1"/>
          <p:nvPr/>
        </p:nvSpPr>
        <p:spPr>
          <a:xfrm>
            <a:off x="1428750" y="4584700"/>
            <a:ext cx="5549900" cy="2659254"/>
          </a:xfrm>
          <a:prstGeom prst="rect">
            <a:avLst/>
          </a:prstGeom>
          <a:solidFill>
            <a:srgbClr val="07A479"/>
          </a:solidFill>
          <a:ln>
            <a:solidFill>
              <a:srgbClr val="07A479"/>
            </a:solidFill>
          </a:ln>
        </p:spPr>
        <p:txBody>
          <a:bodyPr vert="horz" wrap="square" lIns="0" tIns="81280" rIns="0" bIns="0" rtlCol="0">
            <a:spAutoFit/>
          </a:bodyPr>
          <a:lstStyle/>
          <a:p>
            <a:pPr marL="12700" marR="5080" indent="497205" algn="just">
              <a:lnSpc>
                <a:spcPct val="150000"/>
              </a:lnSpc>
              <a:spcBef>
                <a:spcPts val="640"/>
              </a:spcBef>
            </a:pPr>
            <a:r>
              <a:rPr lang="en-GB" sz="1600" dirty="0">
                <a:solidFill>
                  <a:schemeClr val="bg1"/>
                </a:solidFill>
                <a:latin typeface="Optima LT Pro" panose="020B0502050508020304" pitchFamily="34" charset="0"/>
              </a:rPr>
              <a:t>Students respond with pride in their school, because it gives them security, happiness and an overall spirit of belonging. They understand school to be a place where they can do hard-work and be well supported and encouraged, They readily identify with the school’s core values of “Respect, Courage and Ambition.</a:t>
            </a:r>
          </a:p>
          <a:p>
            <a:pPr marL="12700" marR="5080" indent="497205" algn="r">
              <a:lnSpc>
                <a:spcPct val="150000"/>
              </a:lnSpc>
              <a:spcBef>
                <a:spcPts val="640"/>
              </a:spcBef>
            </a:pPr>
            <a:r>
              <a:rPr lang="en-GB" sz="1400" b="1" dirty="0">
                <a:solidFill>
                  <a:schemeClr val="bg1"/>
                </a:solidFill>
                <a:latin typeface="Helvetica" pitchFamily="2" charset="0"/>
                <a:cs typeface="GillSansNova-Light"/>
              </a:rPr>
              <a:t>Section 48 Inspection 2018</a:t>
            </a:r>
            <a:endParaRPr sz="1400" b="1" dirty="0">
              <a:solidFill>
                <a:schemeClr val="bg1"/>
              </a:solidFill>
              <a:latin typeface="Helvetica" pitchFamily="2" charset="0"/>
              <a:cs typeface="GillSansNova-Light"/>
            </a:endParaRPr>
          </a:p>
        </p:txBody>
      </p:sp>
    </p:spTree>
    <p:extLst>
      <p:ext uri="{BB962C8B-B14F-4D97-AF65-F5344CB8AC3E}">
        <p14:creationId xmlns:p14="http://schemas.microsoft.com/office/powerpoint/2010/main" val="3464535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7"/>
          <p:cNvSpPr/>
          <p:nvPr/>
        </p:nvSpPr>
        <p:spPr>
          <a:xfrm>
            <a:off x="287997" y="9846005"/>
            <a:ext cx="6984365" cy="558165"/>
          </a:xfrm>
          <a:custGeom>
            <a:avLst/>
            <a:gdLst/>
            <a:ahLst/>
            <a:cxnLst/>
            <a:rect l="l" t="t" r="r" b="b"/>
            <a:pathLst>
              <a:path w="6984365" h="558165">
                <a:moveTo>
                  <a:pt x="6983996" y="0"/>
                </a:moveTo>
                <a:lnTo>
                  <a:pt x="0" y="0"/>
                </a:lnTo>
                <a:lnTo>
                  <a:pt x="0" y="557999"/>
                </a:lnTo>
                <a:lnTo>
                  <a:pt x="6983996" y="557999"/>
                </a:lnTo>
                <a:lnTo>
                  <a:pt x="6983996" y="0"/>
                </a:lnTo>
                <a:close/>
              </a:path>
            </a:pathLst>
          </a:custGeom>
          <a:solidFill>
            <a:srgbClr val="88292D"/>
          </a:solidFill>
        </p:spPr>
        <p:txBody>
          <a:bodyPr wrap="square" lIns="0" tIns="0" rIns="0" bIns="0" rtlCol="0"/>
          <a:lstStyle/>
          <a:p>
            <a:endParaRPr/>
          </a:p>
        </p:txBody>
      </p:sp>
      <p:pic>
        <p:nvPicPr>
          <p:cNvPr id="74" name="object 74"/>
          <p:cNvPicPr/>
          <p:nvPr/>
        </p:nvPicPr>
        <p:blipFill>
          <a:blip r:embed="rId2" cstate="screen">
            <a:extLst>
              <a:ext uri="{28A0092B-C50C-407E-A947-70E740481C1C}">
                <a14:useLocalDpi xmlns:a14="http://schemas.microsoft.com/office/drawing/2010/main"/>
              </a:ext>
            </a:extLst>
          </a:blip>
          <a:stretch>
            <a:fillRect/>
          </a:stretch>
        </p:blipFill>
        <p:spPr>
          <a:xfrm>
            <a:off x="1372679" y="9988518"/>
            <a:ext cx="986842" cy="272959"/>
          </a:xfrm>
          <a:prstGeom prst="rect">
            <a:avLst/>
          </a:prstGeom>
        </p:spPr>
      </p:pic>
      <p:sp>
        <p:nvSpPr>
          <p:cNvPr id="76" name="object 76"/>
          <p:cNvSpPr txBox="1">
            <a:spLocks noGrp="1"/>
          </p:cNvSpPr>
          <p:nvPr>
            <p:ph type="sldNum" sz="quarter" idx="7"/>
          </p:nvPr>
        </p:nvSpPr>
        <p:spPr>
          <a:prstGeom prst="rect">
            <a:avLst/>
          </a:prstGeom>
        </p:spPr>
        <p:txBody>
          <a:bodyPr vert="horz" wrap="square" lIns="0" tIns="6985" rIns="0" bIns="0" rtlCol="0">
            <a:spAutoFit/>
          </a:bodyPr>
          <a:lstStyle/>
          <a:p>
            <a:pPr marL="12700">
              <a:lnSpc>
                <a:spcPct val="100000"/>
              </a:lnSpc>
              <a:spcBef>
                <a:spcPts val="55"/>
              </a:spcBef>
            </a:pPr>
            <a:r>
              <a:rPr dirty="0"/>
              <a:t>Page</a:t>
            </a:r>
            <a:r>
              <a:rPr spc="-25" dirty="0"/>
              <a:t> </a:t>
            </a:r>
            <a:fld id="{81D60167-4931-47E6-BA6A-407CBD079E47}" type="slidenum">
              <a:rPr spc="-25" dirty="0"/>
              <a:t>9</a:t>
            </a:fld>
            <a:endParaRPr spc="-25" dirty="0"/>
          </a:p>
        </p:txBody>
      </p:sp>
      <p:sp>
        <p:nvSpPr>
          <p:cNvPr id="77" name="object 77"/>
          <p:cNvSpPr txBox="1">
            <a:spLocks noGrp="1"/>
          </p:cNvSpPr>
          <p:nvPr>
            <p:ph type="ftr" sz="quarter" idx="5"/>
          </p:nvPr>
        </p:nvSpPr>
        <p:spPr>
          <a:prstGeom prst="rect">
            <a:avLst/>
          </a:prstGeom>
        </p:spPr>
        <p:txBody>
          <a:bodyPr vert="horz" wrap="square" lIns="0" tIns="10795" rIns="0" bIns="0" rtlCol="0">
            <a:spAutoFit/>
          </a:bodyPr>
          <a:lstStyle/>
          <a:p>
            <a:pPr marL="12700">
              <a:lnSpc>
                <a:spcPct val="100000"/>
              </a:lnSpc>
              <a:spcBef>
                <a:spcPts val="85"/>
              </a:spcBef>
            </a:pPr>
            <a:r>
              <a:rPr spc="-10" dirty="0"/>
              <a:t>PART</a:t>
            </a:r>
            <a:r>
              <a:rPr spc="-5" dirty="0"/>
              <a:t> </a:t>
            </a:r>
            <a:r>
              <a:rPr spc="-25" dirty="0"/>
              <a:t>OF</a:t>
            </a:r>
          </a:p>
        </p:txBody>
      </p:sp>
      <p:sp>
        <p:nvSpPr>
          <p:cNvPr id="2" name="object 2">
            <a:extLst>
              <a:ext uri="{FF2B5EF4-FFF2-40B4-BE49-F238E27FC236}">
                <a16:creationId xmlns:a16="http://schemas.microsoft.com/office/drawing/2014/main" id="{E6A40C93-1CC5-1624-60BA-2723E63DDBC1}"/>
              </a:ext>
            </a:extLst>
          </p:cNvPr>
          <p:cNvSpPr/>
          <p:nvPr/>
        </p:nvSpPr>
        <p:spPr>
          <a:xfrm>
            <a:off x="287997" y="290846"/>
            <a:ext cx="6984365" cy="9504045"/>
          </a:xfrm>
          <a:custGeom>
            <a:avLst/>
            <a:gdLst/>
            <a:ahLst/>
            <a:cxnLst/>
            <a:rect l="l" t="t" r="r" b="b"/>
            <a:pathLst>
              <a:path w="6984365" h="9504045">
                <a:moveTo>
                  <a:pt x="6983996" y="0"/>
                </a:moveTo>
                <a:lnTo>
                  <a:pt x="0" y="0"/>
                </a:lnTo>
                <a:lnTo>
                  <a:pt x="0" y="9503994"/>
                </a:lnTo>
                <a:lnTo>
                  <a:pt x="6983996" y="9503994"/>
                </a:lnTo>
                <a:lnTo>
                  <a:pt x="6983996" y="0"/>
                </a:lnTo>
                <a:close/>
              </a:path>
            </a:pathLst>
          </a:custGeom>
          <a:solidFill>
            <a:schemeClr val="bg1">
              <a:lumMod val="50000"/>
            </a:schemeClr>
          </a:solidFill>
          <a:ln>
            <a:solidFill>
              <a:schemeClr val="bg1">
                <a:lumMod val="50000"/>
              </a:schemeClr>
            </a:solidFill>
          </a:ln>
        </p:spPr>
        <p:txBody>
          <a:bodyPr wrap="square" lIns="0" tIns="0" rIns="0" bIns="0" rtlCol="0"/>
          <a:lstStyle/>
          <a:p>
            <a:pPr algn="l" rtl="0"/>
            <a:endParaRPr/>
          </a:p>
        </p:txBody>
      </p:sp>
      <p:pic>
        <p:nvPicPr>
          <p:cNvPr id="3" name="Picture 2" descr="Background pattern&#10;&#10;Description automatically generated">
            <a:extLst>
              <a:ext uri="{FF2B5EF4-FFF2-40B4-BE49-F238E27FC236}">
                <a16:creationId xmlns:a16="http://schemas.microsoft.com/office/drawing/2014/main" id="{AECB5F64-7278-A3BF-DC2F-92CE89A2EF6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12" y="4333061"/>
            <a:ext cx="810616" cy="6358832"/>
          </a:xfrm>
          <a:prstGeom prst="rect">
            <a:avLst/>
          </a:prstGeom>
        </p:spPr>
      </p:pic>
      <p:pic>
        <p:nvPicPr>
          <p:cNvPr id="6" name="Picture 5" descr="A black and white logo&#10;&#10;Description automatically generated">
            <a:extLst>
              <a:ext uri="{FF2B5EF4-FFF2-40B4-BE49-F238E27FC236}">
                <a16:creationId xmlns:a16="http://schemas.microsoft.com/office/drawing/2014/main" id="{EB2E32E5-1283-7EC7-8DFE-C3814778D9C0}"/>
              </a:ext>
            </a:extLst>
          </p:cNvPr>
          <p:cNvPicPr>
            <a:picLocks noChangeAspect="1"/>
          </p:cNvPicPr>
          <p:nvPr/>
        </p:nvPicPr>
        <p:blipFill>
          <a:blip r:embed="rId4" cstate="print">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5929699" y="351113"/>
            <a:ext cx="1277551" cy="880787"/>
          </a:xfrm>
          <a:prstGeom prst="rect">
            <a:avLst/>
          </a:prstGeom>
        </p:spPr>
      </p:pic>
      <p:sp>
        <p:nvSpPr>
          <p:cNvPr id="8" name="object 74">
            <a:extLst>
              <a:ext uri="{FF2B5EF4-FFF2-40B4-BE49-F238E27FC236}">
                <a16:creationId xmlns:a16="http://schemas.microsoft.com/office/drawing/2014/main" id="{013EA6D1-193B-E05B-4341-14226328AD8E}"/>
              </a:ext>
            </a:extLst>
          </p:cNvPr>
          <p:cNvSpPr txBox="1"/>
          <p:nvPr/>
        </p:nvSpPr>
        <p:spPr>
          <a:xfrm>
            <a:off x="1067300" y="1397789"/>
            <a:ext cx="6201203" cy="443711"/>
          </a:xfrm>
          <a:prstGeom prst="rect">
            <a:avLst/>
          </a:prstGeom>
        </p:spPr>
        <p:txBody>
          <a:bodyPr vert="horz" wrap="square" lIns="0" tIns="12700" rIns="0" bIns="0" rtlCol="0">
            <a:spAutoFit/>
          </a:bodyPr>
          <a:lstStyle/>
          <a:p>
            <a:pPr marL="12700">
              <a:lnSpc>
                <a:spcPct val="100000"/>
              </a:lnSpc>
              <a:spcBef>
                <a:spcPts val="100"/>
              </a:spcBef>
            </a:pPr>
            <a:r>
              <a:rPr lang="en-GB" sz="2800" b="1" spc="-30" dirty="0">
                <a:solidFill>
                  <a:schemeClr val="bg1"/>
                </a:solidFill>
                <a:latin typeface="Optima LT Pro" panose="020B0502050508020304" pitchFamily="34" charset="0"/>
                <a:cs typeface="Gill Sans Nova Book"/>
              </a:rPr>
              <a:t>Application and Interview Process</a:t>
            </a:r>
            <a:endParaRPr sz="2800" dirty="0">
              <a:solidFill>
                <a:schemeClr val="bg1"/>
              </a:solidFill>
              <a:latin typeface="Optima LT Pro" panose="020B0502050508020304" pitchFamily="34" charset="0"/>
              <a:cs typeface="Gill Sans Nova Book"/>
            </a:endParaRPr>
          </a:p>
        </p:txBody>
      </p:sp>
      <p:sp>
        <p:nvSpPr>
          <p:cNvPr id="10" name="object 3">
            <a:extLst>
              <a:ext uri="{FF2B5EF4-FFF2-40B4-BE49-F238E27FC236}">
                <a16:creationId xmlns:a16="http://schemas.microsoft.com/office/drawing/2014/main" id="{7B1824E9-3C1F-E56C-EFC5-4F98622FB67D}"/>
              </a:ext>
            </a:extLst>
          </p:cNvPr>
          <p:cNvSpPr txBox="1"/>
          <p:nvPr/>
        </p:nvSpPr>
        <p:spPr>
          <a:xfrm>
            <a:off x="1067300" y="1984013"/>
            <a:ext cx="5946766" cy="7858562"/>
          </a:xfrm>
          <a:prstGeom prst="rect">
            <a:avLst/>
          </a:prstGeom>
        </p:spPr>
        <p:txBody>
          <a:bodyPr vert="horz" wrap="square" lIns="0" tIns="12700" rIns="0" bIns="0" rtlCol="0">
            <a:spAutoFit/>
          </a:bodyPr>
          <a:lstStyle/>
          <a:p>
            <a:pPr marL="12700" marR="5080" algn="just">
              <a:lnSpc>
                <a:spcPct val="100000"/>
              </a:lnSpc>
              <a:spcBef>
                <a:spcPts val="100"/>
              </a:spcBef>
            </a:pPr>
            <a:r>
              <a:rPr lang="en-GB" sz="1100" spc="-10" dirty="0">
                <a:solidFill>
                  <a:schemeClr val="bg1"/>
                </a:solidFill>
                <a:latin typeface="Helvetica" pitchFamily="2" charset="0"/>
                <a:cs typeface="GillSansNova-Book"/>
              </a:rPr>
              <a:t>After</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the</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closing</a:t>
            </a:r>
            <a:r>
              <a:rPr lang="en-GB" sz="1100" spc="-2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date,</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shortlisting</a:t>
            </a:r>
            <a:r>
              <a:rPr lang="en-GB" sz="1100" spc="-2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will</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be</a:t>
            </a:r>
            <a:r>
              <a:rPr lang="en-GB" sz="1100" spc="-2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conducted</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by</a:t>
            </a:r>
            <a:r>
              <a:rPr lang="en-GB" sz="1100" spc="-2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a</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panel.</a:t>
            </a:r>
            <a:r>
              <a:rPr lang="en-GB" sz="1100" spc="-2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Please</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read</a:t>
            </a:r>
            <a:r>
              <a:rPr lang="en-GB" sz="1100" spc="-2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the</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job</a:t>
            </a:r>
            <a:r>
              <a:rPr lang="en-GB" sz="1100" spc="-2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description</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and</a:t>
            </a:r>
            <a:r>
              <a:rPr lang="en-GB" sz="1100" spc="-2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person specification</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carefully</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before</a:t>
            </a:r>
            <a:r>
              <a:rPr lang="en-GB" sz="1100" spc="-2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writing</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your</a:t>
            </a:r>
            <a:r>
              <a:rPr lang="en-GB" sz="1100" spc="-2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application. </a:t>
            </a:r>
            <a:r>
              <a:rPr lang="en-GB" sz="1100" dirty="0">
                <a:solidFill>
                  <a:schemeClr val="bg1"/>
                </a:solidFill>
                <a:latin typeface="Helvetica" pitchFamily="2" charset="0"/>
                <a:cs typeface="GillSansNova-Book"/>
              </a:rPr>
              <a:t>All</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candidates</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invited</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to</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interview</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must</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bring</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the</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following</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documents:</a:t>
            </a:r>
            <a:endParaRPr lang="en-GB" sz="1100" dirty="0">
              <a:solidFill>
                <a:schemeClr val="bg1"/>
              </a:solidFill>
              <a:latin typeface="Helvetica" pitchFamily="2" charset="0"/>
              <a:cs typeface="GillSansNova-Book"/>
            </a:endParaRPr>
          </a:p>
          <a:p>
            <a:pPr marL="253365" indent="-240665" algn="just">
              <a:lnSpc>
                <a:spcPct val="100000"/>
              </a:lnSpc>
              <a:spcBef>
                <a:spcPts val="900"/>
              </a:spcBef>
              <a:buFont typeface="Wingdings" panose="05000000000000000000" pitchFamily="2" charset="2"/>
              <a:buChar char="§"/>
              <a:tabLst>
                <a:tab pos="253365" algn="l"/>
                <a:tab pos="254000" algn="l"/>
              </a:tabLst>
            </a:pPr>
            <a:r>
              <a:rPr lang="en-GB" sz="1100" spc="-10" dirty="0">
                <a:solidFill>
                  <a:schemeClr val="bg1"/>
                </a:solidFill>
                <a:latin typeface="Helvetica" pitchFamily="2" charset="0"/>
                <a:cs typeface="GillSansNova-Book"/>
              </a:rPr>
              <a:t>Documentary</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evidence</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of</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right</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to</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work</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in</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the</a:t>
            </a:r>
            <a:r>
              <a:rPr lang="en-GB" sz="1100" spc="-30" dirty="0">
                <a:solidFill>
                  <a:schemeClr val="bg1"/>
                </a:solidFill>
                <a:latin typeface="Helvetica" pitchFamily="2" charset="0"/>
                <a:cs typeface="GillSansNova-Book"/>
              </a:rPr>
              <a:t> </a:t>
            </a:r>
            <a:r>
              <a:rPr lang="en-GB" sz="1100" spc="-25" dirty="0">
                <a:solidFill>
                  <a:schemeClr val="bg1"/>
                </a:solidFill>
                <a:latin typeface="Helvetica" pitchFamily="2" charset="0"/>
                <a:cs typeface="GillSansNova-Book"/>
              </a:rPr>
              <a:t>UK.</a:t>
            </a:r>
            <a:endParaRPr lang="en-GB" sz="1100" dirty="0">
              <a:solidFill>
                <a:schemeClr val="bg1"/>
              </a:solidFill>
              <a:latin typeface="Helvetica" pitchFamily="2" charset="0"/>
              <a:cs typeface="GillSansNova-Book"/>
            </a:endParaRPr>
          </a:p>
          <a:p>
            <a:pPr marL="253365" marR="128905" indent="-240665" algn="just">
              <a:lnSpc>
                <a:spcPct val="100000"/>
              </a:lnSpc>
              <a:buFont typeface="Wingdings" panose="05000000000000000000" pitchFamily="2" charset="2"/>
              <a:buChar char="§"/>
              <a:tabLst>
                <a:tab pos="253365" algn="l"/>
                <a:tab pos="254000" algn="l"/>
              </a:tabLst>
            </a:pPr>
            <a:r>
              <a:rPr lang="en-GB" sz="1100" spc="-10" dirty="0">
                <a:solidFill>
                  <a:schemeClr val="bg1"/>
                </a:solidFill>
                <a:latin typeface="Helvetica" pitchFamily="2" charset="0"/>
                <a:cs typeface="GillSansNova-Book"/>
              </a:rPr>
              <a:t>Documentary</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evidence</a:t>
            </a:r>
            <a:r>
              <a:rPr lang="en-GB" sz="1100" spc="-2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of</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identity</a:t>
            </a:r>
            <a:r>
              <a:rPr lang="en-GB" sz="1100" spc="-2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that</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will</a:t>
            </a:r>
            <a:r>
              <a:rPr lang="en-GB" sz="1100" spc="-2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satisfy</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DBS</a:t>
            </a:r>
            <a:r>
              <a:rPr lang="en-GB" sz="1100" spc="-2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requirements</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such</a:t>
            </a:r>
            <a:r>
              <a:rPr lang="en-GB" sz="1100" spc="-2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as</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current</a:t>
            </a:r>
            <a:r>
              <a:rPr lang="en-GB" sz="1100" spc="-2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driving</a:t>
            </a:r>
            <a:r>
              <a:rPr lang="en-GB" sz="1100" spc="-25" dirty="0">
                <a:solidFill>
                  <a:schemeClr val="bg1"/>
                </a:solidFill>
                <a:latin typeface="Helvetica" pitchFamily="2" charset="0"/>
                <a:cs typeface="GillSansNova-Book"/>
              </a:rPr>
              <a:t> </a:t>
            </a:r>
            <a:r>
              <a:rPr lang="en-GB" sz="1100" spc="-20" dirty="0">
                <a:solidFill>
                  <a:schemeClr val="bg1"/>
                </a:solidFill>
                <a:latin typeface="Helvetica" pitchFamily="2" charset="0"/>
                <a:cs typeface="GillSansNova-Book"/>
              </a:rPr>
              <a:t>licence </a:t>
            </a:r>
            <a:r>
              <a:rPr lang="en-GB" sz="1100" spc="-10" dirty="0">
                <a:solidFill>
                  <a:schemeClr val="bg1"/>
                </a:solidFill>
                <a:latin typeface="Helvetica" pitchFamily="2" charset="0"/>
                <a:cs typeface="GillSansNova-Book"/>
              </a:rPr>
              <a:t>including</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a</a:t>
            </a:r>
            <a:r>
              <a:rPr lang="en-GB" sz="1100" spc="-2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photograph</a:t>
            </a:r>
            <a:r>
              <a:rPr lang="en-GB" sz="1100" spc="-2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and/or</a:t>
            </a:r>
            <a:r>
              <a:rPr lang="en-GB" sz="1100" spc="-2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passport</a:t>
            </a:r>
            <a:r>
              <a:rPr lang="en-GB" sz="1100" spc="-2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and/or</a:t>
            </a:r>
            <a:r>
              <a:rPr lang="en-GB" sz="1100" spc="-2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full</a:t>
            </a:r>
            <a:r>
              <a:rPr lang="en-GB" sz="1100" spc="-2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birth</a:t>
            </a:r>
            <a:r>
              <a:rPr lang="en-GB" sz="1100" spc="-2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certificate.</a:t>
            </a:r>
            <a:endParaRPr lang="en-GB" sz="1100" dirty="0">
              <a:solidFill>
                <a:schemeClr val="bg1"/>
              </a:solidFill>
              <a:latin typeface="Helvetica" pitchFamily="2" charset="0"/>
              <a:cs typeface="GillSansNova-Book"/>
            </a:endParaRPr>
          </a:p>
          <a:p>
            <a:pPr marL="253365" marR="117475" indent="-240665" algn="just">
              <a:lnSpc>
                <a:spcPct val="100000"/>
              </a:lnSpc>
              <a:buFont typeface="Wingdings" panose="05000000000000000000" pitchFamily="2" charset="2"/>
              <a:buChar char="§"/>
              <a:tabLst>
                <a:tab pos="253365" algn="l"/>
                <a:tab pos="254000" algn="l"/>
              </a:tabLst>
            </a:pPr>
            <a:r>
              <a:rPr lang="en-GB" sz="1100" spc="-10" dirty="0">
                <a:solidFill>
                  <a:schemeClr val="bg1"/>
                </a:solidFill>
                <a:latin typeface="Helvetica" pitchFamily="2" charset="0"/>
                <a:cs typeface="GillSansNova-Book"/>
              </a:rPr>
              <a:t>Documentary</a:t>
            </a:r>
            <a:r>
              <a:rPr lang="en-GB" sz="1100" spc="-3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proof</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of</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current</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name</a:t>
            </a:r>
            <a:r>
              <a:rPr lang="en-GB" sz="1100" spc="-3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and</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address</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(i.e</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utility</a:t>
            </a:r>
            <a:r>
              <a:rPr lang="en-GB" sz="1100" spc="-3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bill,</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dated</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within </a:t>
            </a:r>
            <a:r>
              <a:rPr lang="en-GB" sz="1100" dirty="0">
                <a:solidFill>
                  <a:schemeClr val="bg1"/>
                </a:solidFill>
                <a:latin typeface="Helvetica" pitchFamily="2" charset="0"/>
                <a:cs typeface="GillSansNova-Book"/>
              </a:rPr>
              <a:t>the</a:t>
            </a:r>
            <a:r>
              <a:rPr lang="en-GB" sz="1100" spc="-4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last</a:t>
            </a:r>
            <a:r>
              <a:rPr lang="en-GB" sz="1100" spc="-3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three</a:t>
            </a:r>
            <a:r>
              <a:rPr lang="en-GB" sz="1100" spc="-3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months).</a:t>
            </a:r>
            <a:endParaRPr lang="en-GB" sz="1100" dirty="0">
              <a:solidFill>
                <a:schemeClr val="bg1"/>
              </a:solidFill>
              <a:latin typeface="Helvetica" pitchFamily="2" charset="0"/>
              <a:cs typeface="GillSansNova-Book"/>
            </a:endParaRPr>
          </a:p>
          <a:p>
            <a:pPr marL="253365" indent="-240665" algn="just">
              <a:lnSpc>
                <a:spcPct val="100000"/>
              </a:lnSpc>
              <a:buFont typeface="Wingdings" panose="05000000000000000000" pitchFamily="2" charset="2"/>
              <a:buChar char="§"/>
              <a:tabLst>
                <a:tab pos="253365" algn="l"/>
                <a:tab pos="254000" algn="l"/>
              </a:tabLst>
            </a:pPr>
            <a:r>
              <a:rPr lang="en-GB" sz="1100" spc="-10" dirty="0">
                <a:solidFill>
                  <a:schemeClr val="bg1"/>
                </a:solidFill>
                <a:latin typeface="Helvetica" pitchFamily="2" charset="0"/>
                <a:cs typeface="GillSansNova-Book"/>
              </a:rPr>
              <a:t>Where</a:t>
            </a:r>
            <a:r>
              <a:rPr lang="en-GB" sz="1100" spc="-2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appropriate</a:t>
            </a:r>
            <a:r>
              <a:rPr lang="en-GB" sz="1100" spc="-2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any</a:t>
            </a:r>
            <a:r>
              <a:rPr lang="en-GB" sz="1100" spc="-2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documentation</a:t>
            </a:r>
            <a:r>
              <a:rPr lang="en-GB" sz="1100" spc="-2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evidencing</a:t>
            </a:r>
            <a:r>
              <a:rPr lang="en-GB" sz="1100" spc="-2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changes</a:t>
            </a:r>
            <a:r>
              <a:rPr lang="en-GB" sz="1100" spc="-2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of</a:t>
            </a:r>
            <a:r>
              <a:rPr lang="en-GB" sz="1100" spc="-20" dirty="0">
                <a:solidFill>
                  <a:schemeClr val="bg1"/>
                </a:solidFill>
                <a:latin typeface="Helvetica" pitchFamily="2" charset="0"/>
                <a:cs typeface="GillSansNova-Book"/>
              </a:rPr>
              <a:t> name.</a:t>
            </a:r>
            <a:endParaRPr lang="en-GB" sz="1100" dirty="0">
              <a:solidFill>
                <a:schemeClr val="bg1"/>
              </a:solidFill>
              <a:latin typeface="Helvetica" pitchFamily="2" charset="0"/>
              <a:cs typeface="GillSansNova-Book"/>
            </a:endParaRPr>
          </a:p>
          <a:p>
            <a:pPr marL="253365" marR="164465" indent="-240665" algn="just">
              <a:lnSpc>
                <a:spcPct val="100000"/>
              </a:lnSpc>
              <a:buFont typeface="Wingdings" panose="05000000000000000000" pitchFamily="2" charset="2"/>
              <a:buChar char="§"/>
              <a:tabLst>
                <a:tab pos="253365" algn="l"/>
                <a:tab pos="254000" algn="l"/>
              </a:tabLst>
            </a:pPr>
            <a:r>
              <a:rPr lang="en-GB" sz="1100" spc="-10" dirty="0">
                <a:solidFill>
                  <a:schemeClr val="bg1"/>
                </a:solidFill>
                <a:latin typeface="Helvetica" pitchFamily="2" charset="0"/>
                <a:cs typeface="GillSansNova-Book"/>
              </a:rPr>
              <a:t>Documents</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confirming</a:t>
            </a:r>
            <a:r>
              <a:rPr lang="en-GB" sz="1100" spc="-2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any</a:t>
            </a:r>
            <a:r>
              <a:rPr lang="en-GB" sz="1100" spc="-2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educational</a:t>
            </a:r>
            <a:r>
              <a:rPr lang="en-GB" sz="1100" spc="-2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or</a:t>
            </a:r>
            <a:r>
              <a:rPr lang="en-GB" sz="1100" spc="-2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professional</a:t>
            </a:r>
            <a:r>
              <a:rPr lang="en-GB" sz="1100" spc="-2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qualifications</a:t>
            </a:r>
            <a:r>
              <a:rPr lang="en-GB" sz="1100" spc="-2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that</a:t>
            </a:r>
            <a:r>
              <a:rPr lang="en-GB" sz="1100" spc="-2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are</a:t>
            </a:r>
            <a:r>
              <a:rPr lang="en-GB" sz="1100" spc="-2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necessary</a:t>
            </a:r>
            <a:r>
              <a:rPr lang="en-GB" sz="1100" spc="-2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or</a:t>
            </a:r>
            <a:r>
              <a:rPr lang="en-GB" sz="1100" spc="-2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relevant </a:t>
            </a:r>
            <a:r>
              <a:rPr lang="en-GB" sz="1100" dirty="0">
                <a:solidFill>
                  <a:schemeClr val="bg1"/>
                </a:solidFill>
                <a:latin typeface="Helvetica" pitchFamily="2" charset="0"/>
                <a:cs typeface="GillSansNova-Book"/>
              </a:rPr>
              <a:t>for</a:t>
            </a:r>
            <a:r>
              <a:rPr lang="en-GB" sz="1100" spc="-5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the</a:t>
            </a:r>
            <a:r>
              <a:rPr lang="en-GB" sz="1100" spc="-50" dirty="0">
                <a:solidFill>
                  <a:schemeClr val="bg1"/>
                </a:solidFill>
                <a:latin typeface="Helvetica" pitchFamily="2" charset="0"/>
                <a:cs typeface="GillSansNova-Book"/>
              </a:rPr>
              <a:t> </a:t>
            </a:r>
            <a:r>
              <a:rPr lang="en-GB" sz="1100" spc="-20" dirty="0">
                <a:solidFill>
                  <a:schemeClr val="bg1"/>
                </a:solidFill>
                <a:latin typeface="Helvetica" pitchFamily="2" charset="0"/>
                <a:cs typeface="GillSansNova-Book"/>
              </a:rPr>
              <a:t>post.</a:t>
            </a:r>
            <a:endParaRPr lang="en-GB" sz="1100" dirty="0">
              <a:solidFill>
                <a:schemeClr val="bg1"/>
              </a:solidFill>
              <a:latin typeface="Helvetica" pitchFamily="2" charset="0"/>
              <a:cs typeface="GillSansNova-Book"/>
            </a:endParaRPr>
          </a:p>
          <a:p>
            <a:pPr marL="12700" algn="just">
              <a:lnSpc>
                <a:spcPct val="100000"/>
              </a:lnSpc>
              <a:spcBef>
                <a:spcPts val="900"/>
              </a:spcBef>
            </a:pPr>
            <a:r>
              <a:rPr lang="en-GB" sz="1100" dirty="0">
                <a:solidFill>
                  <a:schemeClr val="bg1"/>
                </a:solidFill>
                <a:latin typeface="Helvetica" pitchFamily="2" charset="0"/>
                <a:cs typeface="GillSansNova-Book"/>
              </a:rPr>
              <a:t>Please</a:t>
            </a:r>
            <a:r>
              <a:rPr lang="en-GB" sz="1100" spc="-5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note</a:t>
            </a:r>
            <a:r>
              <a:rPr lang="en-GB" sz="1100" spc="-4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that</a:t>
            </a:r>
            <a:r>
              <a:rPr lang="en-GB" sz="1100" spc="-4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originals</a:t>
            </a:r>
            <a:r>
              <a:rPr lang="en-GB" sz="1100" spc="-4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of</a:t>
            </a:r>
            <a:r>
              <a:rPr lang="en-GB" sz="1100" spc="-4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the</a:t>
            </a:r>
            <a:r>
              <a:rPr lang="en-GB" sz="1100" spc="-4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above</a:t>
            </a:r>
            <a:r>
              <a:rPr lang="en-GB" sz="1100" spc="-4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are</a:t>
            </a:r>
            <a:r>
              <a:rPr lang="en-GB" sz="1100" spc="-4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necessary.</a:t>
            </a:r>
            <a:r>
              <a:rPr lang="en-GB" sz="1100" spc="-4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Photocopies</a:t>
            </a:r>
            <a:r>
              <a:rPr lang="en-GB" sz="1100" spc="-4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of</a:t>
            </a:r>
            <a:r>
              <a:rPr lang="en-GB" sz="1100" spc="-4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certified</a:t>
            </a:r>
            <a:r>
              <a:rPr lang="en-GB" sz="1100" spc="-4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copies</a:t>
            </a:r>
            <a:r>
              <a:rPr lang="en-GB" sz="1100" spc="-4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are</a:t>
            </a:r>
            <a:r>
              <a:rPr lang="en-GB" sz="1100" spc="-4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not</a:t>
            </a:r>
            <a:r>
              <a:rPr lang="en-GB" sz="1100" spc="-4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sufficient.</a:t>
            </a:r>
            <a:endParaRPr lang="en-GB" sz="1100" dirty="0">
              <a:solidFill>
                <a:schemeClr val="bg1"/>
              </a:solidFill>
              <a:latin typeface="Helvetica" pitchFamily="2" charset="0"/>
              <a:cs typeface="GillSansNova-Book"/>
            </a:endParaRPr>
          </a:p>
          <a:p>
            <a:pPr algn="just">
              <a:lnSpc>
                <a:spcPct val="100000"/>
              </a:lnSpc>
              <a:spcBef>
                <a:spcPts val="55"/>
              </a:spcBef>
            </a:pPr>
            <a:endParaRPr lang="en-GB" sz="1100" dirty="0">
              <a:solidFill>
                <a:schemeClr val="bg1"/>
              </a:solidFill>
              <a:latin typeface="Helvetica" pitchFamily="2" charset="0"/>
              <a:cs typeface="GillSansNova-Book"/>
            </a:endParaRPr>
          </a:p>
          <a:p>
            <a:pPr marL="12700" algn="just">
              <a:lnSpc>
                <a:spcPct val="100000"/>
              </a:lnSpc>
            </a:pPr>
            <a:r>
              <a:rPr lang="en-GB" sz="1600" b="1" spc="-20" dirty="0">
                <a:solidFill>
                  <a:schemeClr val="bg1"/>
                </a:solidFill>
                <a:latin typeface="Helvetica" pitchFamily="2" charset="0"/>
                <a:cs typeface="GillSansNova-SemiBold"/>
              </a:rPr>
              <a:t>References</a:t>
            </a:r>
            <a:r>
              <a:rPr lang="en-GB" sz="1600" b="1" dirty="0">
                <a:solidFill>
                  <a:schemeClr val="bg1"/>
                </a:solidFill>
                <a:latin typeface="Helvetica" pitchFamily="2" charset="0"/>
                <a:cs typeface="GillSansNova-SemiBold"/>
              </a:rPr>
              <a:t> and</a:t>
            </a:r>
            <a:r>
              <a:rPr lang="en-GB" sz="1600" b="1" spc="5" dirty="0">
                <a:solidFill>
                  <a:schemeClr val="bg1"/>
                </a:solidFill>
                <a:latin typeface="Helvetica" pitchFamily="2" charset="0"/>
                <a:cs typeface="GillSansNova-SemiBold"/>
              </a:rPr>
              <a:t> </a:t>
            </a:r>
            <a:r>
              <a:rPr lang="en-GB" sz="1600" b="1" spc="-20" dirty="0">
                <a:solidFill>
                  <a:schemeClr val="bg1"/>
                </a:solidFill>
                <a:latin typeface="Helvetica" pitchFamily="2" charset="0"/>
                <a:cs typeface="GillSansNova-SemiBold"/>
              </a:rPr>
              <a:t>Pre-</a:t>
            </a:r>
            <a:r>
              <a:rPr lang="en-GB" sz="1600" b="1" spc="-10" dirty="0">
                <a:solidFill>
                  <a:schemeClr val="bg1"/>
                </a:solidFill>
                <a:latin typeface="Helvetica" pitchFamily="2" charset="0"/>
                <a:cs typeface="GillSansNova-SemiBold"/>
              </a:rPr>
              <a:t>Employment</a:t>
            </a:r>
            <a:r>
              <a:rPr lang="en-GB" sz="1600" b="1" spc="5" dirty="0">
                <a:solidFill>
                  <a:schemeClr val="bg1"/>
                </a:solidFill>
                <a:latin typeface="Helvetica" pitchFamily="2" charset="0"/>
                <a:cs typeface="GillSansNova-SemiBold"/>
              </a:rPr>
              <a:t> </a:t>
            </a:r>
            <a:r>
              <a:rPr lang="en-GB" sz="1600" b="1" spc="-10" dirty="0">
                <a:solidFill>
                  <a:schemeClr val="bg1"/>
                </a:solidFill>
                <a:latin typeface="Helvetica" pitchFamily="2" charset="0"/>
                <a:cs typeface="GillSansNova-SemiBold"/>
              </a:rPr>
              <a:t>Checks</a:t>
            </a:r>
            <a:endParaRPr lang="en-GB" sz="1600" b="1" dirty="0">
              <a:solidFill>
                <a:schemeClr val="bg1"/>
              </a:solidFill>
              <a:latin typeface="Helvetica" pitchFamily="2" charset="0"/>
              <a:cs typeface="GillSansNova-SemiBold"/>
            </a:endParaRPr>
          </a:p>
          <a:p>
            <a:pPr marL="12700" algn="just">
              <a:lnSpc>
                <a:spcPct val="100000"/>
              </a:lnSpc>
            </a:pPr>
            <a:r>
              <a:rPr lang="en-GB" sz="1100" spc="-45" dirty="0">
                <a:solidFill>
                  <a:schemeClr val="bg1"/>
                </a:solidFill>
                <a:latin typeface="Helvetica" pitchFamily="2" charset="0"/>
                <a:cs typeface="GillSansNova-Book"/>
              </a:rPr>
              <a:t>We</a:t>
            </a:r>
            <a:r>
              <a:rPr lang="en-GB" sz="1100" spc="-3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will</a:t>
            </a:r>
            <a:r>
              <a:rPr lang="en-GB" sz="1100" spc="-4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seek</a:t>
            </a:r>
            <a:r>
              <a:rPr lang="en-GB" sz="1100" spc="-30" dirty="0">
                <a:solidFill>
                  <a:schemeClr val="bg1"/>
                </a:solidFill>
                <a:latin typeface="Helvetica" pitchFamily="2" charset="0"/>
                <a:cs typeface="GillSansNova-Book"/>
              </a:rPr>
              <a:t> </a:t>
            </a:r>
            <a:r>
              <a:rPr lang="en-GB" sz="1100" spc="-20" dirty="0">
                <a:solidFill>
                  <a:schemeClr val="bg1"/>
                </a:solidFill>
                <a:latin typeface="Helvetica" pitchFamily="2" charset="0"/>
                <a:cs typeface="GillSansNova-Book"/>
              </a:rPr>
              <a:t>references</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for</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candidates</a:t>
            </a:r>
            <a:r>
              <a:rPr lang="en-GB" sz="1100" spc="-3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who</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have</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been</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successful</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at</a:t>
            </a:r>
            <a:r>
              <a:rPr lang="en-GB" sz="1100" spc="-3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shortlisting</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and</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have</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been</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invited </a:t>
            </a:r>
            <a:r>
              <a:rPr lang="en-GB" sz="1100" dirty="0">
                <a:solidFill>
                  <a:schemeClr val="bg1"/>
                </a:solidFill>
                <a:latin typeface="Helvetica" pitchFamily="2" charset="0"/>
                <a:cs typeface="GillSansNova-Book"/>
              </a:rPr>
              <a:t>for</a:t>
            </a:r>
            <a:r>
              <a:rPr lang="en-GB" sz="1100" spc="-4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interview.</a:t>
            </a:r>
            <a:r>
              <a:rPr lang="en-GB" sz="1100" spc="-35" dirty="0">
                <a:solidFill>
                  <a:schemeClr val="bg1"/>
                </a:solidFill>
                <a:latin typeface="Helvetica" pitchFamily="2" charset="0"/>
                <a:cs typeface="GillSansNova-Book"/>
              </a:rPr>
              <a:t> </a:t>
            </a:r>
            <a:r>
              <a:rPr lang="en-GB" sz="1100" spc="-45" dirty="0">
                <a:solidFill>
                  <a:schemeClr val="bg1"/>
                </a:solidFill>
                <a:latin typeface="Helvetica" pitchFamily="2" charset="0"/>
                <a:cs typeface="GillSansNova-Book"/>
              </a:rPr>
              <a:t>We</a:t>
            </a:r>
            <a:r>
              <a:rPr lang="en-GB" sz="1100" spc="-2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will</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seek</a:t>
            </a:r>
            <a:r>
              <a:rPr lang="en-GB" sz="1100" spc="-30" dirty="0">
                <a:solidFill>
                  <a:schemeClr val="bg1"/>
                </a:solidFill>
                <a:latin typeface="Helvetica" pitchFamily="2" charset="0"/>
                <a:cs typeface="GillSansNova-Book"/>
              </a:rPr>
              <a:t> </a:t>
            </a:r>
            <a:r>
              <a:rPr lang="en-GB" sz="1100" spc="-20" dirty="0">
                <a:solidFill>
                  <a:schemeClr val="bg1"/>
                </a:solidFill>
                <a:latin typeface="Helvetica" pitchFamily="2" charset="0"/>
                <a:cs typeface="GillSansNova-Book"/>
              </a:rPr>
              <a:t>references</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prior</a:t>
            </a:r>
            <a:r>
              <a:rPr lang="en-GB" sz="1100" spc="-3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to</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attending</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for</a:t>
            </a:r>
            <a:r>
              <a:rPr lang="en-GB" sz="1100" spc="-3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the</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interview.</a:t>
            </a:r>
            <a:r>
              <a:rPr lang="en-GB" sz="1100" spc="-30" dirty="0">
                <a:solidFill>
                  <a:schemeClr val="bg1"/>
                </a:solidFill>
                <a:latin typeface="Helvetica" pitchFamily="2" charset="0"/>
                <a:cs typeface="GillSansNova-Book"/>
              </a:rPr>
              <a:t> </a:t>
            </a:r>
            <a:r>
              <a:rPr lang="en-GB" sz="1100" spc="-45" dirty="0">
                <a:solidFill>
                  <a:schemeClr val="bg1"/>
                </a:solidFill>
                <a:latin typeface="Helvetica" pitchFamily="2" charset="0"/>
                <a:cs typeface="GillSansNova-Book"/>
              </a:rPr>
              <a:t>We</a:t>
            </a:r>
            <a:r>
              <a:rPr lang="en-GB" sz="1100" spc="-2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may</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approach</a:t>
            </a:r>
            <a:r>
              <a:rPr lang="en-GB" sz="1100" spc="-30" dirty="0">
                <a:solidFill>
                  <a:schemeClr val="bg1"/>
                </a:solidFill>
                <a:latin typeface="Helvetica" pitchFamily="2" charset="0"/>
                <a:cs typeface="GillSansNova-Book"/>
              </a:rPr>
              <a:t> </a:t>
            </a:r>
            <a:r>
              <a:rPr lang="en-GB" sz="1100" spc="-20" dirty="0">
                <a:solidFill>
                  <a:schemeClr val="bg1"/>
                </a:solidFill>
                <a:latin typeface="Helvetica" pitchFamily="2" charset="0"/>
                <a:cs typeface="GillSansNova-Book"/>
              </a:rPr>
              <a:t>previous</a:t>
            </a:r>
            <a:endParaRPr lang="en-GB" sz="1100" dirty="0">
              <a:solidFill>
                <a:schemeClr val="bg1"/>
              </a:solidFill>
              <a:latin typeface="Helvetica" pitchFamily="2" charset="0"/>
              <a:cs typeface="GillSansNova-Book"/>
            </a:endParaRPr>
          </a:p>
          <a:p>
            <a:pPr marL="12700" marR="10795" algn="just">
              <a:lnSpc>
                <a:spcPct val="100000"/>
              </a:lnSpc>
            </a:pPr>
            <a:r>
              <a:rPr lang="en-GB" sz="1100" spc="-10" dirty="0">
                <a:solidFill>
                  <a:schemeClr val="bg1"/>
                </a:solidFill>
                <a:latin typeface="Helvetica" pitchFamily="2" charset="0"/>
                <a:cs typeface="GillSansNova-Book"/>
              </a:rPr>
              <a:t>employers</a:t>
            </a:r>
            <a:r>
              <a:rPr lang="en-GB" sz="1100" spc="-3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for</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information</a:t>
            </a:r>
            <a:r>
              <a:rPr lang="en-GB" sz="1100" spc="-3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to</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verify</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experience</a:t>
            </a:r>
            <a:r>
              <a:rPr lang="en-GB" sz="1100" spc="-3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or</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qualifications</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before</a:t>
            </a:r>
            <a:r>
              <a:rPr lang="en-GB" sz="1100" spc="-3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interview.</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In</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addition</a:t>
            </a:r>
            <a:r>
              <a:rPr lang="en-GB" sz="1100" spc="-3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to</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candidates’ </a:t>
            </a:r>
            <a:r>
              <a:rPr lang="en-GB" sz="1100" dirty="0">
                <a:solidFill>
                  <a:schemeClr val="bg1"/>
                </a:solidFill>
                <a:latin typeface="Helvetica" pitchFamily="2" charset="0"/>
                <a:cs typeface="GillSansNova-Book"/>
              </a:rPr>
              <a:t>ability</a:t>
            </a:r>
            <a:r>
              <a:rPr lang="en-GB" sz="1100" spc="-4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to</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perform</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the</a:t>
            </a:r>
            <a:r>
              <a:rPr lang="en-GB" sz="1100" spc="-3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duties</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of</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the</a:t>
            </a:r>
            <a:r>
              <a:rPr lang="en-GB" sz="1100" spc="-3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post,</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the</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interview</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will</a:t>
            </a:r>
            <a:r>
              <a:rPr lang="en-GB" sz="1100" spc="-3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also</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explore</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issues</a:t>
            </a:r>
            <a:r>
              <a:rPr lang="en-GB" sz="1100" spc="-3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relating</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to</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safeguarding</a:t>
            </a:r>
            <a:r>
              <a:rPr lang="en-GB" sz="1100" spc="-30" dirty="0">
                <a:solidFill>
                  <a:schemeClr val="bg1"/>
                </a:solidFill>
                <a:latin typeface="Helvetica" pitchFamily="2" charset="0"/>
                <a:cs typeface="GillSansNova-Book"/>
              </a:rPr>
              <a:t> </a:t>
            </a:r>
            <a:r>
              <a:rPr lang="en-GB" sz="1100" spc="-25" dirty="0">
                <a:solidFill>
                  <a:schemeClr val="bg1"/>
                </a:solidFill>
                <a:latin typeface="Helvetica" pitchFamily="2" charset="0"/>
                <a:cs typeface="GillSansNova-Book"/>
              </a:rPr>
              <a:t>and </a:t>
            </a:r>
            <a:r>
              <a:rPr lang="en-GB" sz="1100" spc="-10" dirty="0">
                <a:solidFill>
                  <a:schemeClr val="bg1"/>
                </a:solidFill>
                <a:latin typeface="Helvetica" pitchFamily="2" charset="0"/>
                <a:cs typeface="GillSansNova-Book"/>
              </a:rPr>
              <a:t>promoting</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the</a:t>
            </a:r>
            <a:r>
              <a:rPr lang="en-GB" sz="1100" spc="-25" dirty="0">
                <a:solidFill>
                  <a:schemeClr val="bg1"/>
                </a:solidFill>
                <a:latin typeface="Helvetica" pitchFamily="2" charset="0"/>
                <a:cs typeface="GillSansNova-Book"/>
              </a:rPr>
              <a:t> </a:t>
            </a:r>
            <a:r>
              <a:rPr lang="en-GB" sz="1100" spc="-20" dirty="0">
                <a:solidFill>
                  <a:schemeClr val="bg1"/>
                </a:solidFill>
                <a:latin typeface="Helvetica" pitchFamily="2" charset="0"/>
                <a:cs typeface="GillSansNova-Book"/>
              </a:rPr>
              <a:t>welfare</a:t>
            </a:r>
            <a:r>
              <a:rPr lang="en-GB" sz="1100" spc="-2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of</a:t>
            </a:r>
            <a:r>
              <a:rPr lang="en-GB" sz="1100" spc="-2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children,</a:t>
            </a:r>
            <a:r>
              <a:rPr lang="en-GB" sz="1100" spc="-2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including:</a:t>
            </a:r>
            <a:endParaRPr lang="en-GB" sz="1100" dirty="0">
              <a:solidFill>
                <a:schemeClr val="bg1"/>
              </a:solidFill>
              <a:latin typeface="Helvetica" pitchFamily="2" charset="0"/>
              <a:cs typeface="GillSansNova-Book"/>
            </a:endParaRPr>
          </a:p>
          <a:p>
            <a:pPr marL="253365" indent="-240665" algn="just">
              <a:lnSpc>
                <a:spcPct val="100000"/>
              </a:lnSpc>
              <a:spcBef>
                <a:spcPts val="900"/>
              </a:spcBef>
              <a:buFont typeface="Wingdings" panose="05000000000000000000" pitchFamily="2" charset="2"/>
              <a:buChar char="§"/>
              <a:tabLst>
                <a:tab pos="253365" algn="l"/>
                <a:tab pos="254000" algn="l"/>
              </a:tabLst>
            </a:pPr>
            <a:r>
              <a:rPr lang="en-GB" sz="1100" spc="-10" dirty="0">
                <a:solidFill>
                  <a:schemeClr val="bg1"/>
                </a:solidFill>
                <a:latin typeface="Helvetica" pitchFamily="2" charset="0"/>
                <a:cs typeface="GillSansNova-Book"/>
              </a:rPr>
              <a:t>Motivation</a:t>
            </a:r>
            <a:r>
              <a:rPr lang="en-GB" sz="1100" spc="-4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to</a:t>
            </a:r>
            <a:r>
              <a:rPr lang="en-GB" sz="1100" spc="-3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work</a:t>
            </a:r>
            <a:r>
              <a:rPr lang="en-GB" sz="1100" spc="-3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with</a:t>
            </a:r>
            <a:r>
              <a:rPr lang="en-GB" sz="1100" spc="-4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children</a:t>
            </a:r>
            <a:r>
              <a:rPr lang="en-GB" sz="1100" spc="-3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and</a:t>
            </a:r>
            <a:r>
              <a:rPr lang="en-GB" sz="1100" spc="-3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young</a:t>
            </a:r>
            <a:r>
              <a:rPr lang="en-GB" sz="1100" spc="-3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people</a:t>
            </a:r>
            <a:endParaRPr lang="en-GB" sz="1100" dirty="0">
              <a:solidFill>
                <a:schemeClr val="bg1"/>
              </a:solidFill>
              <a:latin typeface="Helvetica" pitchFamily="2" charset="0"/>
              <a:cs typeface="GillSansNova-Book"/>
            </a:endParaRPr>
          </a:p>
          <a:p>
            <a:pPr marL="253365" marR="460375" indent="-240665" algn="just">
              <a:lnSpc>
                <a:spcPct val="100000"/>
              </a:lnSpc>
              <a:buFont typeface="Wingdings" panose="05000000000000000000" pitchFamily="2" charset="2"/>
              <a:buChar char="§"/>
              <a:tabLst>
                <a:tab pos="253365" algn="l"/>
                <a:tab pos="254000" algn="l"/>
              </a:tabLst>
            </a:pPr>
            <a:r>
              <a:rPr lang="en-GB" sz="1100" dirty="0">
                <a:solidFill>
                  <a:schemeClr val="bg1"/>
                </a:solidFill>
                <a:latin typeface="Helvetica" pitchFamily="2" charset="0"/>
                <a:cs typeface="GillSansNova-Book"/>
              </a:rPr>
              <a:t>Ability</a:t>
            </a:r>
            <a:r>
              <a:rPr lang="en-GB" sz="1100" spc="-4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to</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form</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and</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maintain</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appropriate</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relationships</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and</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personal</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boundaries</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with</a:t>
            </a:r>
            <a:r>
              <a:rPr lang="en-GB" sz="1100" spc="-30" dirty="0">
                <a:solidFill>
                  <a:schemeClr val="bg1"/>
                </a:solidFill>
                <a:latin typeface="Helvetica" pitchFamily="2" charset="0"/>
                <a:cs typeface="GillSansNova-Book"/>
              </a:rPr>
              <a:t> </a:t>
            </a:r>
            <a:r>
              <a:rPr lang="en-GB" sz="1100" spc="-20" dirty="0">
                <a:solidFill>
                  <a:schemeClr val="bg1"/>
                </a:solidFill>
                <a:latin typeface="Helvetica" pitchFamily="2" charset="0"/>
                <a:cs typeface="GillSansNova-Book"/>
              </a:rPr>
              <a:t>children </a:t>
            </a:r>
            <a:r>
              <a:rPr lang="en-GB" sz="1100" dirty="0">
                <a:solidFill>
                  <a:schemeClr val="bg1"/>
                </a:solidFill>
                <a:latin typeface="Helvetica" pitchFamily="2" charset="0"/>
                <a:cs typeface="GillSansNova-Book"/>
              </a:rPr>
              <a:t>and</a:t>
            </a:r>
            <a:r>
              <a:rPr lang="en-GB" sz="1100" spc="-4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young</a:t>
            </a:r>
            <a:r>
              <a:rPr lang="en-GB" sz="1100" spc="-3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people</a:t>
            </a:r>
            <a:endParaRPr lang="en-GB" sz="1100" dirty="0">
              <a:solidFill>
                <a:schemeClr val="bg1"/>
              </a:solidFill>
              <a:latin typeface="Helvetica" pitchFamily="2" charset="0"/>
              <a:cs typeface="GillSansNova-Book"/>
            </a:endParaRPr>
          </a:p>
          <a:p>
            <a:pPr marL="253365" indent="-240665" algn="just">
              <a:lnSpc>
                <a:spcPct val="100000"/>
              </a:lnSpc>
              <a:buFont typeface="Wingdings" panose="05000000000000000000" pitchFamily="2" charset="2"/>
              <a:buChar char="§"/>
              <a:tabLst>
                <a:tab pos="253365" algn="l"/>
                <a:tab pos="254000" algn="l"/>
              </a:tabLst>
            </a:pPr>
            <a:r>
              <a:rPr lang="en-GB" sz="1100" spc="-10" dirty="0">
                <a:solidFill>
                  <a:schemeClr val="bg1"/>
                </a:solidFill>
                <a:latin typeface="Helvetica" pitchFamily="2" charset="0"/>
                <a:cs typeface="GillSansNova-Book"/>
              </a:rPr>
              <a:t>Emotional</a:t>
            </a:r>
            <a:r>
              <a:rPr lang="en-GB" sz="1100" spc="-2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resilience</a:t>
            </a:r>
            <a:r>
              <a:rPr lang="en-GB" sz="1100" spc="-2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in</a:t>
            </a:r>
            <a:r>
              <a:rPr lang="en-GB" sz="1100" spc="-2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working</a:t>
            </a:r>
            <a:r>
              <a:rPr lang="en-GB" sz="1100" spc="-2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with</a:t>
            </a:r>
            <a:r>
              <a:rPr lang="en-GB" sz="1100" spc="-2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challenging</a:t>
            </a:r>
            <a:r>
              <a:rPr lang="en-GB" sz="1100" spc="-2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behaviours</a:t>
            </a:r>
            <a:endParaRPr lang="en-GB" sz="1100" dirty="0">
              <a:solidFill>
                <a:schemeClr val="bg1"/>
              </a:solidFill>
              <a:latin typeface="Helvetica" pitchFamily="2" charset="0"/>
              <a:cs typeface="GillSansNova-Book"/>
            </a:endParaRPr>
          </a:p>
          <a:p>
            <a:pPr marL="253365" indent="-240665" algn="just">
              <a:lnSpc>
                <a:spcPct val="100000"/>
              </a:lnSpc>
              <a:buFont typeface="Wingdings" panose="05000000000000000000" pitchFamily="2" charset="2"/>
              <a:buChar char="§"/>
              <a:tabLst>
                <a:tab pos="253365" algn="l"/>
                <a:tab pos="254000" algn="l"/>
              </a:tabLst>
            </a:pPr>
            <a:r>
              <a:rPr lang="en-GB" sz="1100" spc="-10" dirty="0">
                <a:solidFill>
                  <a:schemeClr val="bg1"/>
                </a:solidFill>
                <a:latin typeface="Helvetica" pitchFamily="2" charset="0"/>
                <a:cs typeface="GillSansNova-Book"/>
              </a:rPr>
              <a:t>Attitudes</a:t>
            </a:r>
            <a:r>
              <a:rPr lang="en-GB" sz="1100" spc="-2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to</a:t>
            </a:r>
            <a:r>
              <a:rPr lang="en-GB" sz="1100" spc="-2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use</a:t>
            </a:r>
            <a:r>
              <a:rPr lang="en-GB" sz="1100" spc="-2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of</a:t>
            </a:r>
            <a:r>
              <a:rPr lang="en-GB" sz="1100" spc="-1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authority</a:t>
            </a:r>
            <a:r>
              <a:rPr lang="en-GB" sz="1100" spc="-2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and</a:t>
            </a:r>
            <a:r>
              <a:rPr lang="en-GB" sz="1100" spc="-2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maintaining</a:t>
            </a:r>
            <a:r>
              <a:rPr lang="en-GB" sz="1100" spc="-1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discipline</a:t>
            </a:r>
            <a:endParaRPr lang="en-GB" sz="1100" dirty="0">
              <a:solidFill>
                <a:schemeClr val="bg1"/>
              </a:solidFill>
              <a:latin typeface="Helvetica" pitchFamily="2" charset="0"/>
              <a:cs typeface="GillSansNova-Book"/>
            </a:endParaRPr>
          </a:p>
          <a:p>
            <a:pPr algn="just">
              <a:lnSpc>
                <a:spcPct val="100000"/>
              </a:lnSpc>
              <a:spcBef>
                <a:spcPts val="50"/>
              </a:spcBef>
              <a:buClr>
                <a:srgbClr val="58595B"/>
              </a:buClr>
              <a:buFont typeface="GillSansNova-Book"/>
              <a:buChar char="•"/>
            </a:pPr>
            <a:endParaRPr lang="en-GB" sz="1100" dirty="0">
              <a:solidFill>
                <a:schemeClr val="bg1"/>
              </a:solidFill>
              <a:latin typeface="Helvetica" pitchFamily="2" charset="0"/>
              <a:cs typeface="GillSansNova-Book"/>
            </a:endParaRPr>
          </a:p>
          <a:p>
            <a:pPr marL="12700" algn="just">
              <a:lnSpc>
                <a:spcPct val="100000"/>
              </a:lnSpc>
            </a:pPr>
            <a:r>
              <a:rPr lang="en-GB" sz="1600" b="1" spc="-10" dirty="0">
                <a:solidFill>
                  <a:schemeClr val="bg1"/>
                </a:solidFill>
                <a:latin typeface="Helvetica" pitchFamily="2" charset="0"/>
                <a:cs typeface="GillSansNova-SemiBold"/>
              </a:rPr>
              <a:t>Conditional</a:t>
            </a:r>
            <a:r>
              <a:rPr lang="en-GB" sz="1600" b="1" spc="-20" dirty="0">
                <a:solidFill>
                  <a:schemeClr val="bg1"/>
                </a:solidFill>
                <a:latin typeface="Helvetica" pitchFamily="2" charset="0"/>
                <a:cs typeface="GillSansNova-SemiBold"/>
              </a:rPr>
              <a:t> </a:t>
            </a:r>
            <a:r>
              <a:rPr lang="en-GB" sz="1600" b="1" spc="-10" dirty="0">
                <a:solidFill>
                  <a:schemeClr val="bg1"/>
                </a:solidFill>
                <a:latin typeface="Helvetica" pitchFamily="2" charset="0"/>
                <a:cs typeface="GillSansNova-SemiBold"/>
              </a:rPr>
              <a:t>offer:</a:t>
            </a:r>
            <a:r>
              <a:rPr lang="en-GB" sz="1600" b="1" spc="-20" dirty="0">
                <a:solidFill>
                  <a:schemeClr val="bg1"/>
                </a:solidFill>
                <a:latin typeface="Helvetica" pitchFamily="2" charset="0"/>
                <a:cs typeface="GillSansNova-SemiBold"/>
              </a:rPr>
              <a:t> </a:t>
            </a:r>
            <a:r>
              <a:rPr lang="en-GB" sz="1600" b="1" spc="-10" dirty="0">
                <a:solidFill>
                  <a:schemeClr val="bg1"/>
                </a:solidFill>
                <a:latin typeface="Helvetica" pitchFamily="2" charset="0"/>
                <a:cs typeface="GillSansNova-SemiBold"/>
              </a:rPr>
              <a:t>Pre-employment</a:t>
            </a:r>
            <a:r>
              <a:rPr lang="en-GB" sz="1600" b="1" spc="-20" dirty="0">
                <a:solidFill>
                  <a:schemeClr val="bg1"/>
                </a:solidFill>
                <a:latin typeface="Helvetica" pitchFamily="2" charset="0"/>
                <a:cs typeface="GillSansNova-SemiBold"/>
              </a:rPr>
              <a:t> </a:t>
            </a:r>
            <a:r>
              <a:rPr lang="en-GB" sz="1600" b="1" spc="-10" dirty="0">
                <a:solidFill>
                  <a:schemeClr val="bg1"/>
                </a:solidFill>
                <a:latin typeface="Helvetica" pitchFamily="2" charset="0"/>
                <a:cs typeface="GillSansNova-SemiBold"/>
              </a:rPr>
              <a:t>Checks</a:t>
            </a:r>
          </a:p>
          <a:p>
            <a:pPr marL="12700" algn="just">
              <a:lnSpc>
                <a:spcPct val="100000"/>
              </a:lnSpc>
            </a:pPr>
            <a:r>
              <a:rPr lang="en-GB" sz="1100" dirty="0">
                <a:solidFill>
                  <a:schemeClr val="bg1"/>
                </a:solidFill>
                <a:latin typeface="Helvetica" pitchFamily="2" charset="0"/>
                <a:cs typeface="GillSansNova-Book"/>
              </a:rPr>
              <a:t>Any</a:t>
            </a:r>
            <a:r>
              <a:rPr lang="en-GB" sz="1100" spc="-3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offer</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to</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successful</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candidates</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will</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be</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conditional</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upon:</a:t>
            </a:r>
            <a:endParaRPr lang="en-GB" sz="1100" dirty="0">
              <a:solidFill>
                <a:schemeClr val="bg1"/>
              </a:solidFill>
              <a:latin typeface="Helvetica" pitchFamily="2" charset="0"/>
              <a:cs typeface="GillSansNova-Book"/>
            </a:endParaRPr>
          </a:p>
          <a:p>
            <a:pPr algn="just">
              <a:lnSpc>
                <a:spcPct val="100000"/>
              </a:lnSpc>
              <a:spcBef>
                <a:spcPts val="55"/>
              </a:spcBef>
            </a:pPr>
            <a:endParaRPr lang="en-GB" sz="1100" dirty="0">
              <a:solidFill>
                <a:schemeClr val="bg1"/>
              </a:solidFill>
              <a:latin typeface="Helvetica" pitchFamily="2" charset="0"/>
              <a:cs typeface="GillSansNova-Book"/>
            </a:endParaRPr>
          </a:p>
          <a:p>
            <a:pPr marL="253365" indent="-240665" algn="just">
              <a:lnSpc>
                <a:spcPct val="100000"/>
              </a:lnSpc>
              <a:buFont typeface="Wingdings" panose="05000000000000000000" pitchFamily="2" charset="2"/>
              <a:buChar char="§"/>
              <a:tabLst>
                <a:tab pos="253365" algn="l"/>
                <a:tab pos="254000" algn="l"/>
              </a:tabLst>
            </a:pPr>
            <a:r>
              <a:rPr lang="en-GB" sz="1100" spc="-20" dirty="0">
                <a:solidFill>
                  <a:schemeClr val="bg1"/>
                </a:solidFill>
                <a:latin typeface="Helvetica" pitchFamily="2" charset="0"/>
                <a:cs typeface="GillSansNova-Book"/>
              </a:rPr>
              <a:t>Verification</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of</a:t>
            </a:r>
            <a:r>
              <a:rPr lang="en-GB" sz="1100" spc="-2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right</a:t>
            </a:r>
            <a:r>
              <a:rPr lang="en-GB" sz="1100" spc="-2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to</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work</a:t>
            </a:r>
            <a:r>
              <a:rPr lang="en-GB" sz="1100" spc="-2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in</a:t>
            </a:r>
            <a:r>
              <a:rPr lang="en-GB" sz="1100" spc="-2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the</a:t>
            </a:r>
            <a:r>
              <a:rPr lang="en-GB" sz="1100" spc="-25" dirty="0">
                <a:solidFill>
                  <a:schemeClr val="bg1"/>
                </a:solidFill>
                <a:latin typeface="Helvetica" pitchFamily="2" charset="0"/>
                <a:cs typeface="GillSansNova-Book"/>
              </a:rPr>
              <a:t> UK</a:t>
            </a:r>
            <a:endParaRPr lang="en-GB" sz="1100" dirty="0">
              <a:solidFill>
                <a:schemeClr val="bg1"/>
              </a:solidFill>
              <a:latin typeface="Helvetica" pitchFamily="2" charset="0"/>
              <a:cs typeface="GillSansNova-Book"/>
            </a:endParaRPr>
          </a:p>
          <a:p>
            <a:pPr marL="253365" marR="1508125" indent="-240665" algn="just">
              <a:lnSpc>
                <a:spcPct val="100000"/>
              </a:lnSpc>
              <a:buFont typeface="Wingdings" panose="05000000000000000000" pitchFamily="2" charset="2"/>
              <a:buChar char="§"/>
              <a:tabLst>
                <a:tab pos="253365" algn="l"/>
                <a:tab pos="254000" algn="l"/>
              </a:tabLst>
            </a:pPr>
            <a:r>
              <a:rPr lang="en-GB" sz="1100" spc="-10" dirty="0">
                <a:solidFill>
                  <a:schemeClr val="bg1"/>
                </a:solidFill>
                <a:latin typeface="Helvetica" pitchFamily="2" charset="0"/>
                <a:cs typeface="GillSansNova-Book"/>
              </a:rPr>
              <a:t>Receipt</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of</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at</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least</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two</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satisfactory</a:t>
            </a:r>
            <a:r>
              <a:rPr lang="en-GB" sz="1100" spc="-30" dirty="0">
                <a:solidFill>
                  <a:schemeClr val="bg1"/>
                </a:solidFill>
                <a:latin typeface="Helvetica" pitchFamily="2" charset="0"/>
                <a:cs typeface="GillSansNova-Book"/>
              </a:rPr>
              <a:t> </a:t>
            </a:r>
            <a:r>
              <a:rPr lang="en-GB" sz="1100" spc="-20" dirty="0">
                <a:solidFill>
                  <a:schemeClr val="bg1"/>
                </a:solidFill>
                <a:latin typeface="Helvetica" pitchFamily="2" charset="0"/>
                <a:cs typeface="GillSansNova-Book"/>
              </a:rPr>
              <a:t>references</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(if</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these</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have</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not</a:t>
            </a:r>
            <a:r>
              <a:rPr lang="en-GB" sz="1100" spc="-25" dirty="0">
                <a:solidFill>
                  <a:schemeClr val="bg1"/>
                </a:solidFill>
                <a:latin typeface="Helvetica" pitchFamily="2" charset="0"/>
                <a:cs typeface="GillSansNova-Book"/>
              </a:rPr>
              <a:t> </a:t>
            </a:r>
            <a:r>
              <a:rPr lang="en-GB" sz="1100" spc="-20" dirty="0">
                <a:solidFill>
                  <a:schemeClr val="bg1"/>
                </a:solidFill>
                <a:latin typeface="Helvetica" pitchFamily="2" charset="0"/>
                <a:cs typeface="GillSansNova-Book"/>
              </a:rPr>
              <a:t>already </a:t>
            </a:r>
            <a:r>
              <a:rPr lang="en-GB" sz="1100" dirty="0">
                <a:solidFill>
                  <a:schemeClr val="bg1"/>
                </a:solidFill>
                <a:latin typeface="Helvetica" pitchFamily="2" charset="0"/>
                <a:cs typeface="GillSansNova-Book"/>
              </a:rPr>
              <a:t>been</a:t>
            </a:r>
            <a:r>
              <a:rPr lang="en-GB" sz="1100" spc="-5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received)</a:t>
            </a:r>
            <a:endParaRPr lang="en-GB" sz="1100" dirty="0">
              <a:solidFill>
                <a:schemeClr val="bg1"/>
              </a:solidFill>
              <a:latin typeface="Helvetica" pitchFamily="2" charset="0"/>
              <a:cs typeface="GillSansNova-Book"/>
            </a:endParaRPr>
          </a:p>
          <a:p>
            <a:pPr marL="253365" indent="-240665" algn="just">
              <a:lnSpc>
                <a:spcPct val="100000"/>
              </a:lnSpc>
              <a:buFont typeface="Wingdings" panose="05000000000000000000" pitchFamily="2" charset="2"/>
              <a:buChar char="§"/>
              <a:tabLst>
                <a:tab pos="253365" algn="l"/>
                <a:tab pos="254000" algn="l"/>
              </a:tabLst>
            </a:pPr>
            <a:r>
              <a:rPr lang="en-GB" sz="1100" spc="-20" dirty="0">
                <a:solidFill>
                  <a:schemeClr val="bg1"/>
                </a:solidFill>
                <a:latin typeface="Helvetica" pitchFamily="2" charset="0"/>
                <a:cs typeface="GillSansNova-Book"/>
              </a:rPr>
              <a:t>Verification </a:t>
            </a:r>
            <a:r>
              <a:rPr lang="en-GB" sz="1100" dirty="0">
                <a:solidFill>
                  <a:schemeClr val="bg1"/>
                </a:solidFill>
                <a:latin typeface="Helvetica" pitchFamily="2" charset="0"/>
                <a:cs typeface="GillSansNova-Book"/>
              </a:rPr>
              <a:t>of</a:t>
            </a:r>
            <a:r>
              <a:rPr lang="en-GB" sz="1100" spc="-1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identity</a:t>
            </a:r>
            <a:r>
              <a:rPr lang="en-GB" sz="1100" spc="-1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checks</a:t>
            </a:r>
            <a:r>
              <a:rPr lang="en-GB" sz="1100" spc="-1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and</a:t>
            </a:r>
            <a:r>
              <a:rPr lang="en-GB" sz="1100" spc="-1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qualifications</a:t>
            </a:r>
            <a:endParaRPr lang="en-GB" sz="1100" dirty="0">
              <a:solidFill>
                <a:schemeClr val="bg1"/>
              </a:solidFill>
              <a:latin typeface="Helvetica" pitchFamily="2" charset="0"/>
              <a:cs typeface="GillSansNova-Book"/>
            </a:endParaRPr>
          </a:p>
          <a:p>
            <a:pPr marL="253365" indent="-240665" algn="just">
              <a:lnSpc>
                <a:spcPct val="100000"/>
              </a:lnSpc>
              <a:buFont typeface="Wingdings" panose="05000000000000000000" pitchFamily="2" charset="2"/>
              <a:buChar char="§"/>
              <a:tabLst>
                <a:tab pos="253365" algn="l"/>
                <a:tab pos="254000" algn="l"/>
              </a:tabLst>
            </a:pPr>
            <a:r>
              <a:rPr lang="en-GB" sz="1100" dirty="0">
                <a:solidFill>
                  <a:schemeClr val="bg1"/>
                </a:solidFill>
                <a:latin typeface="Helvetica" pitchFamily="2" charset="0"/>
                <a:cs typeface="GillSansNova-Book"/>
              </a:rPr>
              <a:t>Section</a:t>
            </a:r>
            <a:r>
              <a:rPr lang="en-GB" sz="1100" spc="-5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128</a:t>
            </a:r>
            <a:r>
              <a:rPr lang="en-GB" sz="1100" spc="-5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check</a:t>
            </a:r>
            <a:endParaRPr lang="en-GB" sz="1100" dirty="0">
              <a:solidFill>
                <a:schemeClr val="bg1"/>
              </a:solidFill>
              <a:latin typeface="Helvetica" pitchFamily="2" charset="0"/>
              <a:cs typeface="GillSansNova-Book"/>
            </a:endParaRPr>
          </a:p>
          <a:p>
            <a:pPr marL="253365" indent="-240665" algn="just">
              <a:lnSpc>
                <a:spcPct val="100000"/>
              </a:lnSpc>
              <a:buFont typeface="Wingdings" panose="05000000000000000000" pitchFamily="2" charset="2"/>
              <a:buChar char="§"/>
              <a:tabLst>
                <a:tab pos="253365" algn="l"/>
                <a:tab pos="254000" algn="l"/>
              </a:tabLst>
            </a:pPr>
            <a:r>
              <a:rPr lang="en-GB" sz="1100" spc="-10" dirty="0">
                <a:solidFill>
                  <a:schemeClr val="bg1"/>
                </a:solidFill>
                <a:latin typeface="Helvetica" pitchFamily="2" charset="0"/>
                <a:cs typeface="GillSansNova-Book"/>
              </a:rPr>
              <a:t>Prohibition</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order</a:t>
            </a:r>
            <a:endParaRPr lang="en-GB" sz="1100" dirty="0">
              <a:solidFill>
                <a:schemeClr val="bg1"/>
              </a:solidFill>
              <a:latin typeface="Helvetica" pitchFamily="2" charset="0"/>
              <a:cs typeface="GillSansNova-Book"/>
            </a:endParaRPr>
          </a:p>
          <a:p>
            <a:pPr marL="253365" indent="-240665" algn="just">
              <a:lnSpc>
                <a:spcPct val="100000"/>
              </a:lnSpc>
              <a:buFont typeface="Wingdings" panose="05000000000000000000" pitchFamily="2" charset="2"/>
              <a:buChar char="§"/>
              <a:tabLst>
                <a:tab pos="253365" algn="l"/>
                <a:tab pos="254000" algn="l"/>
              </a:tabLst>
            </a:pPr>
            <a:r>
              <a:rPr lang="en-GB" sz="1100" spc="-10" dirty="0">
                <a:solidFill>
                  <a:schemeClr val="bg1"/>
                </a:solidFill>
                <a:latin typeface="Helvetica" pitchFamily="2" charset="0"/>
                <a:cs typeface="GillSansNova-Book"/>
              </a:rPr>
              <a:t>Satisfactory</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DBS</a:t>
            </a:r>
            <a:r>
              <a:rPr lang="en-GB" sz="1100" spc="-2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Disclosure</a:t>
            </a:r>
            <a:r>
              <a:rPr lang="en-GB" sz="1100" spc="-2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and</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Barred</a:t>
            </a:r>
            <a:r>
              <a:rPr lang="en-GB" sz="1100" spc="-2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List</a:t>
            </a:r>
            <a:r>
              <a:rPr lang="en-GB" sz="1100" spc="-2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Check</a:t>
            </a:r>
            <a:endParaRPr lang="en-GB" sz="1100" dirty="0">
              <a:solidFill>
                <a:schemeClr val="bg1"/>
              </a:solidFill>
              <a:latin typeface="Helvetica" pitchFamily="2" charset="0"/>
              <a:cs typeface="GillSansNova-Book"/>
            </a:endParaRPr>
          </a:p>
          <a:p>
            <a:pPr marL="253365" indent="-240665" algn="just">
              <a:lnSpc>
                <a:spcPct val="100000"/>
              </a:lnSpc>
              <a:buFont typeface="Wingdings" panose="05000000000000000000" pitchFamily="2" charset="2"/>
              <a:buChar char="§"/>
              <a:tabLst>
                <a:tab pos="253365" algn="l"/>
                <a:tab pos="254000" algn="l"/>
              </a:tabLst>
            </a:pPr>
            <a:r>
              <a:rPr lang="en-GB" sz="1100" spc="-20" dirty="0">
                <a:solidFill>
                  <a:schemeClr val="bg1"/>
                </a:solidFill>
                <a:latin typeface="Helvetica" pitchFamily="2" charset="0"/>
                <a:cs typeface="GillSansNova-Book"/>
              </a:rPr>
              <a:t>Verification</a:t>
            </a:r>
            <a:r>
              <a:rPr lang="en-GB" sz="1100" spc="-3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of</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professional</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status</a:t>
            </a:r>
            <a:r>
              <a:rPr lang="en-GB" sz="1100" spc="-3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such</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as</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QTS</a:t>
            </a:r>
            <a:r>
              <a:rPr lang="en-GB" sz="1100" spc="-3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status,</a:t>
            </a:r>
            <a:r>
              <a:rPr lang="en-GB" sz="1100" spc="-3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NPQH</a:t>
            </a:r>
            <a:r>
              <a:rPr lang="en-GB" sz="1100" spc="-30" dirty="0">
                <a:solidFill>
                  <a:schemeClr val="bg1"/>
                </a:solidFill>
                <a:latin typeface="Helvetica" pitchFamily="2" charset="0"/>
                <a:cs typeface="GillSansNova-Book"/>
              </a:rPr>
              <a:t> </a:t>
            </a:r>
            <a:r>
              <a:rPr lang="en-GB" sz="1100" spc="-20" dirty="0">
                <a:solidFill>
                  <a:schemeClr val="bg1"/>
                </a:solidFill>
                <a:latin typeface="Helvetica" pitchFamily="2" charset="0"/>
                <a:cs typeface="GillSansNova-Book"/>
              </a:rPr>
              <a:t>(where</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required)</a:t>
            </a:r>
            <a:endParaRPr lang="en-GB" sz="1100" dirty="0">
              <a:solidFill>
                <a:schemeClr val="bg1"/>
              </a:solidFill>
              <a:latin typeface="Helvetica" pitchFamily="2" charset="0"/>
              <a:cs typeface="GillSansNova-Book"/>
            </a:endParaRPr>
          </a:p>
          <a:p>
            <a:pPr marL="253365" indent="-240665" algn="just">
              <a:lnSpc>
                <a:spcPct val="100000"/>
              </a:lnSpc>
              <a:buFont typeface="Wingdings" panose="05000000000000000000" pitchFamily="2" charset="2"/>
              <a:buChar char="§"/>
              <a:tabLst>
                <a:tab pos="253365" algn="l"/>
                <a:tab pos="254000" algn="l"/>
              </a:tabLst>
            </a:pPr>
            <a:r>
              <a:rPr lang="en-GB" sz="1100" spc="-10" dirty="0">
                <a:solidFill>
                  <a:schemeClr val="bg1"/>
                </a:solidFill>
                <a:latin typeface="Helvetica" pitchFamily="2" charset="0"/>
                <a:cs typeface="GillSansNova-Book"/>
              </a:rPr>
              <a:t>Completion</a:t>
            </a:r>
            <a:r>
              <a:rPr lang="en-GB" sz="1100" spc="-2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of</a:t>
            </a:r>
            <a:r>
              <a:rPr lang="en-GB" sz="1100" spc="-2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Employee</a:t>
            </a:r>
            <a:r>
              <a:rPr lang="en-GB" sz="1100" spc="-2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Health</a:t>
            </a:r>
            <a:r>
              <a:rPr lang="en-GB" sz="1100" spc="-2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Declaration</a:t>
            </a:r>
            <a:endParaRPr lang="en-GB" sz="1100" dirty="0">
              <a:solidFill>
                <a:schemeClr val="bg1"/>
              </a:solidFill>
              <a:latin typeface="Helvetica" pitchFamily="2" charset="0"/>
              <a:cs typeface="GillSansNova-Book"/>
            </a:endParaRPr>
          </a:p>
          <a:p>
            <a:pPr marL="253365" marR="276860" indent="-240665" algn="just">
              <a:lnSpc>
                <a:spcPct val="100000"/>
              </a:lnSpc>
              <a:buFont typeface="Wingdings" panose="05000000000000000000" pitchFamily="2" charset="2"/>
              <a:buChar char="§"/>
              <a:tabLst>
                <a:tab pos="253365" algn="l"/>
                <a:tab pos="254000" algn="l"/>
              </a:tabLst>
            </a:pPr>
            <a:r>
              <a:rPr lang="en-GB" sz="1100" spc="-10" dirty="0">
                <a:solidFill>
                  <a:schemeClr val="bg1"/>
                </a:solidFill>
                <a:latin typeface="Helvetica" pitchFamily="2" charset="0"/>
                <a:cs typeface="GillSansNova-Book"/>
              </a:rPr>
              <a:t>Where</a:t>
            </a:r>
            <a:r>
              <a:rPr lang="en-GB" sz="1100" spc="-4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the</a:t>
            </a:r>
            <a:r>
              <a:rPr lang="en-GB" sz="1100" spc="-3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successful</a:t>
            </a:r>
            <a:r>
              <a:rPr lang="en-GB" sz="1100" spc="-3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candidate</a:t>
            </a:r>
            <a:r>
              <a:rPr lang="en-GB" sz="1100" spc="-3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has</a:t>
            </a:r>
            <a:r>
              <a:rPr lang="en-GB" sz="1100" spc="-3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worked</a:t>
            </a:r>
            <a:r>
              <a:rPr lang="en-GB" sz="1100" spc="-3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or</a:t>
            </a:r>
            <a:r>
              <a:rPr lang="en-GB" sz="1100" spc="-3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been</a:t>
            </a:r>
            <a:r>
              <a:rPr lang="en-GB" sz="1100" spc="-3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resident</a:t>
            </a:r>
            <a:r>
              <a:rPr lang="en-GB" sz="1100" spc="-3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overseas</a:t>
            </a:r>
            <a:r>
              <a:rPr lang="en-GB" sz="1100" spc="-3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in</a:t>
            </a:r>
            <a:r>
              <a:rPr lang="en-GB" sz="1100" spc="-3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the</a:t>
            </a:r>
            <a:r>
              <a:rPr lang="en-GB" sz="1100" spc="-35"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previous</a:t>
            </a:r>
            <a:r>
              <a:rPr lang="en-GB" sz="1100" spc="-35"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ten</a:t>
            </a:r>
            <a:r>
              <a:rPr lang="en-GB" sz="1100" spc="-3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years, </a:t>
            </a:r>
            <a:r>
              <a:rPr lang="en-GB" sz="1100" dirty="0">
                <a:solidFill>
                  <a:schemeClr val="bg1"/>
                </a:solidFill>
                <a:latin typeface="Helvetica" pitchFamily="2" charset="0"/>
                <a:cs typeface="GillSansNova-Book"/>
              </a:rPr>
              <a:t>such</a:t>
            </a:r>
            <a:r>
              <a:rPr lang="en-GB" sz="1100" spc="-4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checks</a:t>
            </a:r>
            <a:r>
              <a:rPr lang="en-GB" sz="1100" spc="-4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and</a:t>
            </a:r>
            <a:r>
              <a:rPr lang="en-GB" sz="1100" spc="-4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confirmations</a:t>
            </a:r>
            <a:r>
              <a:rPr lang="en-GB" sz="1100" spc="-4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as</a:t>
            </a:r>
            <a:r>
              <a:rPr lang="en-GB" sz="1100" spc="-4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may</a:t>
            </a:r>
            <a:r>
              <a:rPr lang="en-GB" sz="1100" spc="-4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be</a:t>
            </a:r>
            <a:r>
              <a:rPr lang="en-GB" sz="1100" spc="-4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required</a:t>
            </a:r>
            <a:r>
              <a:rPr lang="en-GB" sz="1100" spc="-4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in</a:t>
            </a:r>
            <a:r>
              <a:rPr lang="en-GB" sz="1100" spc="-4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accordance</a:t>
            </a:r>
            <a:r>
              <a:rPr lang="en-GB" sz="1100" spc="-4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with</a:t>
            </a:r>
            <a:r>
              <a:rPr lang="en-GB" sz="1100" spc="-40" dirty="0">
                <a:solidFill>
                  <a:schemeClr val="bg1"/>
                </a:solidFill>
                <a:latin typeface="Helvetica" pitchFamily="2" charset="0"/>
                <a:cs typeface="GillSansNova-Book"/>
              </a:rPr>
              <a:t> </a:t>
            </a:r>
            <a:r>
              <a:rPr lang="en-GB" sz="1100" dirty="0">
                <a:solidFill>
                  <a:schemeClr val="bg1"/>
                </a:solidFill>
                <a:latin typeface="Helvetica" pitchFamily="2" charset="0"/>
                <a:cs typeface="GillSansNova-Book"/>
              </a:rPr>
              <a:t>statutory</a:t>
            </a:r>
            <a:r>
              <a:rPr lang="en-GB" sz="1100" spc="-40" dirty="0">
                <a:solidFill>
                  <a:schemeClr val="bg1"/>
                </a:solidFill>
                <a:latin typeface="Helvetica" pitchFamily="2" charset="0"/>
                <a:cs typeface="GillSansNova-Book"/>
              </a:rPr>
              <a:t> </a:t>
            </a:r>
            <a:r>
              <a:rPr lang="en-GB" sz="1100" spc="-10" dirty="0">
                <a:solidFill>
                  <a:schemeClr val="bg1"/>
                </a:solidFill>
                <a:latin typeface="Helvetica" pitchFamily="2" charset="0"/>
                <a:cs typeface="GillSansNova-Book"/>
              </a:rPr>
              <a:t>guidance.</a:t>
            </a:r>
            <a:endParaRPr lang="en-GB" sz="1100" dirty="0">
              <a:solidFill>
                <a:schemeClr val="bg1"/>
              </a:solidFill>
              <a:latin typeface="Helvetica" pitchFamily="2" charset="0"/>
              <a:cs typeface="GillSansNova-Book"/>
            </a:endParaRPr>
          </a:p>
        </p:txBody>
      </p:sp>
    </p:spTree>
    <p:extLst>
      <p:ext uri="{BB962C8B-B14F-4D97-AF65-F5344CB8AC3E}">
        <p14:creationId xmlns:p14="http://schemas.microsoft.com/office/powerpoint/2010/main" val="4796345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40842</TotalTime>
  <Words>3180</Words>
  <Application>Microsoft Office PowerPoint</Application>
  <PresentationFormat>Custom</PresentationFormat>
  <Paragraphs>284</Paragraphs>
  <Slides>18</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GillSansNova-Book</vt:lpstr>
      <vt:lpstr>Helvetica</vt:lpstr>
      <vt:lpstr>Calibri</vt:lpstr>
      <vt:lpstr>Arial</vt:lpstr>
      <vt:lpstr>Tahoma</vt:lpstr>
      <vt:lpstr>Optima LT Pro</vt:lpstr>
      <vt:lpstr>Gill Sans Nova Book</vt:lpstr>
      <vt:lpstr>Gill Sans Nova</vt:lpstr>
      <vt:lpstr>Wingdings</vt:lpstr>
      <vt:lpstr>Symbol</vt:lpstr>
      <vt:lpstr>Office Theme</vt:lpstr>
      <vt:lpstr>RECRUITMENT PACK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Vacancy Specific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RECRUITMENT PACK</dc:title>
  <dc:creator>Christopher James</dc:creator>
  <cp:lastModifiedBy>Donna Worthington</cp:lastModifiedBy>
  <cp:revision>40</cp:revision>
  <cp:lastPrinted>2023-11-02T09:48:16Z</cp:lastPrinted>
  <dcterms:created xsi:type="dcterms:W3CDTF">2023-04-21T11:45:03Z</dcterms:created>
  <dcterms:modified xsi:type="dcterms:W3CDTF">2024-04-23T14:13:42Z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2023-03-24T00:00:00Z</vt:filetime>
  </property>
  <property fmtid="{D5CDD505-2E9C-101B-9397-08002B2CF9AE}" pid="3" name="Creator">
    <vt:lpwstr>Adobe InDesign 18.2 (Macintosh)</vt:lpwstr>
  </property>
  <property fmtid="{D5CDD505-2E9C-101B-9397-08002B2CF9AE}" pid="4" name="LastSaved">
    <vt:filetime>2023-04-21T00:00:00Z</vt:filetime>
  </property>
  <property fmtid="{D5CDD505-2E9C-101B-9397-08002B2CF9AE}" pid="5" name="Producer">
    <vt:lpwstr>Adobe PDF Library 17.0</vt:lpwstr>
  </property>
</Properties>
</file>